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##,#00.00," тыс.руб."</c:formatCode>
                <c:ptCount val="3"/>
                <c:pt idx="0">
                  <c:v>1061112.2</c:v>
                </c:pt>
                <c:pt idx="1">
                  <c:v>591295.9</c:v>
                </c:pt>
                <c:pt idx="2">
                  <c:v>30750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7852898959291E-2"/>
          <c:y val="0.12059362157824216"/>
          <c:w val="0.78534123987280824"/>
          <c:h val="0.74338202216132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1086131.8</c:v>
                </c:pt>
                <c:pt idx="1">
                  <c:v>881367.6</c:v>
                </c:pt>
                <c:pt idx="2">
                  <c:v>15550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0.0," тыс.руб."</c:formatCode>
                <c:ptCount val="2"/>
                <c:pt idx="0">
                  <c:v>1144574</c:v>
                </c:pt>
                <c:pt idx="1">
                  <c:v>711869.5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6729576771653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pPr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7500</c:v>
                </c:pt>
                <c:pt idx="1">
                  <c:v>7900</c:v>
                </c:pt>
                <c:pt idx="2">
                  <c:v>8300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305984"/>
        <c:axId val="202070208"/>
      </c:barChart>
      <c:catAx>
        <c:axId val="195305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2070208"/>
        <c:crosses val="autoZero"/>
        <c:auto val="1"/>
        <c:lblAlgn val="ctr"/>
        <c:lblOffset val="100"/>
        <c:noMultiLvlLbl val="0"/>
      </c:catAx>
      <c:valAx>
        <c:axId val="20207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530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0.18712</cdr:x>
      <cdr:y>0.73853</cdr:y>
    </cdr:from>
    <cdr:to>
      <cdr:x>0.29563</cdr:x>
      <cdr:y>0.81353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689" y="3001391"/>
          <a:ext cx="661491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4,95</a:t>
          </a:r>
          <a:r>
            <a:rPr lang="ru-RU" sz="1400" dirty="0" smtClean="0"/>
            <a:t>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0.47847</cdr:x>
      <cdr:y>0.70103</cdr:y>
    </cdr:from>
    <cdr:to>
      <cdr:x>0.60008</cdr:x>
      <cdr:y>0.79478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6734" y="2848991"/>
          <a:ext cx="74134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4.94%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0.77063</cdr:x>
      <cdr:y>0.60728</cdr:y>
    </cdr:from>
    <cdr:to>
      <cdr:x>0.89563</cdr:x>
      <cdr:y>0.71978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97781" y="2467991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4,98%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CB1B-F9D7-4C7D-9CA7-5A9999C799A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7C8F-2CFC-4A14-8B7D-51E488854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98103-C5DE-4555-A125-766F8F7B6CD1}" type="slidenum">
              <a:rPr lang="en-US" altLang="ru-RU" smtClean="0">
                <a:cs typeface="Arial" charset="0"/>
              </a:rPr>
              <a:pPr/>
              <a:t>1</a:t>
            </a:fld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4227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485" y="309753"/>
            <a:ext cx="6326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277" y="1856358"/>
            <a:ext cx="623544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2.xml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3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rprf@ofukem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krapivin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73133" y="2286991"/>
            <a:ext cx="8718467" cy="27006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marR="9398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3200" b="1" spc="-5" dirty="0">
                <a:solidFill>
                  <a:srgbClr val="042846"/>
                </a:solidFill>
                <a:latin typeface="Times New Roman"/>
                <a:cs typeface="Times New Roman"/>
              </a:rPr>
              <a:t>ПРОЕКТ</a:t>
            </a:r>
            <a:endParaRPr lang="ru-RU" sz="3200" dirty="0">
              <a:latin typeface="Times New Roman"/>
              <a:cs typeface="Times New Roman"/>
            </a:endParaRPr>
          </a:p>
          <a:p>
            <a:pPr marL="0" marR="5080" indent="0" algn="ctr">
              <a:lnSpc>
                <a:spcPct val="100000"/>
              </a:lnSpc>
              <a:buNone/>
            </a:pPr>
            <a:r>
              <a:rPr lang="ru-RU" sz="3200" b="1" spc="-55" dirty="0">
                <a:solidFill>
                  <a:srgbClr val="042846"/>
                </a:solidFill>
                <a:latin typeface="Times New Roman"/>
                <a:cs typeface="Times New Roman"/>
              </a:rPr>
              <a:t>БЮДЖЕТА </a:t>
            </a:r>
            <a:r>
              <a:rPr lang="ru-RU" sz="3200" b="1" spc="-50" dirty="0">
                <a:solidFill>
                  <a:srgbClr val="042846"/>
                </a:solidFill>
                <a:latin typeface="Times New Roman"/>
                <a:cs typeface="Times New Roman"/>
              </a:rPr>
              <a:t>КРАПИВИНСКОГО </a:t>
            </a:r>
            <a:r>
              <a:rPr lang="ru-RU" sz="3200" b="1" spc="-45" dirty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solidFill>
                  <a:srgbClr val="042846"/>
                </a:solidFill>
                <a:latin typeface="Times New Roman"/>
                <a:cs typeface="Times New Roman"/>
              </a:rPr>
              <a:t>МУНИЦИПАЛЬНОГО </a:t>
            </a:r>
            <a:r>
              <a:rPr lang="ru-RU" sz="3200" b="1" spc="-70" dirty="0">
                <a:solidFill>
                  <a:srgbClr val="042846"/>
                </a:solidFill>
                <a:latin typeface="Times New Roman"/>
                <a:cs typeface="Times New Roman"/>
              </a:rPr>
              <a:t>ОКРУГА </a:t>
            </a:r>
            <a:r>
              <a:rPr lang="ru-RU" sz="3200" b="1" spc="-65" dirty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endParaRPr lang="ru-RU" sz="3200" b="1" spc="-65" dirty="0" smtClean="0">
              <a:solidFill>
                <a:srgbClr val="042846"/>
              </a:solidFill>
              <a:latin typeface="Times New Roman"/>
              <a:cs typeface="Times New Roman"/>
            </a:endParaRPr>
          </a:p>
          <a:p>
            <a:pPr marL="0" marR="5080" indent="0" algn="ctr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042846"/>
                </a:solidFill>
                <a:latin typeface="Times New Roman"/>
                <a:cs typeface="Times New Roman"/>
              </a:rPr>
              <a:t>НА 2024 </a:t>
            </a:r>
            <a:r>
              <a:rPr lang="ru-RU" sz="3200" b="1" spc="-80" dirty="0">
                <a:solidFill>
                  <a:srgbClr val="042846"/>
                </a:solidFill>
                <a:latin typeface="Times New Roman"/>
                <a:cs typeface="Times New Roman"/>
              </a:rPr>
              <a:t>ГОД </a:t>
            </a:r>
            <a:r>
              <a:rPr lang="ru-RU" sz="3200" b="1" spc="5" dirty="0">
                <a:solidFill>
                  <a:srgbClr val="042846"/>
                </a:solidFill>
                <a:latin typeface="Times New Roman"/>
                <a:cs typeface="Times New Roman"/>
              </a:rPr>
              <a:t>И </a:t>
            </a:r>
            <a:r>
              <a:rPr lang="ru-RU" sz="3200" b="1" dirty="0">
                <a:solidFill>
                  <a:srgbClr val="042846"/>
                </a:solidFill>
                <a:latin typeface="Times New Roman"/>
                <a:cs typeface="Times New Roman"/>
              </a:rPr>
              <a:t>НА ПЛАНОВЫЙ </a:t>
            </a:r>
            <a:r>
              <a:rPr lang="ru-RU" sz="3200" b="1" spc="-785" dirty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25" dirty="0">
                <a:solidFill>
                  <a:srgbClr val="042846"/>
                </a:solidFill>
                <a:latin typeface="Times New Roman"/>
                <a:cs typeface="Times New Roman"/>
              </a:rPr>
              <a:t>ПЕРИОД</a:t>
            </a:r>
            <a:r>
              <a:rPr lang="ru-RU" sz="3200" b="1" spc="-50" dirty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42846"/>
                </a:solidFill>
                <a:latin typeface="Times New Roman"/>
                <a:cs typeface="Times New Roman"/>
              </a:rPr>
              <a:t>2025</a:t>
            </a:r>
            <a:r>
              <a:rPr lang="ru-RU" sz="3200" b="1" spc="-30" dirty="0" smtClean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042846"/>
                </a:solidFill>
                <a:latin typeface="Times New Roman"/>
                <a:cs typeface="Times New Roman"/>
              </a:rPr>
              <a:t>И </a:t>
            </a:r>
            <a:r>
              <a:rPr lang="ru-RU" sz="3200" b="1" dirty="0" smtClean="0">
                <a:solidFill>
                  <a:srgbClr val="042846"/>
                </a:solidFill>
                <a:latin typeface="Times New Roman"/>
                <a:cs typeface="Times New Roman"/>
              </a:rPr>
              <a:t>2026</a:t>
            </a:r>
            <a:r>
              <a:rPr lang="ru-RU" sz="3200" b="1" spc="-30" dirty="0" smtClean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0" dirty="0">
                <a:solidFill>
                  <a:srgbClr val="042846"/>
                </a:solidFill>
                <a:latin typeface="Times New Roman"/>
                <a:cs typeface="Times New Roman"/>
              </a:rPr>
              <a:t>ГОДОВ</a:t>
            </a:r>
            <a:endParaRPr lang="ru-RU" sz="3200" dirty="0">
              <a:latin typeface="Times New Roman"/>
              <a:cs typeface="Times New Roman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28650"/>
            <a:ext cx="15240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Outlook\C0G6H68W\Герб 20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457200"/>
            <a:ext cx="645226" cy="10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86400" y="62494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42846"/>
                </a:solidFill>
                <a:latin typeface="Times New Roman"/>
                <a:cs typeface="Times New Roman"/>
              </a:rPr>
              <a:t>2023</a:t>
            </a:r>
            <a:r>
              <a:rPr lang="ru-RU" b="1" spc="-90" dirty="0" smtClean="0">
                <a:solidFill>
                  <a:srgbClr val="042846"/>
                </a:solidFill>
                <a:latin typeface="Times New Roman"/>
                <a:cs typeface="Times New Roman"/>
              </a:rPr>
              <a:t> </a:t>
            </a:r>
            <a:r>
              <a:rPr lang="ru-RU" b="1" spc="-60" dirty="0">
                <a:solidFill>
                  <a:srgbClr val="042846"/>
                </a:solidFill>
                <a:latin typeface="Times New Roman"/>
                <a:cs typeface="Times New Roman"/>
              </a:rPr>
              <a:t>ГОД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155262"/>
      </p:ext>
    </p:extLst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5419" y="154686"/>
            <a:ext cx="628586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БЮДЖЕТ</a:t>
            </a:r>
            <a:r>
              <a:rPr sz="16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РАСХОДАМ</a:t>
            </a:r>
            <a:r>
              <a:rPr sz="1600" b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0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65" dirty="0">
                <a:solidFill>
                  <a:srgbClr val="001F5F"/>
                </a:solidFill>
                <a:latin typeface="Cambria"/>
                <a:cs typeface="Cambria"/>
              </a:rPr>
              <a:t>РАЗРЕЗЕ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МУНИЦИПАЛЬНЫХ </a:t>
            </a:r>
            <a:r>
              <a:rPr sz="1600" b="1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ПРОГРАММ</a:t>
            </a:r>
            <a:r>
              <a:rPr sz="16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40" dirty="0">
                <a:solidFill>
                  <a:srgbClr val="001F5F"/>
                </a:solidFill>
                <a:latin typeface="Cambria"/>
                <a:cs typeface="Cambria"/>
              </a:rPr>
              <a:t>НЕПРОГРАММНЫМ</a:t>
            </a:r>
            <a:r>
              <a:rPr sz="16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НАПРАВЛЕНИЯМ</a:t>
            </a:r>
            <a:endParaRPr sz="1600" dirty="0">
              <a:latin typeface="Cambria"/>
              <a:cs typeface="Cambria"/>
            </a:endParaRPr>
          </a:p>
          <a:p>
            <a:pPr marL="3810" algn="ctr">
              <a:lnSpc>
                <a:spcPts val="1700"/>
              </a:lnSpc>
            </a:pPr>
            <a:r>
              <a:rPr sz="1600" b="1" spc="150" dirty="0">
                <a:solidFill>
                  <a:srgbClr val="001F5F"/>
                </a:solidFill>
                <a:latin typeface="Cambria"/>
                <a:cs typeface="Cambria"/>
              </a:rPr>
              <a:t>ДЕЯТЕЛЬНОСТИ</a:t>
            </a:r>
            <a:r>
              <a:rPr sz="16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4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-202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6</a:t>
            </a:r>
            <a:r>
              <a:rPr sz="1600" b="1" spc="229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ГОДЫ</a:t>
            </a:r>
            <a:endParaRPr sz="1600" dirty="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53390"/>
              </p:ext>
            </p:extLst>
          </p:nvPr>
        </p:nvGraphicFramePr>
        <p:xfrm>
          <a:off x="234124" y="1216786"/>
          <a:ext cx="8668383" cy="5226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5356225"/>
                <a:gridCol w="1069339"/>
                <a:gridCol w="998220"/>
                <a:gridCol w="867409"/>
              </a:tblGrid>
              <a:tr h="724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165735" algn="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518794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«Организация местного самоуправления в</a:t>
                      </a:r>
                    </a:p>
                    <a:p>
                      <a:pPr marL="0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округе»</a:t>
                      </a: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101 364,0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93 944,1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92 890,8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564642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образования Крапивинского</a:t>
                      </a:r>
                    </a:p>
                    <a:p>
                      <a:pPr marL="0">
                        <a:lnSpc>
                          <a:spcPts val="185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муниципального округа»</a:t>
                      </a: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771 611,4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462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735 846,6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732 295,9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97204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907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«Социальная поддержка населения Крапивинского 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145 920,6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462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148 023,7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147 346,7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347090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</a:t>
                      </a: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914"/>
                        </a:lnSpc>
                        <a:spcBef>
                          <a:spcPts val="720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«Культура Крапивинского муниципального округа»</a:t>
                      </a: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156 647,7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462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148 917,7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148 667,7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69468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709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«Информационная обеспеченность жителей  Крапивинского муниципального округа»</a:t>
                      </a: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3 400,0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3 100,0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3 050,0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64869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«Имущественный комплекс Крапивинского 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11 175,0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10 070,0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9 770,0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32003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МБУ «Автохозяйство Крапивинского</a:t>
                      </a:r>
                    </a:p>
                    <a:p>
                      <a:pPr marL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муниципального округа»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22 750,0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20 120,0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19 120,0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975385">
                <a:tc>
                  <a:txBody>
                    <a:bodyPr/>
                    <a:lstStyle/>
                    <a:p>
                      <a:pPr marL="0" marR="1790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76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«Жилищно-коммунальный и дорожный комплекс,</a:t>
                      </a:r>
                    </a:p>
                    <a:p>
                      <a:pPr marL="0" marR="93599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энергосбережение и повышение энергетической  эффективности на территории Крапивинского 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441 448,4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690 965,4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414 034,1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8894" y="154686"/>
            <a:ext cx="628586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БЮДЖЕТ</a:t>
            </a:r>
            <a:r>
              <a:rPr sz="16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РАСХОДАМ</a:t>
            </a:r>
            <a:r>
              <a:rPr sz="1600" b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0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65" dirty="0">
                <a:solidFill>
                  <a:srgbClr val="001F5F"/>
                </a:solidFill>
                <a:latin typeface="Cambria"/>
                <a:cs typeface="Cambria"/>
              </a:rPr>
              <a:t>РАЗРЕЗЕ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МУНИЦИПАЛЬНЫХ </a:t>
            </a:r>
            <a:r>
              <a:rPr sz="1600" b="1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ПРОГРАММ</a:t>
            </a:r>
            <a:r>
              <a:rPr sz="16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40" dirty="0">
                <a:solidFill>
                  <a:srgbClr val="001F5F"/>
                </a:solidFill>
                <a:latin typeface="Cambria"/>
                <a:cs typeface="Cambria"/>
              </a:rPr>
              <a:t>НЕПРОГРАММНЫМ</a:t>
            </a:r>
            <a:r>
              <a:rPr sz="16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НАПРАВЛЕНИЯМ</a:t>
            </a:r>
            <a:endParaRPr sz="1600" dirty="0">
              <a:latin typeface="Cambria"/>
              <a:cs typeface="Cambria"/>
            </a:endParaRPr>
          </a:p>
          <a:p>
            <a:pPr marL="3810" algn="ctr">
              <a:lnSpc>
                <a:spcPts val="1700"/>
              </a:lnSpc>
            </a:pPr>
            <a:r>
              <a:rPr sz="1600" b="1" spc="150" dirty="0">
                <a:solidFill>
                  <a:srgbClr val="001F5F"/>
                </a:solidFill>
                <a:latin typeface="Cambria"/>
                <a:cs typeface="Cambria"/>
              </a:rPr>
              <a:t>ДЕЯТЕЛЬНОСТИ</a:t>
            </a:r>
            <a:r>
              <a:rPr sz="16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b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4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-202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6</a:t>
            </a:r>
            <a:r>
              <a:rPr sz="1600" b="1" spc="23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ГОДЫ</a:t>
            </a:r>
            <a:endParaRPr sz="1600" dirty="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49626"/>
              </p:ext>
            </p:extLst>
          </p:nvPr>
        </p:nvGraphicFramePr>
        <p:xfrm>
          <a:off x="234124" y="1062482"/>
          <a:ext cx="8668383" cy="5595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5356225"/>
                <a:gridCol w="1069339"/>
                <a:gridCol w="998220"/>
                <a:gridCol w="867409"/>
              </a:tblGrid>
              <a:tr h="332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581484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</a:t>
                      </a:r>
                      <a:r>
                        <a:rPr lang="ru-RU" sz="15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«Обеспечение безопасности жизнедеятельности населения на территории Крапивинского муниципального округа»</a:t>
                      </a:r>
                      <a:endParaRPr sz="15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42 843,3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30 995,1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8 013,4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727644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сферы малого и среднего</a:t>
                      </a:r>
                    </a:p>
                    <a:p>
                      <a:pPr marR="15240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предпринимательства в Крапивинском муниципальном 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60,0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60,0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60,0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85094">
                <a:tc>
                  <a:txBody>
                    <a:bodyPr/>
                    <a:lstStyle/>
                    <a:p>
                      <a:pPr marR="1905" algn="ctr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«Модернизация объектов социальной сферы 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жилого фонда Крапивинского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7 415,4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3 100,0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3 100,0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85096"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информационного общества» 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3 200,0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2 500,0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2 000,0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85096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2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муниципальной службы Крапивинского</a:t>
                      </a:r>
                    </a:p>
                    <a:p>
                      <a:pPr>
                        <a:lnSpc>
                          <a:spcPts val="1914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727643"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«Поощрение граждан, организаций за заслуги в</a:t>
                      </a:r>
                    </a:p>
                    <a:p>
                      <a:pPr marR="49784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социально-экономическом развитии Крапивинского 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1 638,0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1 588,0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1 338,0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8743"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</a:t>
                      </a: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«Жилище Крапивинского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4 208,1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4 208,1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4 208,1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564062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«Благоустройство и дорожное хозяйство» на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территории Крапивинского муниципального округа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13 393,3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11 523,3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11 023,3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793490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35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«Профилактика безнадзорности и правонарушений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несовершеннолетних»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639,3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639,3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639,3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138" y="44957"/>
            <a:ext cx="5932805" cy="92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БЮДЖЕТ</a:t>
            </a:r>
            <a:r>
              <a:rPr sz="1600" b="1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b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РАСХОДАМ</a:t>
            </a:r>
            <a:r>
              <a:rPr sz="16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0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65" dirty="0">
                <a:solidFill>
                  <a:srgbClr val="001F5F"/>
                </a:solidFill>
                <a:latin typeface="Cambria"/>
                <a:cs typeface="Cambria"/>
              </a:rPr>
              <a:t>РАЗРЕЗЕ</a:t>
            </a:r>
            <a:endParaRPr sz="1600" dirty="0">
              <a:latin typeface="Cambria"/>
              <a:cs typeface="Cambria"/>
            </a:endParaRPr>
          </a:p>
          <a:p>
            <a:pPr marL="12700" marR="5080" algn="ctr">
              <a:lnSpc>
                <a:spcPts val="1730"/>
              </a:lnSpc>
              <a:spcBef>
                <a:spcPts val="120"/>
              </a:spcBef>
            </a:pP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МУНИЦИПАЛЬНЫХ</a:t>
            </a:r>
            <a:r>
              <a:rPr sz="1600" b="1" spc="25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ПРОГРАММ</a:t>
            </a:r>
            <a:r>
              <a:rPr sz="1600" b="1" spc="2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40" dirty="0">
                <a:solidFill>
                  <a:srgbClr val="001F5F"/>
                </a:solidFill>
                <a:latin typeface="Cambria"/>
                <a:cs typeface="Cambria"/>
              </a:rPr>
              <a:t>НЕПРОГРАММНЫМ </a:t>
            </a:r>
            <a:r>
              <a:rPr sz="1600" b="1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НАПРАВЛЕНИЯМ</a:t>
            </a:r>
            <a:r>
              <a:rPr sz="1600" b="1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50" dirty="0">
                <a:solidFill>
                  <a:srgbClr val="001F5F"/>
                </a:solidFill>
                <a:latin typeface="Cambria"/>
                <a:cs typeface="Cambria"/>
              </a:rPr>
              <a:t>ДЕЯТЕЛЬНОСТИ</a:t>
            </a:r>
            <a:r>
              <a:rPr sz="1600" b="1" spc="25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4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-202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6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0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ГОДЫ</a:t>
            </a:r>
            <a:endParaRPr sz="1600" dirty="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90545"/>
              </p:ext>
            </p:extLst>
          </p:nvPr>
        </p:nvGraphicFramePr>
        <p:xfrm>
          <a:off x="228600" y="1295400"/>
          <a:ext cx="8668383" cy="4935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5356225"/>
                <a:gridCol w="1069339"/>
                <a:gridCol w="998220"/>
                <a:gridCol w="867409"/>
              </a:tblGrid>
              <a:tr h="320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434690">
                <a:tc>
                  <a:txBody>
                    <a:bodyPr/>
                    <a:lstStyle/>
                    <a:p>
                      <a:pPr marL="85725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«Улучшение условий и охраны труда в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1 864,3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1 418,0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1 418,0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652034">
                <a:tc>
                  <a:txBody>
                    <a:bodyPr/>
                    <a:lstStyle/>
                    <a:p>
                      <a:pPr marL="85725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19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«Поддержка социально ориентированных</a:t>
                      </a:r>
                    </a:p>
                    <a:p>
                      <a:pPr marL="0" marR="1004569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некоммерческих организаций в Крапивинском  муниципальном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940,0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810,0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810,0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34690">
                <a:tc>
                  <a:txBody>
                    <a:bodyPr/>
                    <a:lstStyle/>
                    <a:p>
                      <a:pPr marL="85725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«Формирование современной городской среды в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13 932,3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34690">
                <a:tc>
                  <a:txBody>
                    <a:bodyPr/>
                    <a:lstStyle/>
                    <a:p>
                      <a:pPr marL="85725">
                        <a:lnSpc>
                          <a:spcPts val="1914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туризма в Крапивинском муниципальном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560,0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51451">
                <a:tc>
                  <a:txBody>
                    <a:bodyPr/>
                    <a:lstStyle/>
                    <a:p>
                      <a:pPr marL="85725">
                        <a:lnSpc>
                          <a:spcPts val="1855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22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«Профилактика экстремизма» на территории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Крапивинского муниципального округа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652034">
                <a:tc>
                  <a:txBody>
                    <a:bodyPr/>
                    <a:lstStyle/>
                    <a:p>
                      <a:pPr marL="85725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</a:t>
                      </a:r>
                      <a:r>
                        <a:rPr lang="ru-RU" sz="15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«Профилактика терроризма, минимизация и ликвидация последствий его проявлений на территории Крапивинского муниципального округа Кемеровской области - Кузбасса»</a:t>
                      </a:r>
                      <a:endParaRPr sz="15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13 815,1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9 925,1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2 977,8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34690">
                <a:tc>
                  <a:txBody>
                    <a:bodyPr/>
                    <a:lstStyle/>
                    <a:p>
                      <a:pPr marL="85725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«Развитие физической культуры и спорта в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25 886,2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20 030,0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20 030,0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957670">
                <a:tc>
                  <a:txBody>
                    <a:bodyPr/>
                    <a:lstStyle/>
                    <a:p>
                      <a:pPr marL="85725">
                        <a:lnSpc>
                          <a:spcPts val="1850"/>
                        </a:lnSpc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25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</a:t>
                      </a:r>
                      <a:r>
                        <a:rPr lang="ru-RU" sz="15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«Предупреждение возникновения, распространения и ликвидации заразных и незаразных заболеваний животных и птицы, в том числе общих для человека и животных на территории Крапивинского муниципального округа»</a:t>
                      </a:r>
                      <a:endParaRPr sz="15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2 000,0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2 100,0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2 000,0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8604" y="154686"/>
            <a:ext cx="628586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10"/>
              </a:spcBef>
            </a:pP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БЮДЖЕТ</a:t>
            </a:r>
            <a:r>
              <a:rPr sz="16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70" dirty="0">
                <a:solidFill>
                  <a:srgbClr val="001F5F"/>
                </a:solidFill>
                <a:latin typeface="Cambria"/>
                <a:cs typeface="Cambria"/>
              </a:rPr>
              <a:t>РАСХОДАМ</a:t>
            </a:r>
            <a:r>
              <a:rPr sz="1600" b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0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65" dirty="0">
                <a:solidFill>
                  <a:srgbClr val="001F5F"/>
                </a:solidFill>
                <a:latin typeface="Cambria"/>
                <a:cs typeface="Cambria"/>
              </a:rPr>
              <a:t>РАЗРЕЗЕ</a:t>
            </a:r>
            <a:r>
              <a:rPr sz="1600" b="1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МУНИЦИПАЛЬНЫХ </a:t>
            </a:r>
            <a:r>
              <a:rPr sz="1600" b="1" spc="-3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ПРОГРАММ</a:t>
            </a:r>
            <a:r>
              <a:rPr sz="1600" b="1" spc="22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600" b="1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40" dirty="0">
                <a:solidFill>
                  <a:srgbClr val="001F5F"/>
                </a:solidFill>
                <a:latin typeface="Cambria"/>
                <a:cs typeface="Cambria"/>
              </a:rPr>
              <a:t>НЕПРОГРАММНЫМ</a:t>
            </a:r>
            <a:r>
              <a:rPr sz="1600" b="1" spc="2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25" dirty="0">
                <a:solidFill>
                  <a:srgbClr val="001F5F"/>
                </a:solidFill>
                <a:latin typeface="Cambria"/>
                <a:cs typeface="Cambria"/>
              </a:rPr>
              <a:t>НАПРАВЛЕНИЯМ</a:t>
            </a:r>
            <a:endParaRPr sz="1600" dirty="0">
              <a:latin typeface="Cambria"/>
              <a:cs typeface="Cambria"/>
            </a:endParaRPr>
          </a:p>
          <a:p>
            <a:pPr marL="3810" algn="ctr">
              <a:lnSpc>
                <a:spcPts val="1700"/>
              </a:lnSpc>
            </a:pPr>
            <a:r>
              <a:rPr sz="1600" b="1" spc="150" dirty="0">
                <a:solidFill>
                  <a:srgbClr val="001F5F"/>
                </a:solidFill>
                <a:latin typeface="Cambria"/>
                <a:cs typeface="Cambria"/>
              </a:rPr>
              <a:t>ДЕЯТЕЛЬНОСТИ</a:t>
            </a:r>
            <a:r>
              <a:rPr sz="16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30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600" b="1" spc="1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4</a:t>
            </a:r>
            <a:r>
              <a:rPr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-202</a:t>
            </a:r>
            <a:r>
              <a:rPr lang="ru-RU" sz="1600" b="1" spc="95" dirty="0" smtClean="0">
                <a:solidFill>
                  <a:srgbClr val="001F5F"/>
                </a:solidFill>
                <a:latin typeface="Cambria"/>
                <a:cs typeface="Cambria"/>
              </a:rPr>
              <a:t>6</a:t>
            </a:r>
            <a:r>
              <a:rPr sz="1600" b="1" spc="23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600" b="1" spc="185" dirty="0">
                <a:solidFill>
                  <a:srgbClr val="001F5F"/>
                </a:solidFill>
                <a:latin typeface="Cambria"/>
                <a:cs typeface="Cambria"/>
              </a:rPr>
              <a:t>ГОДЫ</a:t>
            </a:r>
            <a:endParaRPr sz="1600" dirty="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22663"/>
              </p:ext>
            </p:extLst>
          </p:nvPr>
        </p:nvGraphicFramePr>
        <p:xfrm>
          <a:off x="234124" y="1204975"/>
          <a:ext cx="8668383" cy="3110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5356225"/>
                <a:gridCol w="1069339"/>
                <a:gridCol w="998220"/>
                <a:gridCol w="867409"/>
              </a:tblGrid>
              <a:tr h="367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6060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«Чистая вода» в Крапивинском муниципальном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округе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34 928,1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73596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27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«Дорожное хозяйство и национальная экономика на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территории Крапивинского муниципального округа»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33 500,0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26 500,0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26 500,0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70027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МП «Государственная национальная политика в</a:t>
                      </a:r>
                    </a:p>
                    <a:p>
                      <a:pPr marL="0"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Крапивинском муниципальном округе»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70027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30"/>
                        </a:lnSpc>
                      </a:pPr>
                      <a:r>
                        <a:rPr sz="1500" b="1" spc="-5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Непрограммное направление деятельности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1 200,0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7862" y="988821"/>
            <a:ext cx="4708399" cy="448327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86690">
              <a:lnSpc>
                <a:spcPct val="9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Бюджетные ассигнования,  направляемые на выявление и  оценку объектов накопленного  вреда окружающей среде и (или)  организацию работ по ликвидации  накопленного вреда окружающей</a:t>
            </a:r>
          </a:p>
          <a:p>
            <a:pPr marL="12700">
              <a:lnSpc>
                <a:spcPts val="2039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среде, а также на иные мероприятия</a:t>
            </a:r>
          </a:p>
          <a:p>
            <a:pPr marL="12700">
              <a:lnSpc>
                <a:spcPts val="2160"/>
              </a:lnSpc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 предотвращению и (или)</a:t>
            </a:r>
          </a:p>
          <a:p>
            <a:pPr marL="12700" marR="6985">
              <a:lnSpc>
                <a:spcPct val="90000"/>
              </a:lnSpc>
              <a:spcBef>
                <a:spcPts val="12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снижению негативного воздействия  хозяйственной и иной деятельности  на окружающую среду, сохранению  и восстановлению природной среды,  рациональному использованию и  воспроизводству природных</a:t>
            </a:r>
          </a:p>
          <a:p>
            <a:pPr marL="12700" marR="956310">
              <a:lnSpc>
                <a:spcPts val="2160"/>
              </a:lnSpc>
              <a:spcBef>
                <a:spcPts val="3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ресурсов, обеспечению  экологической безопасности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5689002"/>
            <a:ext cx="29692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е</a:t>
            </a:r>
            <a:r>
              <a:rPr sz="4000" b="1" spc="-5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ж</a:t>
            </a:r>
            <a:r>
              <a:rPr sz="4000" b="1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е</a:t>
            </a:r>
            <a:r>
              <a:rPr sz="4000" b="1" spc="-9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</a:t>
            </a:r>
            <a:r>
              <a:rPr sz="4000" b="1" spc="-12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sz="4000" b="1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дно</a:t>
            </a:r>
            <a:endParaRPr sz="40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3200" y="573196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780,0 тыс. рублей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Глава института экологии: угроза гибели человечества к 2050 году реальна |  Экология | Общество | Аргументы и Ф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95" y="3358902"/>
            <a:ext cx="2941210" cy="19534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кология и здоров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7" y="1132808"/>
            <a:ext cx="3111717" cy="20794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1622123132"/>
              </p:ext>
            </p:extLst>
          </p:nvPr>
        </p:nvGraphicFramePr>
        <p:xfrm>
          <a:off x="5549161" y="1328654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2918208452"/>
              </p:ext>
            </p:extLst>
          </p:nvPr>
        </p:nvGraphicFramePr>
        <p:xfrm>
          <a:off x="2852463" y="2563748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057868946"/>
              </p:ext>
            </p:extLst>
          </p:nvPr>
        </p:nvGraphicFramePr>
        <p:xfrm>
          <a:off x="23623" y="1188573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6853237" y="2558986"/>
            <a:ext cx="1202690" cy="695960"/>
            <a:chOff x="6853237" y="2558986"/>
            <a:chExt cx="1202690" cy="6959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4" y="2879216"/>
              <a:ext cx="89788" cy="955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596519" y="0"/>
                  </a:moveTo>
                  <a:lnTo>
                    <a:pt x="535530" y="1770"/>
                  </a:lnTo>
                  <a:lnTo>
                    <a:pt x="476302" y="6967"/>
                  </a:lnTo>
                  <a:lnTo>
                    <a:pt x="419136" y="15417"/>
                  </a:lnTo>
                  <a:lnTo>
                    <a:pt x="364331" y="26949"/>
                  </a:lnTo>
                  <a:lnTo>
                    <a:pt x="312187" y="41390"/>
                  </a:lnTo>
                  <a:lnTo>
                    <a:pt x="263004" y="58567"/>
                  </a:lnTo>
                  <a:lnTo>
                    <a:pt x="217081" y="78308"/>
                  </a:lnTo>
                  <a:lnTo>
                    <a:pt x="174720" y="100441"/>
                  </a:lnTo>
                  <a:lnTo>
                    <a:pt x="136219" y="124792"/>
                  </a:lnTo>
                  <a:lnTo>
                    <a:pt x="101878" y="151190"/>
                  </a:lnTo>
                  <a:lnTo>
                    <a:pt x="71998" y="179462"/>
                  </a:lnTo>
                  <a:lnTo>
                    <a:pt x="46878" y="209436"/>
                  </a:lnTo>
                  <a:lnTo>
                    <a:pt x="12119" y="273799"/>
                  </a:lnTo>
                  <a:lnTo>
                    <a:pt x="0" y="342900"/>
                  </a:lnTo>
                  <a:lnTo>
                    <a:pt x="3079" y="377978"/>
                  </a:lnTo>
                  <a:lnTo>
                    <a:pt x="26819" y="444918"/>
                  </a:lnTo>
                  <a:lnTo>
                    <a:pt x="71998" y="506422"/>
                  </a:lnTo>
                  <a:lnTo>
                    <a:pt x="101878" y="534705"/>
                  </a:lnTo>
                  <a:lnTo>
                    <a:pt x="136219" y="561111"/>
                  </a:lnTo>
                  <a:lnTo>
                    <a:pt x="174720" y="585470"/>
                  </a:lnTo>
                  <a:lnTo>
                    <a:pt x="217081" y="607607"/>
                  </a:lnTo>
                  <a:lnTo>
                    <a:pt x="263004" y="627352"/>
                  </a:lnTo>
                  <a:lnTo>
                    <a:pt x="312187" y="644532"/>
                  </a:lnTo>
                  <a:lnTo>
                    <a:pt x="364331" y="658975"/>
                  </a:lnTo>
                  <a:lnTo>
                    <a:pt x="419136" y="670508"/>
                  </a:lnTo>
                  <a:lnTo>
                    <a:pt x="476302" y="678959"/>
                  </a:lnTo>
                  <a:lnTo>
                    <a:pt x="535530" y="684156"/>
                  </a:lnTo>
                  <a:lnTo>
                    <a:pt x="596519" y="685926"/>
                  </a:lnTo>
                  <a:lnTo>
                    <a:pt x="657485" y="684156"/>
                  </a:lnTo>
                  <a:lnTo>
                    <a:pt x="716693" y="678959"/>
                  </a:lnTo>
                  <a:lnTo>
                    <a:pt x="773842" y="670508"/>
                  </a:lnTo>
                  <a:lnTo>
                    <a:pt x="828633" y="658975"/>
                  </a:lnTo>
                  <a:lnTo>
                    <a:pt x="880765" y="644532"/>
                  </a:lnTo>
                  <a:lnTo>
                    <a:pt x="929937" y="627352"/>
                  </a:lnTo>
                  <a:lnTo>
                    <a:pt x="975851" y="607607"/>
                  </a:lnTo>
                  <a:lnTo>
                    <a:pt x="1018206" y="585469"/>
                  </a:lnTo>
                  <a:lnTo>
                    <a:pt x="1056702" y="561111"/>
                  </a:lnTo>
                  <a:lnTo>
                    <a:pt x="1091038" y="534705"/>
                  </a:lnTo>
                  <a:lnTo>
                    <a:pt x="1120916" y="506422"/>
                  </a:lnTo>
                  <a:lnTo>
                    <a:pt x="1146034" y="476436"/>
                  </a:lnTo>
                  <a:lnTo>
                    <a:pt x="1180791" y="412042"/>
                  </a:lnTo>
                  <a:lnTo>
                    <a:pt x="1192910" y="342900"/>
                  </a:lnTo>
                  <a:lnTo>
                    <a:pt x="1189831" y="307844"/>
                  </a:lnTo>
                  <a:lnTo>
                    <a:pt x="1166092" y="240939"/>
                  </a:lnTo>
                  <a:lnTo>
                    <a:pt x="1120916" y="179462"/>
                  </a:lnTo>
                  <a:lnTo>
                    <a:pt x="1091038" y="151190"/>
                  </a:lnTo>
                  <a:lnTo>
                    <a:pt x="1056702" y="124792"/>
                  </a:lnTo>
                  <a:lnTo>
                    <a:pt x="1018206" y="100441"/>
                  </a:lnTo>
                  <a:lnTo>
                    <a:pt x="975851" y="78308"/>
                  </a:lnTo>
                  <a:lnTo>
                    <a:pt x="929937" y="58567"/>
                  </a:lnTo>
                  <a:lnTo>
                    <a:pt x="880765" y="41390"/>
                  </a:lnTo>
                  <a:lnTo>
                    <a:pt x="828633" y="26949"/>
                  </a:lnTo>
                  <a:lnTo>
                    <a:pt x="773842" y="15417"/>
                  </a:lnTo>
                  <a:lnTo>
                    <a:pt x="716693" y="6967"/>
                  </a:lnTo>
                  <a:lnTo>
                    <a:pt x="657485" y="1770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0" y="342900"/>
                  </a:moveTo>
                  <a:lnTo>
                    <a:pt x="12119" y="273799"/>
                  </a:lnTo>
                  <a:lnTo>
                    <a:pt x="46878" y="209436"/>
                  </a:lnTo>
                  <a:lnTo>
                    <a:pt x="71998" y="179462"/>
                  </a:lnTo>
                  <a:lnTo>
                    <a:pt x="101878" y="151190"/>
                  </a:lnTo>
                  <a:lnTo>
                    <a:pt x="136219" y="124792"/>
                  </a:lnTo>
                  <a:lnTo>
                    <a:pt x="174720" y="100441"/>
                  </a:lnTo>
                  <a:lnTo>
                    <a:pt x="217081" y="78308"/>
                  </a:lnTo>
                  <a:lnTo>
                    <a:pt x="263004" y="58567"/>
                  </a:lnTo>
                  <a:lnTo>
                    <a:pt x="312187" y="41390"/>
                  </a:lnTo>
                  <a:lnTo>
                    <a:pt x="364331" y="26949"/>
                  </a:lnTo>
                  <a:lnTo>
                    <a:pt x="419136" y="15417"/>
                  </a:lnTo>
                  <a:lnTo>
                    <a:pt x="476302" y="6967"/>
                  </a:lnTo>
                  <a:lnTo>
                    <a:pt x="535530" y="1770"/>
                  </a:lnTo>
                  <a:lnTo>
                    <a:pt x="596519" y="0"/>
                  </a:lnTo>
                  <a:lnTo>
                    <a:pt x="657485" y="1770"/>
                  </a:lnTo>
                  <a:lnTo>
                    <a:pt x="716693" y="6967"/>
                  </a:lnTo>
                  <a:lnTo>
                    <a:pt x="773842" y="15417"/>
                  </a:lnTo>
                  <a:lnTo>
                    <a:pt x="828633" y="26949"/>
                  </a:lnTo>
                  <a:lnTo>
                    <a:pt x="880765" y="41390"/>
                  </a:lnTo>
                  <a:lnTo>
                    <a:pt x="929937" y="58567"/>
                  </a:lnTo>
                  <a:lnTo>
                    <a:pt x="975851" y="78308"/>
                  </a:lnTo>
                  <a:lnTo>
                    <a:pt x="1018206" y="100441"/>
                  </a:lnTo>
                  <a:lnTo>
                    <a:pt x="1056702" y="124792"/>
                  </a:lnTo>
                  <a:lnTo>
                    <a:pt x="1091038" y="151190"/>
                  </a:lnTo>
                  <a:lnTo>
                    <a:pt x="1120916" y="179462"/>
                  </a:lnTo>
                  <a:lnTo>
                    <a:pt x="1146034" y="209436"/>
                  </a:lnTo>
                  <a:lnTo>
                    <a:pt x="1180791" y="273799"/>
                  </a:lnTo>
                  <a:lnTo>
                    <a:pt x="1192910" y="342900"/>
                  </a:lnTo>
                  <a:lnTo>
                    <a:pt x="1189831" y="377978"/>
                  </a:lnTo>
                  <a:lnTo>
                    <a:pt x="1166092" y="444918"/>
                  </a:lnTo>
                  <a:lnTo>
                    <a:pt x="1120916" y="506422"/>
                  </a:lnTo>
                  <a:lnTo>
                    <a:pt x="1091038" y="534705"/>
                  </a:lnTo>
                  <a:lnTo>
                    <a:pt x="1056702" y="561111"/>
                  </a:lnTo>
                  <a:lnTo>
                    <a:pt x="1018206" y="585469"/>
                  </a:lnTo>
                  <a:lnTo>
                    <a:pt x="975851" y="607607"/>
                  </a:lnTo>
                  <a:lnTo>
                    <a:pt x="929937" y="627352"/>
                  </a:lnTo>
                  <a:lnTo>
                    <a:pt x="880765" y="644532"/>
                  </a:lnTo>
                  <a:lnTo>
                    <a:pt x="828633" y="658975"/>
                  </a:lnTo>
                  <a:lnTo>
                    <a:pt x="773842" y="670508"/>
                  </a:lnTo>
                  <a:lnTo>
                    <a:pt x="716693" y="678959"/>
                  </a:lnTo>
                  <a:lnTo>
                    <a:pt x="657485" y="684156"/>
                  </a:lnTo>
                  <a:lnTo>
                    <a:pt x="596519" y="685926"/>
                  </a:lnTo>
                  <a:lnTo>
                    <a:pt x="535530" y="684156"/>
                  </a:lnTo>
                  <a:lnTo>
                    <a:pt x="476302" y="678959"/>
                  </a:lnTo>
                  <a:lnTo>
                    <a:pt x="419136" y="670508"/>
                  </a:lnTo>
                  <a:lnTo>
                    <a:pt x="364331" y="658975"/>
                  </a:lnTo>
                  <a:lnTo>
                    <a:pt x="312187" y="644532"/>
                  </a:lnTo>
                  <a:lnTo>
                    <a:pt x="263004" y="627352"/>
                  </a:lnTo>
                  <a:lnTo>
                    <a:pt x="217081" y="607607"/>
                  </a:lnTo>
                  <a:lnTo>
                    <a:pt x="174720" y="585470"/>
                  </a:lnTo>
                  <a:lnTo>
                    <a:pt x="136219" y="561111"/>
                  </a:lnTo>
                  <a:lnTo>
                    <a:pt x="101878" y="534705"/>
                  </a:lnTo>
                  <a:lnTo>
                    <a:pt x="71998" y="506422"/>
                  </a:lnTo>
                  <a:lnTo>
                    <a:pt x="46878" y="476436"/>
                  </a:lnTo>
                  <a:lnTo>
                    <a:pt x="12119" y="412042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18146" y="2675382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1 683 158,1</a:t>
            </a:r>
            <a:endParaRPr sz="1400" dirty="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91742" y="2243137"/>
            <a:ext cx="1311275" cy="695960"/>
            <a:chOff x="1091742" y="2243137"/>
            <a:chExt cx="1311275" cy="69596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653" y="2600452"/>
              <a:ext cx="93344" cy="933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650760" y="0"/>
                  </a:moveTo>
                  <a:lnTo>
                    <a:pt x="588087" y="1569"/>
                  </a:lnTo>
                  <a:lnTo>
                    <a:pt x="527099" y="6183"/>
                  </a:lnTo>
                  <a:lnTo>
                    <a:pt x="468070" y="13697"/>
                  </a:lnTo>
                  <a:lnTo>
                    <a:pt x="411272" y="23968"/>
                  </a:lnTo>
                  <a:lnTo>
                    <a:pt x="356977" y="36851"/>
                  </a:lnTo>
                  <a:lnTo>
                    <a:pt x="305459" y="52203"/>
                  </a:lnTo>
                  <a:lnTo>
                    <a:pt x="256991" y="69880"/>
                  </a:lnTo>
                  <a:lnTo>
                    <a:pt x="211844" y="89738"/>
                  </a:lnTo>
                  <a:lnTo>
                    <a:pt x="170291" y="111634"/>
                  </a:lnTo>
                  <a:lnTo>
                    <a:pt x="132606" y="135424"/>
                  </a:lnTo>
                  <a:lnTo>
                    <a:pt x="99061" y="160964"/>
                  </a:lnTo>
                  <a:lnTo>
                    <a:pt x="69928" y="188109"/>
                  </a:lnTo>
                  <a:lnTo>
                    <a:pt x="25992" y="246645"/>
                  </a:lnTo>
                  <a:lnTo>
                    <a:pt x="2978" y="309879"/>
                  </a:lnTo>
                  <a:lnTo>
                    <a:pt x="0" y="342900"/>
                  </a:lnTo>
                  <a:lnTo>
                    <a:pt x="2978" y="375941"/>
                  </a:lnTo>
                  <a:lnTo>
                    <a:pt x="25992" y="439210"/>
                  </a:lnTo>
                  <a:lnTo>
                    <a:pt x="69928" y="497772"/>
                  </a:lnTo>
                  <a:lnTo>
                    <a:pt x="99061" y="524928"/>
                  </a:lnTo>
                  <a:lnTo>
                    <a:pt x="132606" y="550476"/>
                  </a:lnTo>
                  <a:lnTo>
                    <a:pt x="170291" y="574273"/>
                  </a:lnTo>
                  <a:lnTo>
                    <a:pt x="211844" y="596174"/>
                  </a:lnTo>
                  <a:lnTo>
                    <a:pt x="256991" y="616037"/>
                  </a:lnTo>
                  <a:lnTo>
                    <a:pt x="305459" y="633717"/>
                  </a:lnTo>
                  <a:lnTo>
                    <a:pt x="356977" y="649072"/>
                  </a:lnTo>
                  <a:lnTo>
                    <a:pt x="411272" y="661957"/>
                  </a:lnTo>
                  <a:lnTo>
                    <a:pt x="468070" y="672228"/>
                  </a:lnTo>
                  <a:lnTo>
                    <a:pt x="527099" y="679743"/>
                  </a:lnTo>
                  <a:lnTo>
                    <a:pt x="588087" y="684357"/>
                  </a:lnTo>
                  <a:lnTo>
                    <a:pt x="650760" y="685926"/>
                  </a:lnTo>
                  <a:lnTo>
                    <a:pt x="713412" y="684357"/>
                  </a:lnTo>
                  <a:lnTo>
                    <a:pt x="774381" y="679743"/>
                  </a:lnTo>
                  <a:lnTo>
                    <a:pt x="833393" y="672228"/>
                  </a:lnTo>
                  <a:lnTo>
                    <a:pt x="890177" y="661957"/>
                  </a:lnTo>
                  <a:lnTo>
                    <a:pt x="944458" y="649072"/>
                  </a:lnTo>
                  <a:lnTo>
                    <a:pt x="995965" y="633717"/>
                  </a:lnTo>
                  <a:lnTo>
                    <a:pt x="1044424" y="616037"/>
                  </a:lnTo>
                  <a:lnTo>
                    <a:pt x="1089563" y="596174"/>
                  </a:lnTo>
                  <a:lnTo>
                    <a:pt x="1131108" y="574273"/>
                  </a:lnTo>
                  <a:lnTo>
                    <a:pt x="1168788" y="550476"/>
                  </a:lnTo>
                  <a:lnTo>
                    <a:pt x="1202329" y="524928"/>
                  </a:lnTo>
                  <a:lnTo>
                    <a:pt x="1231458" y="497772"/>
                  </a:lnTo>
                  <a:lnTo>
                    <a:pt x="1275390" y="439210"/>
                  </a:lnTo>
                  <a:lnTo>
                    <a:pt x="1298402" y="375941"/>
                  </a:lnTo>
                  <a:lnTo>
                    <a:pt x="1301381" y="342900"/>
                  </a:lnTo>
                  <a:lnTo>
                    <a:pt x="1298402" y="309879"/>
                  </a:lnTo>
                  <a:lnTo>
                    <a:pt x="1275390" y="246645"/>
                  </a:lnTo>
                  <a:lnTo>
                    <a:pt x="1231458" y="188109"/>
                  </a:lnTo>
                  <a:lnTo>
                    <a:pt x="1202329" y="160964"/>
                  </a:lnTo>
                  <a:lnTo>
                    <a:pt x="1168788" y="135424"/>
                  </a:lnTo>
                  <a:lnTo>
                    <a:pt x="1131108" y="111634"/>
                  </a:lnTo>
                  <a:lnTo>
                    <a:pt x="1089563" y="89738"/>
                  </a:lnTo>
                  <a:lnTo>
                    <a:pt x="1044424" y="69880"/>
                  </a:lnTo>
                  <a:lnTo>
                    <a:pt x="995965" y="52203"/>
                  </a:lnTo>
                  <a:lnTo>
                    <a:pt x="944458" y="36851"/>
                  </a:lnTo>
                  <a:lnTo>
                    <a:pt x="890177" y="23968"/>
                  </a:lnTo>
                  <a:lnTo>
                    <a:pt x="833393" y="13697"/>
                  </a:lnTo>
                  <a:lnTo>
                    <a:pt x="774381" y="6183"/>
                  </a:lnTo>
                  <a:lnTo>
                    <a:pt x="713412" y="1569"/>
                  </a:lnTo>
                  <a:lnTo>
                    <a:pt x="65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0" y="342900"/>
                  </a:moveTo>
                  <a:lnTo>
                    <a:pt x="11734" y="277746"/>
                  </a:lnTo>
                  <a:lnTo>
                    <a:pt x="45481" y="216718"/>
                  </a:lnTo>
                  <a:lnTo>
                    <a:pt x="99061" y="160964"/>
                  </a:lnTo>
                  <a:lnTo>
                    <a:pt x="132606" y="135424"/>
                  </a:lnTo>
                  <a:lnTo>
                    <a:pt x="170291" y="111634"/>
                  </a:lnTo>
                  <a:lnTo>
                    <a:pt x="211844" y="89738"/>
                  </a:lnTo>
                  <a:lnTo>
                    <a:pt x="256991" y="69880"/>
                  </a:lnTo>
                  <a:lnTo>
                    <a:pt x="305459" y="52203"/>
                  </a:lnTo>
                  <a:lnTo>
                    <a:pt x="356977" y="36851"/>
                  </a:lnTo>
                  <a:lnTo>
                    <a:pt x="411272" y="23968"/>
                  </a:lnTo>
                  <a:lnTo>
                    <a:pt x="468070" y="13697"/>
                  </a:lnTo>
                  <a:lnTo>
                    <a:pt x="527099" y="6183"/>
                  </a:lnTo>
                  <a:lnTo>
                    <a:pt x="588087" y="1569"/>
                  </a:lnTo>
                  <a:lnTo>
                    <a:pt x="650760" y="0"/>
                  </a:lnTo>
                  <a:lnTo>
                    <a:pt x="713412" y="1569"/>
                  </a:lnTo>
                  <a:lnTo>
                    <a:pt x="774381" y="6183"/>
                  </a:lnTo>
                  <a:lnTo>
                    <a:pt x="833393" y="13697"/>
                  </a:lnTo>
                  <a:lnTo>
                    <a:pt x="890177" y="23968"/>
                  </a:lnTo>
                  <a:lnTo>
                    <a:pt x="944458" y="36851"/>
                  </a:lnTo>
                  <a:lnTo>
                    <a:pt x="995965" y="52203"/>
                  </a:lnTo>
                  <a:lnTo>
                    <a:pt x="1044424" y="69880"/>
                  </a:lnTo>
                  <a:lnTo>
                    <a:pt x="1089563" y="89738"/>
                  </a:lnTo>
                  <a:lnTo>
                    <a:pt x="1131108" y="111634"/>
                  </a:lnTo>
                  <a:lnTo>
                    <a:pt x="1168788" y="135424"/>
                  </a:lnTo>
                  <a:lnTo>
                    <a:pt x="1202329" y="160964"/>
                  </a:lnTo>
                  <a:lnTo>
                    <a:pt x="1231458" y="188109"/>
                  </a:lnTo>
                  <a:lnTo>
                    <a:pt x="1275390" y="246645"/>
                  </a:lnTo>
                  <a:lnTo>
                    <a:pt x="1298402" y="309879"/>
                  </a:lnTo>
                  <a:lnTo>
                    <a:pt x="1301381" y="342900"/>
                  </a:lnTo>
                  <a:lnTo>
                    <a:pt x="1298402" y="375941"/>
                  </a:lnTo>
                  <a:lnTo>
                    <a:pt x="1275390" y="439210"/>
                  </a:lnTo>
                  <a:lnTo>
                    <a:pt x="1231458" y="497772"/>
                  </a:lnTo>
                  <a:lnTo>
                    <a:pt x="1202329" y="524928"/>
                  </a:lnTo>
                  <a:lnTo>
                    <a:pt x="1168788" y="550476"/>
                  </a:lnTo>
                  <a:lnTo>
                    <a:pt x="1131108" y="574273"/>
                  </a:lnTo>
                  <a:lnTo>
                    <a:pt x="1089563" y="596174"/>
                  </a:lnTo>
                  <a:lnTo>
                    <a:pt x="1044424" y="616037"/>
                  </a:lnTo>
                  <a:lnTo>
                    <a:pt x="995965" y="633717"/>
                  </a:lnTo>
                  <a:lnTo>
                    <a:pt x="944458" y="649072"/>
                  </a:lnTo>
                  <a:lnTo>
                    <a:pt x="890177" y="661957"/>
                  </a:lnTo>
                  <a:lnTo>
                    <a:pt x="833393" y="672228"/>
                  </a:lnTo>
                  <a:lnTo>
                    <a:pt x="774381" y="679743"/>
                  </a:lnTo>
                  <a:lnTo>
                    <a:pt x="713412" y="684357"/>
                  </a:lnTo>
                  <a:lnTo>
                    <a:pt x="650760" y="685926"/>
                  </a:lnTo>
                  <a:lnTo>
                    <a:pt x="588087" y="684357"/>
                  </a:lnTo>
                  <a:lnTo>
                    <a:pt x="527099" y="679743"/>
                  </a:lnTo>
                  <a:lnTo>
                    <a:pt x="468070" y="672228"/>
                  </a:lnTo>
                  <a:lnTo>
                    <a:pt x="411272" y="661957"/>
                  </a:lnTo>
                  <a:lnTo>
                    <a:pt x="356977" y="649072"/>
                  </a:lnTo>
                  <a:lnTo>
                    <a:pt x="305459" y="633717"/>
                  </a:lnTo>
                  <a:lnTo>
                    <a:pt x="256991" y="616037"/>
                  </a:lnTo>
                  <a:lnTo>
                    <a:pt x="211844" y="596174"/>
                  </a:lnTo>
                  <a:lnTo>
                    <a:pt x="170291" y="574273"/>
                  </a:lnTo>
                  <a:lnTo>
                    <a:pt x="132606" y="550476"/>
                  </a:lnTo>
                  <a:lnTo>
                    <a:pt x="99061" y="524928"/>
                  </a:lnTo>
                  <a:lnTo>
                    <a:pt x="69928" y="497772"/>
                  </a:lnTo>
                  <a:lnTo>
                    <a:pt x="25992" y="439210"/>
                  </a:lnTo>
                  <a:lnTo>
                    <a:pt x="2978" y="375941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10132" y="2359279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1 856 443,5</a:t>
            </a:r>
            <a:endParaRPr sz="1400" dirty="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62400" y="3769867"/>
            <a:ext cx="1155065" cy="748665"/>
            <a:chOff x="4269295" y="3626802"/>
            <a:chExt cx="1155065" cy="748665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9851" y="3987038"/>
              <a:ext cx="93218" cy="932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572515" y="0"/>
                  </a:moveTo>
                  <a:lnTo>
                    <a:pt x="513994" y="1906"/>
                  </a:lnTo>
                  <a:lnTo>
                    <a:pt x="457159" y="7503"/>
                  </a:lnTo>
                  <a:lnTo>
                    <a:pt x="402300" y="16605"/>
                  </a:lnTo>
                  <a:lnTo>
                    <a:pt x="349704" y="29025"/>
                  </a:lnTo>
                  <a:lnTo>
                    <a:pt x="299660" y="44579"/>
                  </a:lnTo>
                  <a:lnTo>
                    <a:pt x="252455" y="63081"/>
                  </a:lnTo>
                  <a:lnTo>
                    <a:pt x="208379" y="84346"/>
                  </a:lnTo>
                  <a:lnTo>
                    <a:pt x="167719" y="108188"/>
                  </a:lnTo>
                  <a:lnTo>
                    <a:pt x="130763" y="134421"/>
                  </a:lnTo>
                  <a:lnTo>
                    <a:pt x="97800" y="162861"/>
                  </a:lnTo>
                  <a:lnTo>
                    <a:pt x="69117" y="193321"/>
                  </a:lnTo>
                  <a:lnTo>
                    <a:pt x="45003" y="225617"/>
                  </a:lnTo>
                  <a:lnTo>
                    <a:pt x="25746" y="259562"/>
                  </a:lnTo>
                  <a:lnTo>
                    <a:pt x="11635" y="294972"/>
                  </a:lnTo>
                  <a:lnTo>
                    <a:pt x="0" y="369443"/>
                  </a:lnTo>
                  <a:lnTo>
                    <a:pt x="2956" y="407202"/>
                  </a:lnTo>
                  <a:lnTo>
                    <a:pt x="25746" y="479264"/>
                  </a:lnTo>
                  <a:lnTo>
                    <a:pt x="45003" y="513195"/>
                  </a:lnTo>
                  <a:lnTo>
                    <a:pt x="69117" y="545478"/>
                  </a:lnTo>
                  <a:lnTo>
                    <a:pt x="97800" y="575928"/>
                  </a:lnTo>
                  <a:lnTo>
                    <a:pt x="130763" y="604359"/>
                  </a:lnTo>
                  <a:lnTo>
                    <a:pt x="167719" y="630586"/>
                  </a:lnTo>
                  <a:lnTo>
                    <a:pt x="208379" y="654423"/>
                  </a:lnTo>
                  <a:lnTo>
                    <a:pt x="252455" y="675684"/>
                  </a:lnTo>
                  <a:lnTo>
                    <a:pt x="299660" y="694183"/>
                  </a:lnTo>
                  <a:lnTo>
                    <a:pt x="349704" y="709735"/>
                  </a:lnTo>
                  <a:lnTo>
                    <a:pt x="402300" y="722154"/>
                  </a:lnTo>
                  <a:lnTo>
                    <a:pt x="457159" y="731255"/>
                  </a:lnTo>
                  <a:lnTo>
                    <a:pt x="513994" y="736852"/>
                  </a:lnTo>
                  <a:lnTo>
                    <a:pt x="572515" y="738759"/>
                  </a:lnTo>
                  <a:lnTo>
                    <a:pt x="631058" y="736852"/>
                  </a:lnTo>
                  <a:lnTo>
                    <a:pt x="687908" y="731255"/>
                  </a:lnTo>
                  <a:lnTo>
                    <a:pt x="742778" y="722154"/>
                  </a:lnTo>
                  <a:lnTo>
                    <a:pt x="795381" y="709735"/>
                  </a:lnTo>
                  <a:lnTo>
                    <a:pt x="845428" y="694183"/>
                  </a:lnTo>
                  <a:lnTo>
                    <a:pt x="892631" y="675684"/>
                  </a:lnTo>
                  <a:lnTo>
                    <a:pt x="936705" y="654423"/>
                  </a:lnTo>
                  <a:lnTo>
                    <a:pt x="977360" y="630586"/>
                  </a:lnTo>
                  <a:lnTo>
                    <a:pt x="1014309" y="604359"/>
                  </a:lnTo>
                  <a:lnTo>
                    <a:pt x="1047265" y="575928"/>
                  </a:lnTo>
                  <a:lnTo>
                    <a:pt x="1075940" y="545478"/>
                  </a:lnTo>
                  <a:lnTo>
                    <a:pt x="1100046" y="513195"/>
                  </a:lnTo>
                  <a:lnTo>
                    <a:pt x="1119296" y="479264"/>
                  </a:lnTo>
                  <a:lnTo>
                    <a:pt x="1133402" y="443871"/>
                  </a:lnTo>
                  <a:lnTo>
                    <a:pt x="1145031" y="369443"/>
                  </a:lnTo>
                  <a:lnTo>
                    <a:pt x="1142076" y="331661"/>
                  </a:lnTo>
                  <a:lnTo>
                    <a:pt x="1119296" y="259562"/>
                  </a:lnTo>
                  <a:lnTo>
                    <a:pt x="1100046" y="225617"/>
                  </a:lnTo>
                  <a:lnTo>
                    <a:pt x="1075940" y="193321"/>
                  </a:lnTo>
                  <a:lnTo>
                    <a:pt x="1047265" y="162861"/>
                  </a:lnTo>
                  <a:lnTo>
                    <a:pt x="1014309" y="134421"/>
                  </a:lnTo>
                  <a:lnTo>
                    <a:pt x="977360" y="108188"/>
                  </a:lnTo>
                  <a:lnTo>
                    <a:pt x="936705" y="84346"/>
                  </a:lnTo>
                  <a:lnTo>
                    <a:pt x="892631" y="63081"/>
                  </a:lnTo>
                  <a:lnTo>
                    <a:pt x="845428" y="44579"/>
                  </a:lnTo>
                  <a:lnTo>
                    <a:pt x="795381" y="29025"/>
                  </a:lnTo>
                  <a:lnTo>
                    <a:pt x="742778" y="16605"/>
                  </a:lnTo>
                  <a:lnTo>
                    <a:pt x="687908" y="7503"/>
                  </a:lnTo>
                  <a:lnTo>
                    <a:pt x="631058" y="1906"/>
                  </a:lnTo>
                  <a:lnTo>
                    <a:pt x="572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0" y="369443"/>
                  </a:moveTo>
                  <a:lnTo>
                    <a:pt x="11635" y="294972"/>
                  </a:lnTo>
                  <a:lnTo>
                    <a:pt x="25746" y="259562"/>
                  </a:lnTo>
                  <a:lnTo>
                    <a:pt x="45003" y="225617"/>
                  </a:lnTo>
                  <a:lnTo>
                    <a:pt x="69117" y="193321"/>
                  </a:lnTo>
                  <a:lnTo>
                    <a:pt x="97800" y="162861"/>
                  </a:lnTo>
                  <a:lnTo>
                    <a:pt x="130763" y="134421"/>
                  </a:lnTo>
                  <a:lnTo>
                    <a:pt x="167719" y="108188"/>
                  </a:lnTo>
                  <a:lnTo>
                    <a:pt x="208379" y="84346"/>
                  </a:lnTo>
                  <a:lnTo>
                    <a:pt x="252455" y="63081"/>
                  </a:lnTo>
                  <a:lnTo>
                    <a:pt x="299660" y="44579"/>
                  </a:lnTo>
                  <a:lnTo>
                    <a:pt x="349704" y="29025"/>
                  </a:lnTo>
                  <a:lnTo>
                    <a:pt x="402300" y="16605"/>
                  </a:lnTo>
                  <a:lnTo>
                    <a:pt x="457159" y="7503"/>
                  </a:lnTo>
                  <a:lnTo>
                    <a:pt x="513994" y="1906"/>
                  </a:lnTo>
                  <a:lnTo>
                    <a:pt x="572515" y="0"/>
                  </a:lnTo>
                  <a:lnTo>
                    <a:pt x="631058" y="1906"/>
                  </a:lnTo>
                  <a:lnTo>
                    <a:pt x="687908" y="7503"/>
                  </a:lnTo>
                  <a:lnTo>
                    <a:pt x="742778" y="16605"/>
                  </a:lnTo>
                  <a:lnTo>
                    <a:pt x="795381" y="29025"/>
                  </a:lnTo>
                  <a:lnTo>
                    <a:pt x="845428" y="44579"/>
                  </a:lnTo>
                  <a:lnTo>
                    <a:pt x="892631" y="63081"/>
                  </a:lnTo>
                  <a:lnTo>
                    <a:pt x="936705" y="84346"/>
                  </a:lnTo>
                  <a:lnTo>
                    <a:pt x="977360" y="108188"/>
                  </a:lnTo>
                  <a:lnTo>
                    <a:pt x="1014309" y="134421"/>
                  </a:lnTo>
                  <a:lnTo>
                    <a:pt x="1047265" y="162861"/>
                  </a:lnTo>
                  <a:lnTo>
                    <a:pt x="1075940" y="193321"/>
                  </a:lnTo>
                  <a:lnTo>
                    <a:pt x="1100046" y="225617"/>
                  </a:lnTo>
                  <a:lnTo>
                    <a:pt x="1119296" y="259562"/>
                  </a:lnTo>
                  <a:lnTo>
                    <a:pt x="1133402" y="294972"/>
                  </a:lnTo>
                  <a:lnTo>
                    <a:pt x="1145031" y="369443"/>
                  </a:lnTo>
                  <a:lnTo>
                    <a:pt x="1142076" y="407202"/>
                  </a:lnTo>
                  <a:lnTo>
                    <a:pt x="1119296" y="479264"/>
                  </a:lnTo>
                  <a:lnTo>
                    <a:pt x="1100046" y="513195"/>
                  </a:lnTo>
                  <a:lnTo>
                    <a:pt x="1075940" y="545478"/>
                  </a:lnTo>
                  <a:lnTo>
                    <a:pt x="1047265" y="575928"/>
                  </a:lnTo>
                  <a:lnTo>
                    <a:pt x="1014309" y="604359"/>
                  </a:lnTo>
                  <a:lnTo>
                    <a:pt x="977360" y="630586"/>
                  </a:lnTo>
                  <a:lnTo>
                    <a:pt x="936705" y="654423"/>
                  </a:lnTo>
                  <a:lnTo>
                    <a:pt x="892631" y="675684"/>
                  </a:lnTo>
                  <a:lnTo>
                    <a:pt x="845428" y="694183"/>
                  </a:lnTo>
                  <a:lnTo>
                    <a:pt x="795381" y="709735"/>
                  </a:lnTo>
                  <a:lnTo>
                    <a:pt x="742778" y="722154"/>
                  </a:lnTo>
                  <a:lnTo>
                    <a:pt x="687908" y="731255"/>
                  </a:lnTo>
                  <a:lnTo>
                    <a:pt x="631058" y="736852"/>
                  </a:lnTo>
                  <a:lnTo>
                    <a:pt x="572515" y="738759"/>
                  </a:lnTo>
                  <a:lnTo>
                    <a:pt x="513994" y="736852"/>
                  </a:lnTo>
                  <a:lnTo>
                    <a:pt x="457159" y="731255"/>
                  </a:lnTo>
                  <a:lnTo>
                    <a:pt x="402300" y="722154"/>
                  </a:lnTo>
                  <a:lnTo>
                    <a:pt x="349704" y="709735"/>
                  </a:lnTo>
                  <a:lnTo>
                    <a:pt x="299660" y="694183"/>
                  </a:lnTo>
                  <a:lnTo>
                    <a:pt x="252455" y="675684"/>
                  </a:lnTo>
                  <a:lnTo>
                    <a:pt x="208379" y="654423"/>
                  </a:lnTo>
                  <a:lnTo>
                    <a:pt x="167719" y="630586"/>
                  </a:lnTo>
                  <a:lnTo>
                    <a:pt x="130763" y="604359"/>
                  </a:lnTo>
                  <a:lnTo>
                    <a:pt x="97800" y="575928"/>
                  </a:lnTo>
                  <a:lnTo>
                    <a:pt x="69117" y="545478"/>
                  </a:lnTo>
                  <a:lnTo>
                    <a:pt x="45003" y="513195"/>
                  </a:lnTo>
                  <a:lnTo>
                    <a:pt x="25746" y="479264"/>
                  </a:lnTo>
                  <a:lnTo>
                    <a:pt x="11635" y="443871"/>
                  </a:lnTo>
                  <a:lnTo>
                    <a:pt x="0" y="369443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16200" y="3917822"/>
            <a:ext cx="873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1 983 049,4</a:t>
            </a:r>
            <a:endParaRPr sz="1400" dirty="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6772" y="362711"/>
            <a:ext cx="5669280" cy="75590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238250" y="4572000"/>
            <a:ext cx="97155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4 </a:t>
            </a:r>
            <a:r>
              <a:rPr sz="16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3400" y="5715000"/>
            <a:ext cx="990600" cy="287258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6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81951" y="5375973"/>
            <a:ext cx="97663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6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7347" y="5959246"/>
            <a:ext cx="35540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742950" indent="-2032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социальную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сферу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Прочие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  <a:p>
            <a:pPr marL="57023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Условно-утвержденные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6525" y="6027737"/>
            <a:ext cx="838200" cy="716280"/>
            <a:chOff x="136525" y="6027737"/>
            <a:chExt cx="838200" cy="716280"/>
          </a:xfrm>
        </p:grpSpPr>
        <p:sp>
          <p:nvSpPr>
            <p:cNvPr id="56" name="object 56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130175" y="0"/>
                  </a:moveTo>
                  <a:lnTo>
                    <a:pt x="79504" y="8981"/>
                  </a:lnTo>
                  <a:lnTo>
                    <a:pt x="38126" y="33475"/>
                  </a:lnTo>
                  <a:lnTo>
                    <a:pt x="10229" y="69806"/>
                  </a:lnTo>
                  <a:lnTo>
                    <a:pt x="0" y="114300"/>
                  </a:lnTo>
                  <a:lnTo>
                    <a:pt x="10229" y="158793"/>
                  </a:lnTo>
                  <a:lnTo>
                    <a:pt x="38126" y="195124"/>
                  </a:lnTo>
                  <a:lnTo>
                    <a:pt x="79504" y="219618"/>
                  </a:lnTo>
                  <a:lnTo>
                    <a:pt x="130175" y="228600"/>
                  </a:lnTo>
                  <a:lnTo>
                    <a:pt x="180845" y="219618"/>
                  </a:lnTo>
                  <a:lnTo>
                    <a:pt x="222223" y="195124"/>
                  </a:lnTo>
                  <a:lnTo>
                    <a:pt x="250120" y="158793"/>
                  </a:lnTo>
                  <a:lnTo>
                    <a:pt x="260350" y="114300"/>
                  </a:lnTo>
                  <a:lnTo>
                    <a:pt x="250120" y="69806"/>
                  </a:lnTo>
                  <a:lnTo>
                    <a:pt x="222223" y="33475"/>
                  </a:lnTo>
                  <a:lnTo>
                    <a:pt x="180845" y="8981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0" y="114300"/>
                  </a:moveTo>
                  <a:lnTo>
                    <a:pt x="10229" y="69806"/>
                  </a:lnTo>
                  <a:lnTo>
                    <a:pt x="38126" y="33475"/>
                  </a:lnTo>
                  <a:lnTo>
                    <a:pt x="79504" y="8981"/>
                  </a:lnTo>
                  <a:lnTo>
                    <a:pt x="130175" y="0"/>
                  </a:lnTo>
                  <a:lnTo>
                    <a:pt x="180845" y="8981"/>
                  </a:lnTo>
                  <a:lnTo>
                    <a:pt x="222223" y="33475"/>
                  </a:lnTo>
                  <a:lnTo>
                    <a:pt x="250120" y="69806"/>
                  </a:lnTo>
                  <a:lnTo>
                    <a:pt x="260350" y="114300"/>
                  </a:lnTo>
                  <a:lnTo>
                    <a:pt x="250120" y="158793"/>
                  </a:lnTo>
                  <a:lnTo>
                    <a:pt x="222223" y="195124"/>
                  </a:lnTo>
                  <a:lnTo>
                    <a:pt x="180845" y="219618"/>
                  </a:lnTo>
                  <a:lnTo>
                    <a:pt x="130175" y="228600"/>
                  </a:lnTo>
                  <a:lnTo>
                    <a:pt x="79504" y="219618"/>
                  </a:lnTo>
                  <a:lnTo>
                    <a:pt x="38126" y="195124"/>
                  </a:lnTo>
                  <a:lnTo>
                    <a:pt x="10229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0" y="2676796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881 367,6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447667" y="2265567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15550,0 1%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4029" y="4454963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1 086 131,8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160" y="1124711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711 869,5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89" y="3990550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1 144 574,0 62%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66107" y="1295400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591 295,9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7404670" y="1219200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30 750,0 2%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90635" y="4223321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1 061 112,2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63%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39616" y="381000"/>
            <a:ext cx="5313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0" dirty="0">
                <a:solidFill>
                  <a:srgbClr val="001F5F"/>
                </a:solidFill>
                <a:latin typeface="Cambria"/>
                <a:cs typeface="Cambria"/>
              </a:rPr>
              <a:t>РАСХОДЫ</a:t>
            </a:r>
            <a:r>
              <a:rPr sz="1800" b="1" spc="2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4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18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60" dirty="0">
                <a:solidFill>
                  <a:srgbClr val="001F5F"/>
                </a:solidFill>
                <a:latin typeface="Cambria"/>
                <a:cs typeface="Cambria"/>
              </a:rPr>
              <a:t>ОХРАНУ</a:t>
            </a:r>
            <a:r>
              <a:rPr sz="18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75" dirty="0">
                <a:solidFill>
                  <a:srgbClr val="001F5F"/>
                </a:solidFill>
                <a:latin typeface="Cambria"/>
                <a:cs typeface="Cambria"/>
              </a:rPr>
              <a:t>СЕМЬИ</a:t>
            </a:r>
            <a:r>
              <a:rPr sz="1800" b="1" spc="2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5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2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180" dirty="0">
                <a:solidFill>
                  <a:srgbClr val="001F5F"/>
                </a:solidFill>
                <a:latin typeface="Cambria"/>
                <a:cs typeface="Cambria"/>
              </a:rPr>
              <a:t>ДЕТСТВА</a:t>
            </a:r>
            <a:endParaRPr sz="1800" dirty="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04110"/>
              </p:ext>
            </p:extLst>
          </p:nvPr>
        </p:nvGraphicFramePr>
        <p:xfrm>
          <a:off x="228600" y="900175"/>
          <a:ext cx="8629015" cy="5741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0"/>
                <a:gridCol w="990600"/>
                <a:gridCol w="990600"/>
                <a:gridCol w="1009015"/>
              </a:tblGrid>
              <a:tr h="362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субвенций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</a:tr>
              <a:tr h="526399"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Предоставление бесплатного двухразового питания детям-инвалидам, не имеющим ограниченных возможностей здоровья, обучающимся в муниципальных общеобразовательных организациях 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443,7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443,7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443,7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2506"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lang="ru-RU" sz="1000" b="1" spc="-10" dirty="0" smtClean="0">
                          <a:latin typeface="Times New Roman"/>
                          <a:cs typeface="Times New Roman"/>
                        </a:rPr>
                        <a:t>Компенсация части платы за присмотр и уход, взимаемой с родителей (законных представителей) детей, осваивающих образовательные программы дошкольного образования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400" b="1" dirty="0" smtClean="0">
                        <a:solidFill>
                          <a:srgbClr val="001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260,6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400" b="1" dirty="0" smtClean="0">
                        <a:solidFill>
                          <a:srgbClr val="001F5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260,6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4332"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Обеспечение зачисления денежных средств для детей-сирот и детей, оставшихся без попечения родителей, на специальные накопительные банковские счета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222,8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08667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«О мерах социальной поддержки семей граждан, принимающих участие в специальной военной операции», обучающимся в пятых - одиннадцатых классах муниципальных общеобразовательных организаций, бесплатного одноразового горячего питания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107,1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2827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находившимся под попечительством, лицам, являвшимся приемными родителями, в соответствии с Законом Кемеровской области от 14 декабря 2010 года № 124-ОЗ «О некоторых вопросах в сфере опеки и попечительства несовершеннолетних»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28 177,7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28 177,7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28 177,7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7331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</a:pP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</a:t>
                      </a:r>
                      <a:endParaRPr sz="1000" b="1" spc="-5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100,0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100,0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b="1" spc="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100,0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spc="-5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525" marR="9525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79 137,8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79 004,1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79 004,1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310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</a:pP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Реализация мероприятий по обеспечению жильем молодых семей</a:t>
                      </a:r>
                      <a:endParaRPr sz="1000" b="1" spc="-5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1400" b="1" spc="5" baseline="0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035,0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1 035,0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1 035,0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799">
                <a:tc>
                  <a:txBody>
                    <a:bodyPr/>
                    <a:lstStyle/>
                    <a:p>
                      <a:pPr algn="r">
                        <a:lnSpc>
                          <a:spcPts val="1365"/>
                        </a:lnSpc>
                      </a:pP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ИТОГО</a:t>
                      </a:r>
                      <a:endParaRPr sz="1000" b="1" spc="-5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110 484,7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110 351,0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110 351,0</a:t>
                      </a:r>
                      <a:endParaRPr sz="1400" b="1" spc="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2535" y="164592"/>
            <a:ext cx="6296025" cy="1062355"/>
            <a:chOff x="2002535" y="164592"/>
            <a:chExt cx="6296025" cy="1062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3" y="164592"/>
              <a:ext cx="4643628" cy="5684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1671" y="411480"/>
              <a:ext cx="3436620" cy="568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2535" y="658368"/>
              <a:ext cx="6295644" cy="56845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5283" y="229361"/>
            <a:ext cx="59601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76300" marR="868680" algn="ctr">
              <a:lnSpc>
                <a:spcPts val="1939"/>
              </a:lnSpc>
              <a:spcBef>
                <a:spcPts val="345"/>
              </a:spcBef>
            </a:pPr>
            <a:r>
              <a:rPr spc="180" dirty="0"/>
              <a:t>ИСТОЧНИКИ </a:t>
            </a:r>
            <a:r>
              <a:rPr spc="165" dirty="0"/>
              <a:t>ФИНАНСИРОВАНИЯ </a:t>
            </a:r>
            <a:r>
              <a:rPr spc="-385" dirty="0"/>
              <a:t> </a:t>
            </a:r>
            <a:r>
              <a:rPr spc="155" dirty="0"/>
              <a:t>И</a:t>
            </a:r>
            <a:r>
              <a:rPr spc="204" dirty="0"/>
              <a:t> </a:t>
            </a:r>
            <a:r>
              <a:rPr spc="195" dirty="0"/>
              <a:t>ДЕФИЦИТ</a:t>
            </a:r>
            <a:r>
              <a:rPr spc="215" dirty="0"/>
              <a:t> </a:t>
            </a:r>
            <a:r>
              <a:rPr spc="210" dirty="0"/>
              <a:t>БЮДЖЕТА</a:t>
            </a:r>
          </a:p>
          <a:p>
            <a:pPr algn="ctr">
              <a:lnSpc>
                <a:spcPts val="1920"/>
              </a:lnSpc>
            </a:pPr>
            <a:r>
              <a:rPr spc="180" dirty="0"/>
              <a:t>КРАПИВИНСКОГО</a:t>
            </a:r>
            <a:r>
              <a:rPr spc="210" dirty="0"/>
              <a:t> </a:t>
            </a:r>
            <a:r>
              <a:rPr spc="150" dirty="0"/>
              <a:t>МУНИЦИПАЛЬНОГО</a:t>
            </a:r>
            <a:r>
              <a:rPr spc="229" dirty="0"/>
              <a:t> </a:t>
            </a:r>
            <a:r>
              <a:rPr spc="160" dirty="0"/>
              <a:t>ОКРУГА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9619" y="5626405"/>
            <a:ext cx="56337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Источники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финансирования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дефицита</a:t>
            </a:r>
            <a:r>
              <a:rPr sz="20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бюджета: </a:t>
            </a:r>
            <a:r>
              <a:rPr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изменение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остатков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счетах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учету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1594" y="3302889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4,99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55975" y="3379089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4,96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4028" y="3379089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4,88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6801" y="0"/>
            <a:ext cx="957198" cy="762000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628310748"/>
              </p:ext>
            </p:extLst>
          </p:nvPr>
        </p:nvGraphicFramePr>
        <p:xfrm>
          <a:off x="1169619" y="16468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9200" y="1219136"/>
            <a:ext cx="6705600" cy="4894580"/>
          </a:xfrm>
          <a:custGeom>
            <a:avLst/>
            <a:gdLst/>
            <a:ahLst/>
            <a:cxnLst/>
            <a:rect l="l" t="t" r="r" b="b"/>
            <a:pathLst>
              <a:path w="6705600" h="4894580">
                <a:moveTo>
                  <a:pt x="6705600" y="0"/>
                </a:moveTo>
                <a:lnTo>
                  <a:pt x="0" y="0"/>
                </a:lnTo>
                <a:lnTo>
                  <a:pt x="0" y="4894326"/>
                </a:lnTo>
                <a:lnTo>
                  <a:pt x="6705600" y="4894326"/>
                </a:lnTo>
                <a:lnTo>
                  <a:pt x="670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6822" y="1241805"/>
            <a:ext cx="3610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Контактная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информация: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277" y="1856358"/>
            <a:ext cx="6229985" cy="42287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6030" marR="1246505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финансовое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управление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Крапивинского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86409" marR="472440"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Адрес: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652440,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Кемеровская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область,</a:t>
            </a:r>
            <a:r>
              <a:rPr sz="16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пгт.</a:t>
            </a:r>
            <a:r>
              <a:rPr sz="16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Крапивинский,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ул.Юбилейная,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15.</a:t>
            </a:r>
            <a:endParaRPr sz="1600" dirty="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Электронная</a:t>
            </a:r>
            <a:r>
              <a:rPr sz="16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почта:</a:t>
            </a:r>
            <a:r>
              <a:rPr sz="16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krprf@ofukem.ru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175385" marR="1165225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Начальник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Стоянова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Ольга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Васильевна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Телефон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(8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38446)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2-22-39,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Факс: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2-22-54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График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работы:</a:t>
            </a:r>
            <a:endParaRPr sz="160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Понедельник-пятница</a:t>
            </a:r>
            <a:r>
              <a:rPr sz="16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8-</a:t>
            </a:r>
            <a:r>
              <a:rPr lang="ru-RU" sz="1600" b="1" smtClean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sz="1600" b="1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17-30,</a:t>
            </a:r>
            <a:endParaRPr sz="160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Обеденный</a:t>
            </a:r>
            <a:r>
              <a:rPr sz="16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перерыв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ru-RU"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-00 </a:t>
            </a:r>
            <a:r>
              <a:rPr sz="16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-00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Выходной: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суббота,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воскресенье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Размещен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b="1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официальном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сайте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Крапивинского</a:t>
            </a:r>
            <a:r>
              <a:rPr sz="16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endParaRPr sz="1600" dirty="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http://www.krapivino.ru/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6801" y="533400"/>
            <a:ext cx="957198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192011" y="652272"/>
            <a:ext cx="2658110" cy="1961514"/>
            <a:chOff x="6192011" y="652272"/>
            <a:chExt cx="2658110" cy="19615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2011" y="652272"/>
              <a:ext cx="2657856" cy="19613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7167" y="757555"/>
              <a:ext cx="2448306" cy="1750695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292404" y="247015"/>
            <a:ext cx="8587740" cy="207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4675" algn="ctr">
              <a:lnSpc>
                <a:spcPts val="2050"/>
              </a:lnSpc>
              <a:spcBef>
                <a:spcPts val="100"/>
              </a:spcBef>
            </a:pPr>
            <a:r>
              <a:rPr sz="1800" b="1" spc="165" dirty="0">
                <a:solidFill>
                  <a:srgbClr val="042846"/>
                </a:solidFill>
                <a:latin typeface="Cambria"/>
                <a:cs typeface="Cambria"/>
              </a:rPr>
              <a:t>ПОКАЗАТЕЛИ</a:t>
            </a:r>
            <a:r>
              <a:rPr sz="1800" b="1" spc="200" dirty="0">
                <a:solidFill>
                  <a:srgbClr val="042846"/>
                </a:solidFill>
                <a:latin typeface="Cambria"/>
                <a:cs typeface="Cambria"/>
              </a:rPr>
              <a:t> </a:t>
            </a:r>
            <a:r>
              <a:rPr sz="1800" b="1" spc="180" dirty="0">
                <a:solidFill>
                  <a:srgbClr val="042846"/>
                </a:solidFill>
                <a:latin typeface="Cambria"/>
                <a:cs typeface="Cambria"/>
              </a:rPr>
              <a:t>ПРОГНОЗА</a:t>
            </a:r>
            <a:r>
              <a:rPr sz="1800" b="1" spc="195" dirty="0">
                <a:solidFill>
                  <a:srgbClr val="042846"/>
                </a:solidFill>
                <a:latin typeface="Cambria"/>
                <a:cs typeface="Cambria"/>
              </a:rPr>
              <a:t> </a:t>
            </a:r>
            <a:r>
              <a:rPr sz="1800" b="1" spc="145" dirty="0">
                <a:solidFill>
                  <a:srgbClr val="042846"/>
                </a:solidFill>
                <a:latin typeface="Cambria"/>
                <a:cs typeface="Cambria"/>
              </a:rPr>
              <a:t>СОЦИАЛЬНО-</a:t>
            </a:r>
            <a:endParaRPr sz="1800" dirty="0">
              <a:latin typeface="Cambria"/>
              <a:cs typeface="Cambria"/>
            </a:endParaRPr>
          </a:p>
          <a:p>
            <a:pPr marL="2253615" algn="ctr">
              <a:lnSpc>
                <a:spcPts val="1945"/>
              </a:lnSpc>
            </a:pPr>
            <a:r>
              <a:rPr sz="1800" b="1" spc="204" dirty="0">
                <a:solidFill>
                  <a:srgbClr val="042846"/>
                </a:solidFill>
                <a:latin typeface="Cambria"/>
                <a:cs typeface="Cambria"/>
              </a:rPr>
              <a:t>ЭКОНОМИЧЕСКОГО</a:t>
            </a:r>
            <a:r>
              <a:rPr sz="1800" b="1" spc="215" dirty="0">
                <a:solidFill>
                  <a:srgbClr val="042846"/>
                </a:solidFill>
                <a:latin typeface="Cambria"/>
                <a:cs typeface="Cambria"/>
              </a:rPr>
              <a:t> </a:t>
            </a:r>
            <a:r>
              <a:rPr sz="1800" b="1" spc="145" dirty="0">
                <a:solidFill>
                  <a:srgbClr val="042846"/>
                </a:solidFill>
                <a:latin typeface="Cambria"/>
                <a:cs typeface="Cambria"/>
              </a:rPr>
              <a:t>РАЗВИТИЯ</a:t>
            </a:r>
            <a:r>
              <a:rPr sz="1800" b="1" spc="229" dirty="0">
                <a:solidFill>
                  <a:srgbClr val="042846"/>
                </a:solidFill>
                <a:latin typeface="Cambria"/>
                <a:cs typeface="Cambria"/>
              </a:rPr>
              <a:t> </a:t>
            </a:r>
            <a:r>
              <a:rPr sz="1800" b="1" spc="180" dirty="0">
                <a:solidFill>
                  <a:srgbClr val="042846"/>
                </a:solidFill>
                <a:latin typeface="Cambria"/>
                <a:cs typeface="Cambria"/>
              </a:rPr>
              <a:t>КРАПИВИНСКОГО</a:t>
            </a:r>
            <a:endParaRPr sz="1800" dirty="0">
              <a:latin typeface="Cambria"/>
              <a:cs typeface="Cambria"/>
            </a:endParaRPr>
          </a:p>
          <a:p>
            <a:pPr marL="2255520" algn="ctr">
              <a:lnSpc>
                <a:spcPts val="2055"/>
              </a:lnSpc>
            </a:pPr>
            <a:r>
              <a:rPr sz="1800" b="1" spc="150" dirty="0">
                <a:solidFill>
                  <a:srgbClr val="042846"/>
                </a:solidFill>
                <a:latin typeface="Cambria"/>
                <a:cs typeface="Cambria"/>
              </a:rPr>
              <a:t>МУНИЦИПАЛЬНОГО</a:t>
            </a:r>
            <a:r>
              <a:rPr sz="1800" b="1" spc="204" dirty="0">
                <a:solidFill>
                  <a:srgbClr val="042846"/>
                </a:solidFill>
                <a:latin typeface="Cambria"/>
                <a:cs typeface="Cambria"/>
              </a:rPr>
              <a:t> </a:t>
            </a:r>
            <a:r>
              <a:rPr sz="1800" b="1" spc="155" dirty="0">
                <a:solidFill>
                  <a:srgbClr val="042846"/>
                </a:solidFill>
                <a:latin typeface="Cambria"/>
                <a:cs typeface="Cambria"/>
              </a:rPr>
              <a:t>ОКРУГА</a:t>
            </a:r>
            <a:endParaRPr sz="1800" dirty="0">
              <a:latin typeface="Cambria"/>
              <a:cs typeface="Cambria"/>
            </a:endParaRPr>
          </a:p>
          <a:p>
            <a:pPr marL="12700" marR="3168015" algn="just">
              <a:lnSpc>
                <a:spcPts val="1939"/>
              </a:lnSpc>
              <a:spcBef>
                <a:spcPts val="375"/>
              </a:spcBef>
            </a:pP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Крапивинский</a:t>
            </a:r>
            <a:r>
              <a:rPr sz="1800" b="1" spc="33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муниципальный</a:t>
            </a:r>
            <a:r>
              <a:rPr sz="1800" b="1" spc="31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округ</a:t>
            </a:r>
            <a:r>
              <a:rPr sz="1800" b="1" spc="340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расположен </a:t>
            </a:r>
            <a:r>
              <a:rPr sz="1800" b="1" spc="-440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центральной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части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Кемеровской</a:t>
            </a:r>
            <a:r>
              <a:rPr sz="1800" b="1" spc="-10" dirty="0">
                <a:solidFill>
                  <a:srgbClr val="333E50"/>
                </a:solidFill>
                <a:latin typeface="Times New Roman"/>
                <a:cs typeface="Times New Roman"/>
              </a:rPr>
              <a:t> области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- 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Кузбасса</a:t>
            </a:r>
            <a:r>
              <a:rPr sz="1800" b="1" spc="-2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по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обоим берегам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реки</a:t>
            </a:r>
            <a:r>
              <a:rPr sz="1800" b="1" spc="-10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333E50"/>
                </a:solidFill>
                <a:latin typeface="Times New Roman"/>
                <a:cs typeface="Times New Roman"/>
              </a:rPr>
              <a:t>Томи.</a:t>
            </a:r>
            <a:endParaRPr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05"/>
              </a:spcBef>
            </a:pP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Площадь</a:t>
            </a:r>
            <a:r>
              <a:rPr sz="1800" b="1" spc="1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территории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округа</a:t>
            </a:r>
            <a:r>
              <a:rPr sz="1800" b="1" spc="-2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E50"/>
                </a:solidFill>
                <a:latin typeface="Times New Roman"/>
                <a:cs typeface="Times New Roman"/>
              </a:rPr>
              <a:t>6,9</a:t>
            </a:r>
            <a:r>
              <a:rPr sz="18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тыс.</a:t>
            </a:r>
            <a:r>
              <a:rPr sz="1800" b="1" spc="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кв.км.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24292"/>
              </p:ext>
            </p:extLst>
          </p:nvPr>
        </p:nvGraphicFramePr>
        <p:xfrm>
          <a:off x="158339" y="2472000"/>
          <a:ext cx="8609328" cy="4192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0"/>
                <a:gridCol w="843279"/>
                <a:gridCol w="911225"/>
                <a:gridCol w="941070"/>
                <a:gridCol w="985520"/>
                <a:gridCol w="997584"/>
              </a:tblGrid>
              <a:tr h="3322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0025" marR="88265" indent="-1041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отчет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5895" marR="123825" indent="-44450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оценка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381888">
                <a:tc>
                  <a:txBody>
                    <a:bodyPr/>
                    <a:lstStyle/>
                    <a:p>
                      <a:pPr marL="9525" marR="450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Численность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населения (среднегодовая),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тыс. </a:t>
                      </a:r>
                      <a:r>
                        <a:rPr sz="1200" b="1" spc="-27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человек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21,8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21,674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3177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21,532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56540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21,399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6225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21,269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382016">
                <a:tc>
                  <a:txBody>
                    <a:bodyPr/>
                    <a:lstStyle/>
                    <a:p>
                      <a:pPr marL="9525" marR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6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ро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вень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за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рег</a:t>
                      </a:r>
                      <a:r>
                        <a:rPr sz="1200" b="1" spc="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тр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ро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ва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ой</a:t>
                      </a:r>
                      <a:r>
                        <a:rPr sz="1200" b="1" spc="-4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б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езр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аб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отицы, %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 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трудоспособному</a:t>
                      </a:r>
                      <a:r>
                        <a:rPr sz="1200" b="1" spc="-4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населению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70129">
                <a:tc>
                  <a:txBody>
                    <a:bodyPr/>
                    <a:lstStyle/>
                    <a:p>
                      <a:pPr marL="9525">
                        <a:lnSpc>
                          <a:spcPts val="1405"/>
                        </a:lnSpc>
                        <a:spcBef>
                          <a:spcPts val="620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Среднемесячная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заработная</a:t>
                      </a:r>
                      <a:r>
                        <a:rPr sz="1200" b="1" spc="-6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плата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работника,</a:t>
                      </a:r>
                      <a:r>
                        <a:rPr sz="1200" b="1" spc="-4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38786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45911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04470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50859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292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55924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34950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61290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0716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Индекс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промышленного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производства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,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%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пре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дыд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щ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ему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6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опо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ави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мы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х</a:t>
                      </a:r>
                      <a:r>
                        <a:rPr sz="1200" b="1" spc="-5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ц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енах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31140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100,7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55904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101,4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61620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101,8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9829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Ин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ро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изв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ва</a:t>
                      </a:r>
                      <a:r>
                        <a:rPr sz="1200" b="1" spc="-7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пр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кц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ии</a:t>
                      </a:r>
                      <a:r>
                        <a:rPr sz="1200" b="1" spc="-4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ьс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хозяйства,</a:t>
                      </a:r>
                      <a:r>
                        <a:rPr sz="1200" b="1" spc="26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%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предыдущему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году</a:t>
                      </a:r>
                      <a:r>
                        <a:rPr sz="1200" b="1" spc="-6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сопоставимых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ценах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119,7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100,4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251209">
                <a:tc>
                  <a:txBody>
                    <a:bodyPr/>
                    <a:lstStyle/>
                    <a:p>
                      <a:pPr marL="9525">
                        <a:lnSpc>
                          <a:spcPts val="1400"/>
                        </a:lnSpc>
                        <a:spcBef>
                          <a:spcPts val="450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spc="-4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жи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лы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х</a:t>
                      </a:r>
                      <a:r>
                        <a:rPr sz="1200" b="1" spc="-7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м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,</a:t>
                      </a:r>
                      <a:r>
                        <a:rPr sz="1200" b="1" spc="-4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тыс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.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.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м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. 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б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щ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ей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площади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4050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60251">
                <a:tc>
                  <a:txBody>
                    <a:bodyPr/>
                    <a:lstStyle/>
                    <a:p>
                      <a:pPr marL="9525" marR="5340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1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емп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ро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sz="1200" b="1" spc="-5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б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оро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sz="1200" b="1" spc="-7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з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ич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ой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ор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л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и,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%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к  пре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дыд</a:t>
                      </a: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щ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ему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sz="1200" b="1" spc="-6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sz="1200" b="1" spc="-3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опо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ави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мы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х</a:t>
                      </a:r>
                      <a:r>
                        <a:rPr sz="1200" b="1" spc="-5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ц</a:t>
                      </a:r>
                      <a:r>
                        <a:rPr sz="1200" b="1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енах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102,3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102,7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102,9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38191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Рождаемость</a:t>
                      </a:r>
                      <a:r>
                        <a:rPr sz="1200" b="1" spc="21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(чел.)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Смертность</a:t>
                      </a:r>
                      <a:r>
                        <a:rPr sz="1200" b="1" spc="-40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12A25"/>
                          </a:solidFill>
                          <a:latin typeface="Constantia"/>
                          <a:cs typeface="Constantia"/>
                        </a:rPr>
                        <a:t>(чел.)</a:t>
                      </a:r>
                      <a:endParaRPr sz="1200" dirty="0">
                        <a:latin typeface="Constantia"/>
                        <a:cs typeface="Constant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353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351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4"/>
                        </a:lnSpc>
                        <a:spcBef>
                          <a:spcPts val="110"/>
                        </a:spcBef>
                      </a:pPr>
                      <a:r>
                        <a:rPr lang="ru-RU" sz="1600" b="1" spc="-5" dirty="0" smtClean="0">
                          <a:solidFill>
                            <a:srgbClr val="312A25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345</a:t>
                      </a:r>
                      <a:endParaRPr sz="1600" b="1" spc="-5" dirty="0">
                        <a:solidFill>
                          <a:srgbClr val="312A25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3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3238" y="188721"/>
            <a:ext cx="438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ЭТАПЫ</a:t>
            </a:r>
            <a:r>
              <a:rPr spc="195" dirty="0"/>
              <a:t> </a:t>
            </a:r>
            <a:r>
              <a:rPr spc="210" dirty="0"/>
              <a:t>БЮДЖЕТНОГО</a:t>
            </a:r>
            <a:r>
              <a:rPr spc="185" dirty="0"/>
              <a:t> </a:t>
            </a:r>
            <a:r>
              <a:rPr spc="210" dirty="0"/>
              <a:t>ПРОЦЕССА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22" y="603250"/>
            <a:ext cx="8940800" cy="603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2663" y="4421885"/>
            <a:ext cx="19113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4.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Исполнение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течение</a:t>
            </a:r>
            <a:r>
              <a:rPr lang="ru-RU"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400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года)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3083" y="4245102"/>
            <a:ext cx="13176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Рассмотрение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(ноябрь-декабрь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400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года)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8492" y="1974595"/>
            <a:ext cx="14370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1.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Составление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проекта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(ноябрь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400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года)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624" y="2076704"/>
            <a:ext cx="17697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6095" marR="179705" indent="-3187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5.</a:t>
            </a:r>
            <a:r>
              <a:rPr sz="1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отчета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endParaRPr sz="1400" dirty="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исполнении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(не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позднее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1мая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5817" y="690118"/>
            <a:ext cx="3366135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885" marR="835025" indent="438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6.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Утверждение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отчета 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исполнении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бюджета</a:t>
            </a:r>
            <a:endParaRPr sz="1400" dirty="0">
              <a:latin typeface="Times New Roman"/>
              <a:cs typeface="Times New Roman"/>
            </a:endParaRPr>
          </a:p>
          <a:p>
            <a:pPr marL="74549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400" dirty="0" err="1">
                <a:solidFill>
                  <a:srgbClr val="001F5F"/>
                </a:solidFill>
                <a:latin typeface="Times New Roman"/>
                <a:cs typeface="Times New Roman"/>
              </a:rPr>
              <a:t>май-июнь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400" spc="-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года)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Бюджет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составляется</a:t>
            </a:r>
            <a:r>
              <a:rPr sz="1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основе: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698" y="2198624"/>
            <a:ext cx="37649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Закона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Кемеровской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–Кузбасса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областном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бюджете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4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плановый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4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4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годов»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0622" y="3052318"/>
            <a:ext cx="42176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2. Прогноза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социально-экономического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 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Крапивинского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4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  <a:p>
            <a:pPr marL="70104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плановый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4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8054" y="3906139"/>
            <a:ext cx="41598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295910" indent="-2717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3. Об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основных направлениях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бюджетной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налоговой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политики</a:t>
            </a:r>
            <a:r>
              <a:rPr sz="1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Крапивинского</a:t>
            </a:r>
            <a:endParaRPr sz="1400" dirty="0">
              <a:latin typeface="Times New Roman"/>
              <a:cs typeface="Times New Roman"/>
            </a:endParaRPr>
          </a:p>
          <a:p>
            <a:pPr marL="1090295" marR="5080" indent="-107823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400" b="1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плановый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14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4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2938" y="5186553"/>
            <a:ext cx="372999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4.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Муниципальных</a:t>
            </a:r>
            <a:r>
              <a:rPr sz="1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Крапивинского </a:t>
            </a:r>
            <a:r>
              <a:rPr sz="1400" b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R="22923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Утверждение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бюджета</a:t>
            </a:r>
            <a:endParaRPr sz="1400" dirty="0">
              <a:latin typeface="Times New Roman"/>
              <a:cs typeface="Times New Roman"/>
            </a:endParaRPr>
          </a:p>
          <a:p>
            <a:pPr marR="227965" algn="ctr">
              <a:lnSpc>
                <a:spcPct val="100000"/>
              </a:lnSpc>
            </a:pPr>
            <a:r>
              <a:rPr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декабрь</a:t>
            </a:r>
            <a:r>
              <a:rPr lang="ru-RU"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400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года)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051" y="63"/>
            <a:ext cx="1115948" cy="97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6655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ОСНОВНЫЕ</a:t>
            </a:r>
            <a:r>
              <a:rPr spc="215" dirty="0"/>
              <a:t> </a:t>
            </a:r>
            <a:r>
              <a:rPr spc="170" dirty="0"/>
              <a:t>ХАРАКТЕРИСТИКИ </a:t>
            </a:r>
            <a:r>
              <a:rPr spc="175" dirty="0"/>
              <a:t> </a:t>
            </a:r>
            <a:r>
              <a:rPr spc="210" dirty="0"/>
              <a:t>БЮДЖЕТА</a:t>
            </a:r>
            <a:r>
              <a:rPr spc="220" dirty="0"/>
              <a:t> </a:t>
            </a:r>
            <a:r>
              <a:rPr spc="180" dirty="0"/>
              <a:t>КРАПИВИНСКОГО</a:t>
            </a:r>
            <a:r>
              <a:rPr spc="215" dirty="0"/>
              <a:t> </a:t>
            </a:r>
            <a:r>
              <a:rPr spc="150" dirty="0"/>
              <a:t>МУНИЦИПАЛЬНОГО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4675" y="858392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60" dirty="0">
                <a:solidFill>
                  <a:srgbClr val="001F5F"/>
                </a:solidFill>
                <a:latin typeface="Cambria"/>
                <a:cs typeface="Cambria"/>
              </a:rPr>
              <a:t>ОКРУГА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00007"/>
              </p:ext>
            </p:extLst>
          </p:nvPr>
        </p:nvGraphicFramePr>
        <p:xfrm>
          <a:off x="168275" y="1365250"/>
          <a:ext cx="8741407" cy="5299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435"/>
                <a:gridCol w="1331594"/>
                <a:gridCol w="1720850"/>
                <a:gridCol w="1459229"/>
                <a:gridCol w="1918970"/>
                <a:gridCol w="1751329"/>
              </a:tblGrid>
              <a:tr h="47294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5B6"/>
                    </a:solidFill>
                  </a:tcPr>
                </a:tc>
              </a:tr>
              <a:tr h="441578">
                <a:tc rowSpan="4"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130" dirty="0">
                          <a:solidFill>
                            <a:srgbClr val="530000"/>
                          </a:solidFill>
                          <a:latin typeface="Cambria"/>
                          <a:cs typeface="Cambria"/>
                        </a:rPr>
                        <a:t>Доходы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300" b="1" spc="-1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300" b="1" spc="-10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244 188,0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262 536,0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281 883,0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</a:tr>
              <a:tr h="447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300" b="1" spc="-1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300" b="1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40 490,0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42 429,0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42 095,0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</a:tr>
              <a:tr h="405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b="1" spc="-1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300" b="1" spc="40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1 564 265,5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1 670 184,4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1 350 880,1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00" b="1" spc="-10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1 848 943,5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300" b="1" spc="-30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975 149,4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00" b="1" spc="-5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b="1" spc="-30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300" b="1" spc="-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674 858,1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8"/>
                    </a:solidFill>
                  </a:tcPr>
                </a:tc>
              </a:tr>
              <a:tr h="473075">
                <a:tc rowSpan="4"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110" dirty="0">
                          <a:solidFill>
                            <a:srgbClr val="1F4E79"/>
                          </a:solidFill>
                          <a:latin typeface="Cambria"/>
                          <a:cs typeface="Cambria"/>
                        </a:rPr>
                        <a:t>Расходы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счет </a:t>
                      </a: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местного</a:t>
                      </a:r>
                      <a:r>
                        <a:rPr sz="13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677 190,00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612 501,00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609 587,00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796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областного</a:t>
                      </a: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1 140 130,9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1 340 522,1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1 043 964,8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счет </a:t>
                      </a:r>
                      <a:r>
                        <a:rPr sz="1300" b="1" spc="-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3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федерального</a:t>
                      </a:r>
                      <a:r>
                        <a:rPr sz="1300" b="1" spc="1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39 122,6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119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30 026,3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29 606,3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49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1 856 443,50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1 983 049,40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1300" b="1" spc="-10" dirty="0" smtClean="0">
                          <a:solidFill>
                            <a:srgbClr val="1F4E79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1 683 158,1</a:t>
                      </a:r>
                      <a:endParaRPr sz="1300" b="1" spc="-10" dirty="0">
                        <a:solidFill>
                          <a:srgbClr val="1F4E79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443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432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3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ефицит</a:t>
                      </a:r>
                      <a:r>
                        <a:rPr sz="1300" b="1" spc="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(-),</a:t>
                      </a:r>
                      <a:r>
                        <a:rPr sz="13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300" b="1" spc="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(+)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300" b="1" spc="-10" dirty="0" smtClean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300" b="1" spc="-1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- 7 500,0</a:t>
                      </a:r>
                      <a:endParaRPr sz="1300" b="1" spc="-10" dirty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300" b="1" spc="-10" dirty="0" smtClean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300" b="1" spc="-1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-7 900,00</a:t>
                      </a:r>
                      <a:endParaRPr sz="1300" b="1" spc="-10" dirty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lang="ru-RU" sz="1300" b="1" spc="-10" dirty="0" smtClean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300" b="1" spc="-10" dirty="0" smtClean="0">
                          <a:solidFill>
                            <a:srgbClr val="C0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-8 300,0</a:t>
                      </a:r>
                      <a:endParaRPr sz="1300" b="1" spc="-10" dirty="0">
                        <a:solidFill>
                          <a:srgbClr val="C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FCC"/>
                    </a:solidFill>
                  </a:tcPr>
                </a:tc>
              </a:tr>
              <a:tr h="609663">
                <a:tc rowSpan="2" gridSpan="2">
                  <a:txBody>
                    <a:bodyPr/>
                    <a:lstStyle/>
                    <a:p>
                      <a:pPr marR="14287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110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Источники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40640" marR="1835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финанс</a:t>
                      </a:r>
                      <a:r>
                        <a:rPr sz="1400" b="1" spc="-15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400" b="1" spc="-5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р</a:t>
                      </a:r>
                      <a:r>
                        <a:rPr sz="1400" b="1" spc="-10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ов</a:t>
                      </a:r>
                      <a:r>
                        <a:rPr sz="1400" b="1" spc="-5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а</a:t>
                      </a:r>
                      <a:r>
                        <a:rPr sz="1400" b="1" spc="-10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н</a:t>
                      </a:r>
                      <a:r>
                        <a:rPr sz="1400" b="1" spc="-15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400" b="1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я  </a:t>
                      </a:r>
                      <a:r>
                        <a:rPr sz="1400" b="1" spc="110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дефицита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R="145415" algn="ctr">
                        <a:lnSpc>
                          <a:spcPct val="100000"/>
                        </a:lnSpc>
                      </a:pPr>
                      <a:r>
                        <a:rPr sz="1400" b="1" spc="125" dirty="0">
                          <a:solidFill>
                            <a:srgbClr val="385622"/>
                          </a:solidFill>
                          <a:latin typeface="Cambria"/>
                          <a:cs typeface="Cambria"/>
                        </a:rPr>
                        <a:t>бюджета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110489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300" b="1" spc="-10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Изменение </a:t>
                      </a:r>
                      <a:r>
                        <a:rPr sz="1300" b="1" spc="-15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остатков </a:t>
                      </a:r>
                      <a:r>
                        <a:rPr sz="1300" b="1" spc="-310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300" b="1" spc="-15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300" b="1" spc="-10" dirty="0" smtClean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7 500,00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300" b="1" spc="-10" dirty="0" smtClean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7 900,00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300" b="1" spc="-10" dirty="0" smtClean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8 300,00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572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solidFill>
                            <a:srgbClr val="385622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7 500,00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7 900,00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10" dirty="0" smtClean="0">
                          <a:solidFill>
                            <a:srgbClr val="385622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8 300,00</a:t>
                      </a:r>
                      <a:endParaRPr sz="1300" b="1" spc="-10" dirty="0">
                        <a:solidFill>
                          <a:srgbClr val="385622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801" y="0"/>
            <a:ext cx="957198" cy="838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96885" y="1009904"/>
            <a:ext cx="789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ыс.р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уб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01661"/>
              </p:ext>
            </p:extLst>
          </p:nvPr>
        </p:nvGraphicFramePr>
        <p:xfrm>
          <a:off x="222250" y="1365250"/>
          <a:ext cx="8660129" cy="5342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/>
                <a:gridCol w="1353820"/>
                <a:gridCol w="1447800"/>
                <a:gridCol w="1515109"/>
              </a:tblGrid>
              <a:tr h="33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306324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600" b="1" spc="-2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244 188,0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262 536,0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281 883,0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3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НДФЛ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176 535,0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192 077,0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208 659,0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0137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Акцизы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18 420,0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19 699,0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20 900,0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52743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b="1" spc="-3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совокупный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доход</a:t>
                      </a:r>
                      <a:r>
                        <a:rPr sz="1400" b="1" spc="-2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(УСН,</a:t>
                      </a:r>
                      <a:r>
                        <a:rPr sz="1400" b="1" spc="-2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ЕСХН,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патентная</a:t>
                      </a:r>
                      <a:r>
                        <a:rPr sz="1400" b="1" spc="-4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система)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26 433,0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27 350,0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sz="1400" b="1" spc="-5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294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8841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b="1" spc="-4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имущество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19 550,0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20 110,0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20 680,0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32181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400" b="1" spc="-6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35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31597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600" b="1" spc="-3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40 490</a:t>
                      </a:r>
                      <a:r>
                        <a:rPr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42 429</a:t>
                      </a:r>
                      <a:r>
                        <a:rPr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42 095</a:t>
                      </a:r>
                      <a:r>
                        <a:rPr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47726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b="1" spc="-4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sz="1400" b="1" spc="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имущества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(аренда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земли,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имущества)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35 070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36 850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36 850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47726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Платежи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b="1" spc="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пользовании</a:t>
                      </a:r>
                      <a:r>
                        <a:rPr sz="1400" b="1" spc="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природными</a:t>
                      </a:r>
                      <a:r>
                        <a:rPr sz="1400" b="1" spc="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ресурсами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730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730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43662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b="1" spc="-4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оказания</a:t>
                      </a:r>
                      <a:r>
                        <a:rPr sz="1400" b="1" spc="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платных</a:t>
                      </a: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400" b="1" spc="-2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компенсации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ts val="1610"/>
                        </a:lnSpc>
                      </a:pP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затрат</a:t>
                      </a:r>
                      <a:r>
                        <a:rPr sz="1400" b="1" spc="-7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2 875,0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3 018,0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3 168,0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34289">
                <a:tc>
                  <a:txBody>
                    <a:bodyPr/>
                    <a:lstStyle/>
                    <a:p>
                      <a:pPr marL="7620" marR="79311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b="1" spc="-3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продажи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земли,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муниципального </a:t>
                      </a:r>
                      <a:r>
                        <a:rPr sz="1400" b="1" spc="-33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имущества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1 500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1 5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1 0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359486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Штрафные</a:t>
                      </a:r>
                      <a:r>
                        <a:rPr sz="1400" b="1" spc="-3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санкции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315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331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ru-RU"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347</a:t>
                      </a:r>
                      <a:r>
                        <a:rPr sz="1400" b="1" dirty="0" smtClean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7906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400" b="1" spc="-2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4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доходы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33350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b="1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600" b="1" spc="-6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ДОХОДОВ: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284 678,0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304 965,0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323 978,0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603247" y="246888"/>
            <a:ext cx="6967855" cy="788035"/>
            <a:chOff x="1603247" y="246888"/>
            <a:chExt cx="6967855" cy="788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246888"/>
              <a:ext cx="6967728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6335" y="521208"/>
              <a:ext cx="6240779" cy="5135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3804" y="299720"/>
            <a:ext cx="6607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3215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НАЛОГОВЫЕ</a:t>
            </a:r>
            <a:r>
              <a:rPr spc="210" dirty="0"/>
              <a:t> </a:t>
            </a:r>
            <a:r>
              <a:rPr spc="155" dirty="0"/>
              <a:t>И</a:t>
            </a:r>
            <a:r>
              <a:rPr spc="200" dirty="0"/>
              <a:t> </a:t>
            </a:r>
            <a:r>
              <a:rPr spc="170" dirty="0"/>
              <a:t>НЕНАЛОГОВЫЕ</a:t>
            </a:r>
            <a:r>
              <a:rPr spc="210" dirty="0"/>
              <a:t> </a:t>
            </a:r>
            <a:r>
              <a:rPr spc="235" dirty="0"/>
              <a:t>ДОХОДЫ</a:t>
            </a:r>
            <a:r>
              <a:rPr spc="200" dirty="0"/>
              <a:t> </a:t>
            </a:r>
            <a:r>
              <a:rPr spc="210" dirty="0"/>
              <a:t>БЮДЖЕТА </a:t>
            </a:r>
            <a:r>
              <a:rPr spc="-380" dirty="0"/>
              <a:t> </a:t>
            </a:r>
            <a:r>
              <a:rPr spc="180" dirty="0"/>
              <a:t>КРАПИВИНСКОГО</a:t>
            </a:r>
            <a:r>
              <a:rPr spc="210" dirty="0"/>
              <a:t> </a:t>
            </a:r>
            <a:r>
              <a:rPr spc="150" dirty="0"/>
              <a:t>МУНИЦИПАЛЬНОГО</a:t>
            </a:r>
            <a:r>
              <a:rPr spc="225" dirty="0"/>
              <a:t> </a:t>
            </a:r>
            <a:r>
              <a:rPr spc="160" dirty="0"/>
              <a:t>ОКРУГА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6801" y="0"/>
            <a:ext cx="957198" cy="838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28609" y="994029"/>
            <a:ext cx="783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1287780"/>
            <a:ext cx="8943340" cy="5366385"/>
            <a:chOff x="201168" y="1287780"/>
            <a:chExt cx="8943340" cy="5366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7066" y="3740784"/>
              <a:ext cx="3146932" cy="25887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1287780"/>
              <a:ext cx="7174992" cy="5366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4" y="1549908"/>
              <a:ext cx="7168896" cy="4457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704" y="1664208"/>
              <a:ext cx="5934456" cy="3558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5679" y="2115312"/>
              <a:ext cx="3343655" cy="20345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7424" y="2434336"/>
              <a:ext cx="96520" cy="1638935"/>
            </a:xfrm>
            <a:custGeom>
              <a:avLst/>
              <a:gdLst/>
              <a:ahLst/>
              <a:cxnLst/>
              <a:rect l="l" t="t" r="r" b="b"/>
              <a:pathLst>
                <a:path w="96519" h="1638935">
                  <a:moveTo>
                    <a:pt x="3429" y="1554099"/>
                  </a:moveTo>
                  <a:lnTo>
                    <a:pt x="457" y="1555877"/>
                  </a:lnTo>
                  <a:lnTo>
                    <a:pt x="0" y="1557908"/>
                  </a:lnTo>
                  <a:lnTo>
                    <a:pt x="927" y="1559306"/>
                  </a:lnTo>
                  <a:lnTo>
                    <a:pt x="50355" y="1638934"/>
                  </a:lnTo>
                  <a:lnTo>
                    <a:pt x="53757" y="1632712"/>
                  </a:lnTo>
                  <a:lnTo>
                    <a:pt x="47002" y="1632712"/>
                  </a:lnTo>
                  <a:lnTo>
                    <a:pt x="46675" y="1620963"/>
                  </a:lnTo>
                  <a:lnTo>
                    <a:pt x="6234" y="1555877"/>
                  </a:lnTo>
                  <a:lnTo>
                    <a:pt x="5384" y="1554480"/>
                  </a:lnTo>
                  <a:lnTo>
                    <a:pt x="3429" y="1554099"/>
                  </a:lnTo>
                  <a:close/>
                </a:path>
                <a:path w="96519" h="1638935">
                  <a:moveTo>
                    <a:pt x="46675" y="1620963"/>
                  </a:moveTo>
                  <a:lnTo>
                    <a:pt x="47002" y="1632712"/>
                  </a:lnTo>
                  <a:lnTo>
                    <a:pt x="53352" y="1632584"/>
                  </a:lnTo>
                  <a:lnTo>
                    <a:pt x="53310" y="1631061"/>
                  </a:lnTo>
                  <a:lnTo>
                    <a:pt x="47383" y="1631061"/>
                  </a:lnTo>
                  <a:lnTo>
                    <a:pt x="49989" y="1626298"/>
                  </a:lnTo>
                  <a:lnTo>
                    <a:pt x="46675" y="1620963"/>
                  </a:lnTo>
                  <a:close/>
                </a:path>
                <a:path w="96519" h="1638935">
                  <a:moveTo>
                    <a:pt x="92468" y="1551558"/>
                  </a:moveTo>
                  <a:lnTo>
                    <a:pt x="90538" y="1552194"/>
                  </a:lnTo>
                  <a:lnTo>
                    <a:pt x="53022" y="1620755"/>
                  </a:lnTo>
                  <a:lnTo>
                    <a:pt x="53352" y="1632584"/>
                  </a:lnTo>
                  <a:lnTo>
                    <a:pt x="47002" y="1632712"/>
                  </a:lnTo>
                  <a:lnTo>
                    <a:pt x="53757" y="1632712"/>
                  </a:lnTo>
                  <a:lnTo>
                    <a:pt x="96113" y="1555241"/>
                  </a:lnTo>
                  <a:lnTo>
                    <a:pt x="95542" y="1553209"/>
                  </a:lnTo>
                  <a:lnTo>
                    <a:pt x="94005" y="1552447"/>
                  </a:lnTo>
                  <a:lnTo>
                    <a:pt x="92468" y="1551558"/>
                  </a:lnTo>
                  <a:close/>
                </a:path>
                <a:path w="96519" h="1638935">
                  <a:moveTo>
                    <a:pt x="49989" y="1626298"/>
                  </a:moveTo>
                  <a:lnTo>
                    <a:pt x="47383" y="1631061"/>
                  </a:lnTo>
                  <a:lnTo>
                    <a:pt x="52870" y="1630933"/>
                  </a:lnTo>
                  <a:lnTo>
                    <a:pt x="49989" y="1626298"/>
                  </a:lnTo>
                  <a:close/>
                </a:path>
                <a:path w="96519" h="1638935">
                  <a:moveTo>
                    <a:pt x="53022" y="1620755"/>
                  </a:moveTo>
                  <a:lnTo>
                    <a:pt x="49989" y="1626298"/>
                  </a:lnTo>
                  <a:lnTo>
                    <a:pt x="52870" y="1630933"/>
                  </a:lnTo>
                  <a:lnTo>
                    <a:pt x="47383" y="1631061"/>
                  </a:lnTo>
                  <a:lnTo>
                    <a:pt x="53310" y="1631061"/>
                  </a:lnTo>
                  <a:lnTo>
                    <a:pt x="53022" y="1620755"/>
                  </a:lnTo>
                  <a:close/>
                </a:path>
                <a:path w="96519" h="1638935">
                  <a:moveTo>
                    <a:pt x="7835" y="0"/>
                  </a:moveTo>
                  <a:lnTo>
                    <a:pt x="1485" y="253"/>
                  </a:lnTo>
                  <a:lnTo>
                    <a:pt x="46675" y="1620963"/>
                  </a:lnTo>
                  <a:lnTo>
                    <a:pt x="49989" y="1626298"/>
                  </a:lnTo>
                  <a:lnTo>
                    <a:pt x="53022" y="162075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4969" y="4374006"/>
              <a:ext cx="97155" cy="1591310"/>
            </a:xfrm>
            <a:custGeom>
              <a:avLst/>
              <a:gdLst/>
              <a:ahLst/>
              <a:cxnLst/>
              <a:rect l="l" t="t" r="r" b="b"/>
              <a:pathLst>
                <a:path w="97155" h="1591310">
                  <a:moveTo>
                    <a:pt x="46023" y="12564"/>
                  </a:moveTo>
                  <a:lnTo>
                    <a:pt x="43024" y="18083"/>
                  </a:lnTo>
                  <a:lnTo>
                    <a:pt x="90297" y="1591271"/>
                  </a:lnTo>
                  <a:lnTo>
                    <a:pt x="96647" y="1591081"/>
                  </a:lnTo>
                  <a:lnTo>
                    <a:pt x="49374" y="17942"/>
                  </a:lnTo>
                  <a:lnTo>
                    <a:pt x="46023" y="12564"/>
                  </a:lnTo>
                  <a:close/>
                </a:path>
                <a:path w="97155" h="1591310">
                  <a:moveTo>
                    <a:pt x="45593" y="0"/>
                  </a:moveTo>
                  <a:lnTo>
                    <a:pt x="888" y="82296"/>
                  </a:lnTo>
                  <a:lnTo>
                    <a:pt x="0" y="83820"/>
                  </a:lnTo>
                  <a:lnTo>
                    <a:pt x="635" y="85725"/>
                  </a:lnTo>
                  <a:lnTo>
                    <a:pt x="2158" y="86614"/>
                  </a:lnTo>
                  <a:lnTo>
                    <a:pt x="3682" y="87376"/>
                  </a:lnTo>
                  <a:lnTo>
                    <a:pt x="5587" y="86868"/>
                  </a:lnTo>
                  <a:lnTo>
                    <a:pt x="6476" y="85344"/>
                  </a:lnTo>
                  <a:lnTo>
                    <a:pt x="43024" y="18083"/>
                  </a:lnTo>
                  <a:lnTo>
                    <a:pt x="42672" y="6350"/>
                  </a:lnTo>
                  <a:lnTo>
                    <a:pt x="49022" y="6223"/>
                  </a:lnTo>
                  <a:lnTo>
                    <a:pt x="49479" y="6223"/>
                  </a:lnTo>
                  <a:lnTo>
                    <a:pt x="45593" y="0"/>
                  </a:lnTo>
                  <a:close/>
                </a:path>
                <a:path w="97155" h="1591310">
                  <a:moveTo>
                    <a:pt x="49479" y="6223"/>
                  </a:moveTo>
                  <a:lnTo>
                    <a:pt x="49022" y="6223"/>
                  </a:lnTo>
                  <a:lnTo>
                    <a:pt x="49374" y="17942"/>
                  </a:lnTo>
                  <a:lnTo>
                    <a:pt x="89873" y="82931"/>
                  </a:lnTo>
                  <a:lnTo>
                    <a:pt x="90805" y="84328"/>
                  </a:lnTo>
                  <a:lnTo>
                    <a:pt x="92710" y="84709"/>
                  </a:lnTo>
                  <a:lnTo>
                    <a:pt x="95757" y="82931"/>
                  </a:lnTo>
                  <a:lnTo>
                    <a:pt x="96138" y="80899"/>
                  </a:lnTo>
                  <a:lnTo>
                    <a:pt x="95250" y="79502"/>
                  </a:lnTo>
                  <a:lnTo>
                    <a:pt x="49479" y="6223"/>
                  </a:lnTo>
                  <a:close/>
                </a:path>
                <a:path w="97155" h="1591310">
                  <a:moveTo>
                    <a:pt x="49022" y="6223"/>
                  </a:moveTo>
                  <a:lnTo>
                    <a:pt x="42672" y="6350"/>
                  </a:lnTo>
                  <a:lnTo>
                    <a:pt x="43024" y="18083"/>
                  </a:lnTo>
                  <a:lnTo>
                    <a:pt x="46023" y="12564"/>
                  </a:lnTo>
                  <a:lnTo>
                    <a:pt x="43180" y="8001"/>
                  </a:lnTo>
                  <a:lnTo>
                    <a:pt x="48641" y="7747"/>
                  </a:lnTo>
                  <a:lnTo>
                    <a:pt x="49067" y="7747"/>
                  </a:lnTo>
                  <a:lnTo>
                    <a:pt x="49022" y="6223"/>
                  </a:lnTo>
                  <a:close/>
                </a:path>
                <a:path w="97155" h="1591310">
                  <a:moveTo>
                    <a:pt x="49067" y="7747"/>
                  </a:moveTo>
                  <a:lnTo>
                    <a:pt x="48641" y="7747"/>
                  </a:lnTo>
                  <a:lnTo>
                    <a:pt x="46023" y="12564"/>
                  </a:lnTo>
                  <a:lnTo>
                    <a:pt x="49374" y="17942"/>
                  </a:lnTo>
                  <a:lnTo>
                    <a:pt x="49067" y="7747"/>
                  </a:lnTo>
                  <a:close/>
                </a:path>
                <a:path w="97155" h="1591310">
                  <a:moveTo>
                    <a:pt x="48641" y="7747"/>
                  </a:moveTo>
                  <a:lnTo>
                    <a:pt x="43180" y="8001"/>
                  </a:lnTo>
                  <a:lnTo>
                    <a:pt x="46023" y="12564"/>
                  </a:lnTo>
                  <a:lnTo>
                    <a:pt x="48641" y="77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79676" y="103631"/>
            <a:ext cx="6296025" cy="1089660"/>
            <a:chOff x="1979676" y="103631"/>
            <a:chExt cx="6296025" cy="10896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5872" y="103631"/>
              <a:ext cx="3325367" cy="5684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8528" y="103631"/>
              <a:ext cx="1798320" cy="5684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9676" y="377952"/>
              <a:ext cx="6295644" cy="5684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6992" y="624840"/>
              <a:ext cx="2001012" cy="5684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21154" y="168021"/>
            <a:ext cx="596011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609090" algn="l"/>
              </a:tabLst>
            </a:pPr>
            <a:r>
              <a:rPr spc="140" dirty="0"/>
              <a:t>СТРУКТУРА	</a:t>
            </a:r>
            <a:r>
              <a:rPr spc="220" dirty="0"/>
              <a:t>ДОХОДОВ</a:t>
            </a:r>
            <a:r>
              <a:rPr spc="170" dirty="0"/>
              <a:t> </a:t>
            </a:r>
            <a:r>
              <a:rPr spc="210" dirty="0"/>
              <a:t>БЮДЖЕТА</a:t>
            </a:r>
          </a:p>
          <a:p>
            <a:pPr marL="12065" marR="5080" algn="ctr">
              <a:lnSpc>
                <a:spcPts val="1939"/>
              </a:lnSpc>
              <a:spcBef>
                <a:spcPts val="245"/>
              </a:spcBef>
            </a:pPr>
            <a:r>
              <a:rPr spc="180" dirty="0"/>
              <a:t>КРАПИВИНСКОГО</a:t>
            </a:r>
            <a:r>
              <a:rPr spc="210" dirty="0"/>
              <a:t> </a:t>
            </a:r>
            <a:r>
              <a:rPr spc="150" dirty="0"/>
              <a:t>МУНИЦИПАЛЬНОГО</a:t>
            </a:r>
            <a:r>
              <a:rPr spc="229" dirty="0"/>
              <a:t> </a:t>
            </a:r>
            <a:r>
              <a:rPr spc="160" dirty="0"/>
              <a:t>ОКРУГА </a:t>
            </a:r>
            <a:r>
              <a:rPr spc="-385" dirty="0"/>
              <a:t> </a:t>
            </a:r>
            <a:r>
              <a:rPr spc="145" dirty="0"/>
              <a:t>НА</a:t>
            </a:r>
            <a:r>
              <a:rPr spc="210" dirty="0"/>
              <a:t> </a:t>
            </a:r>
            <a:r>
              <a:rPr spc="114" dirty="0" smtClean="0"/>
              <a:t>202</a:t>
            </a:r>
            <a:r>
              <a:rPr lang="ru-RU" spc="114" dirty="0" smtClean="0"/>
              <a:t>4</a:t>
            </a:r>
            <a:r>
              <a:rPr spc="210" dirty="0" smtClean="0"/>
              <a:t> </a:t>
            </a:r>
            <a:r>
              <a:rPr spc="229" dirty="0"/>
              <a:t>ГОД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6983" y="4052061"/>
            <a:ext cx="111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1 848 943,5</a:t>
            </a:r>
            <a:endParaRPr sz="1800" dirty="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(100,0%)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1157" y="987678"/>
            <a:ext cx="882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883" y="1733740"/>
            <a:ext cx="1496695" cy="584835"/>
          </a:xfrm>
          <a:prstGeom prst="rect">
            <a:avLst/>
          </a:prstGeom>
          <a:solidFill>
            <a:srgbClr val="1DA28D"/>
          </a:solidFill>
          <a:ln w="9525">
            <a:solidFill>
              <a:srgbClr val="385622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98145" marR="289560" indent="-100965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6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ДЫ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5967" y="3003930"/>
            <a:ext cx="927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244 188,0</a:t>
            </a:r>
            <a:endParaRPr sz="1800" dirty="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13,</a:t>
            </a:r>
            <a:r>
              <a:rPr lang="ru-RU"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4430" y="1140015"/>
            <a:ext cx="1828800" cy="584835"/>
          </a:xfrm>
          <a:prstGeom prst="rect">
            <a:avLst/>
          </a:prstGeom>
          <a:solidFill>
            <a:srgbClr val="2D75B6"/>
          </a:solidFill>
          <a:ln w="9525">
            <a:solidFill>
              <a:srgbClr val="001F5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2796" y="1733676"/>
            <a:ext cx="96520" cy="1282700"/>
          </a:xfrm>
          <a:custGeom>
            <a:avLst/>
            <a:gdLst/>
            <a:ahLst/>
            <a:cxnLst/>
            <a:rect l="l" t="t" r="r" b="b"/>
            <a:pathLst>
              <a:path w="96520" h="1282700">
                <a:moveTo>
                  <a:pt x="3301" y="1198245"/>
                </a:moveTo>
                <a:lnTo>
                  <a:pt x="1904" y="1199134"/>
                </a:lnTo>
                <a:lnTo>
                  <a:pt x="380" y="1200150"/>
                </a:lnTo>
                <a:lnTo>
                  <a:pt x="0" y="1202055"/>
                </a:lnTo>
                <a:lnTo>
                  <a:pt x="888" y="1203578"/>
                </a:lnTo>
                <a:lnTo>
                  <a:pt x="51053" y="1282700"/>
                </a:lnTo>
                <a:lnTo>
                  <a:pt x="54380" y="1276477"/>
                </a:lnTo>
                <a:lnTo>
                  <a:pt x="47625" y="1276477"/>
                </a:lnTo>
                <a:lnTo>
                  <a:pt x="47192" y="1264798"/>
                </a:lnTo>
                <a:lnTo>
                  <a:pt x="6148" y="1200023"/>
                </a:lnTo>
                <a:lnTo>
                  <a:pt x="5333" y="1198626"/>
                </a:lnTo>
                <a:lnTo>
                  <a:pt x="3301" y="1198245"/>
                </a:lnTo>
                <a:close/>
              </a:path>
              <a:path w="96520" h="1282700">
                <a:moveTo>
                  <a:pt x="47192" y="1264798"/>
                </a:moveTo>
                <a:lnTo>
                  <a:pt x="47625" y="1276477"/>
                </a:lnTo>
                <a:lnTo>
                  <a:pt x="53975" y="1276223"/>
                </a:lnTo>
                <a:lnTo>
                  <a:pt x="53923" y="1274826"/>
                </a:lnTo>
                <a:lnTo>
                  <a:pt x="48005" y="1274826"/>
                </a:lnTo>
                <a:lnTo>
                  <a:pt x="50545" y="1270088"/>
                </a:lnTo>
                <a:lnTo>
                  <a:pt x="47192" y="1264798"/>
                </a:lnTo>
                <a:close/>
              </a:path>
              <a:path w="96520" h="1282700">
                <a:moveTo>
                  <a:pt x="92328" y="1194943"/>
                </a:moveTo>
                <a:lnTo>
                  <a:pt x="90424" y="1195577"/>
                </a:lnTo>
                <a:lnTo>
                  <a:pt x="89662" y="1197102"/>
                </a:lnTo>
                <a:lnTo>
                  <a:pt x="53540" y="1264498"/>
                </a:lnTo>
                <a:lnTo>
                  <a:pt x="53975" y="1276223"/>
                </a:lnTo>
                <a:lnTo>
                  <a:pt x="47625" y="1276477"/>
                </a:lnTo>
                <a:lnTo>
                  <a:pt x="54380" y="1276477"/>
                </a:lnTo>
                <a:lnTo>
                  <a:pt x="95250" y="1200023"/>
                </a:lnTo>
                <a:lnTo>
                  <a:pt x="95948" y="1198626"/>
                </a:lnTo>
                <a:lnTo>
                  <a:pt x="95944" y="1198245"/>
                </a:lnTo>
                <a:lnTo>
                  <a:pt x="95503" y="1196594"/>
                </a:lnTo>
                <a:lnTo>
                  <a:pt x="93852" y="1195832"/>
                </a:lnTo>
                <a:lnTo>
                  <a:pt x="92328" y="1194943"/>
                </a:lnTo>
                <a:close/>
              </a:path>
              <a:path w="96520" h="1282700">
                <a:moveTo>
                  <a:pt x="50545" y="1270088"/>
                </a:moveTo>
                <a:lnTo>
                  <a:pt x="48005" y="1274826"/>
                </a:lnTo>
                <a:lnTo>
                  <a:pt x="53466" y="1274699"/>
                </a:lnTo>
                <a:lnTo>
                  <a:pt x="50545" y="1270088"/>
                </a:lnTo>
                <a:close/>
              </a:path>
              <a:path w="96520" h="1282700">
                <a:moveTo>
                  <a:pt x="53540" y="1264498"/>
                </a:moveTo>
                <a:lnTo>
                  <a:pt x="50545" y="1270088"/>
                </a:lnTo>
                <a:lnTo>
                  <a:pt x="53466" y="1274699"/>
                </a:lnTo>
                <a:lnTo>
                  <a:pt x="48005" y="1274826"/>
                </a:lnTo>
                <a:lnTo>
                  <a:pt x="53923" y="1274826"/>
                </a:lnTo>
                <a:lnTo>
                  <a:pt x="53540" y="1264498"/>
                </a:lnTo>
                <a:close/>
              </a:path>
              <a:path w="96520" h="1282700">
                <a:moveTo>
                  <a:pt x="6730" y="0"/>
                </a:moveTo>
                <a:lnTo>
                  <a:pt x="380" y="253"/>
                </a:lnTo>
                <a:lnTo>
                  <a:pt x="47192" y="1264798"/>
                </a:lnTo>
                <a:lnTo>
                  <a:pt x="50545" y="1270088"/>
                </a:lnTo>
                <a:lnTo>
                  <a:pt x="53540" y="1264498"/>
                </a:lnTo>
                <a:lnTo>
                  <a:pt x="6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9403" y="6108700"/>
            <a:ext cx="2553335" cy="584835"/>
          </a:xfrm>
          <a:prstGeom prst="rect">
            <a:avLst/>
          </a:prstGeom>
          <a:solidFill>
            <a:srgbClr val="FFD966"/>
          </a:solidFill>
          <a:ln w="9525">
            <a:solidFill>
              <a:srgbClr val="BE9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49580" marR="352425" indent="-91440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333E50"/>
                </a:solidFill>
                <a:latin typeface="Times New Roman"/>
                <a:cs typeface="Times New Roman"/>
              </a:rPr>
              <a:t>Б</a:t>
            </a:r>
            <a:r>
              <a:rPr sz="1600" b="1" spc="20" dirty="0">
                <a:solidFill>
                  <a:srgbClr val="333E50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ЗВ</a:t>
            </a:r>
            <a:r>
              <a:rPr sz="1600" b="1" spc="-10" dirty="0">
                <a:solidFill>
                  <a:srgbClr val="333E50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ЗМ</a:t>
            </a:r>
            <a:r>
              <a:rPr sz="1600" b="1" spc="20" dirty="0">
                <a:solidFill>
                  <a:srgbClr val="333E50"/>
                </a:solidFill>
                <a:latin typeface="Times New Roman"/>
                <a:cs typeface="Times New Roman"/>
              </a:rPr>
              <a:t>Е</a:t>
            </a:r>
            <a:r>
              <a:rPr sz="1600" b="1" spc="-105" dirty="0">
                <a:solidFill>
                  <a:srgbClr val="333E50"/>
                </a:solidFill>
                <a:latin typeface="Times New Roman"/>
                <a:cs typeface="Times New Roman"/>
              </a:rPr>
              <a:t>З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Д</a:t>
            </a:r>
            <a:r>
              <a:rPr sz="16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ЫЕ  </a:t>
            </a:r>
            <a:r>
              <a:rPr sz="1600" b="1" spc="-10" dirty="0">
                <a:solidFill>
                  <a:srgbClr val="333E50"/>
                </a:solidFill>
                <a:latin typeface="Times New Roman"/>
                <a:cs typeface="Times New Roman"/>
              </a:rPr>
              <a:t>ПОСТУПЛЕНИЯ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9232" y="3837558"/>
            <a:ext cx="111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333E50"/>
                </a:solidFill>
                <a:latin typeface="Times New Roman"/>
                <a:cs typeface="Times New Roman"/>
              </a:rPr>
              <a:t>1 564 265,5</a:t>
            </a:r>
            <a:endParaRPr sz="18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(</a:t>
            </a:r>
            <a:r>
              <a:rPr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8</a:t>
            </a:r>
            <a:r>
              <a:rPr lang="ru-RU"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4</a:t>
            </a:r>
            <a:r>
              <a:rPr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,</a:t>
            </a:r>
            <a:r>
              <a:rPr lang="ru-RU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6</a:t>
            </a:r>
            <a:r>
              <a:rPr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%)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78275" y="6124955"/>
            <a:ext cx="2303780" cy="584835"/>
          </a:xfrm>
          <a:prstGeom prst="rect">
            <a:avLst/>
          </a:prstGeom>
          <a:solidFill>
            <a:srgbClr val="F4B083"/>
          </a:solidFill>
          <a:ln w="9525">
            <a:solidFill>
              <a:srgbClr val="C55A1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701675" marR="316230" indent="-378460">
              <a:lnSpc>
                <a:spcPct val="100000"/>
              </a:lnSpc>
              <a:spcBef>
                <a:spcPts val="320"/>
              </a:spcBef>
            </a:pPr>
            <a:r>
              <a:rPr sz="16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ЕНАЛ</a:t>
            </a:r>
            <a:r>
              <a:rPr sz="16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О</a:t>
            </a:r>
            <a:r>
              <a:rPr sz="1600" b="1" spc="-40" dirty="0">
                <a:solidFill>
                  <a:srgbClr val="333E50"/>
                </a:solidFill>
                <a:latin typeface="Times New Roman"/>
                <a:cs typeface="Times New Roman"/>
              </a:rPr>
              <a:t>Г</a:t>
            </a:r>
            <a:r>
              <a:rPr sz="1600" b="1" spc="-15" dirty="0">
                <a:solidFill>
                  <a:srgbClr val="333E50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333E50"/>
                </a:solidFill>
                <a:latin typeface="Times New Roman"/>
                <a:cs typeface="Times New Roman"/>
              </a:rPr>
              <a:t>Ы</a:t>
            </a:r>
            <a:r>
              <a:rPr sz="16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Е  </a:t>
            </a:r>
            <a:r>
              <a:rPr sz="1600" b="1" spc="-60" dirty="0">
                <a:solidFill>
                  <a:srgbClr val="333E50"/>
                </a:solidFill>
                <a:latin typeface="Times New Roman"/>
                <a:cs typeface="Times New Roman"/>
              </a:rPr>
              <a:t>ДОХОДЫ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11140" y="3265678"/>
            <a:ext cx="120650" cy="2648585"/>
          </a:xfrm>
          <a:custGeom>
            <a:avLst/>
            <a:gdLst/>
            <a:ahLst/>
            <a:cxnLst/>
            <a:rect l="l" t="t" r="r" b="b"/>
            <a:pathLst>
              <a:path w="120650" h="2648585">
                <a:moveTo>
                  <a:pt x="46172" y="12620"/>
                </a:moveTo>
                <a:lnTo>
                  <a:pt x="43118" y="18206"/>
                </a:lnTo>
                <a:lnTo>
                  <a:pt x="113919" y="2648318"/>
                </a:lnTo>
                <a:lnTo>
                  <a:pt x="120269" y="2648153"/>
                </a:lnTo>
                <a:lnTo>
                  <a:pt x="49464" y="17926"/>
                </a:lnTo>
                <a:lnTo>
                  <a:pt x="46172" y="12620"/>
                </a:lnTo>
                <a:close/>
              </a:path>
              <a:path w="120650" h="2648585">
                <a:moveTo>
                  <a:pt x="45847" y="0"/>
                </a:moveTo>
                <a:lnTo>
                  <a:pt x="888" y="82169"/>
                </a:lnTo>
                <a:lnTo>
                  <a:pt x="0" y="83693"/>
                </a:lnTo>
                <a:lnTo>
                  <a:pt x="635" y="85598"/>
                </a:lnTo>
                <a:lnTo>
                  <a:pt x="3683" y="87375"/>
                </a:lnTo>
                <a:lnTo>
                  <a:pt x="5587" y="86741"/>
                </a:lnTo>
                <a:lnTo>
                  <a:pt x="6476" y="85217"/>
                </a:lnTo>
                <a:lnTo>
                  <a:pt x="43118" y="18206"/>
                </a:lnTo>
                <a:lnTo>
                  <a:pt x="42799" y="6350"/>
                </a:lnTo>
                <a:lnTo>
                  <a:pt x="49149" y="6223"/>
                </a:lnTo>
                <a:lnTo>
                  <a:pt x="49707" y="6223"/>
                </a:lnTo>
                <a:lnTo>
                  <a:pt x="45847" y="0"/>
                </a:lnTo>
                <a:close/>
              </a:path>
              <a:path w="120650" h="2648585">
                <a:moveTo>
                  <a:pt x="49707" y="6223"/>
                </a:moveTo>
                <a:lnTo>
                  <a:pt x="49149" y="6223"/>
                </a:lnTo>
                <a:lnTo>
                  <a:pt x="49464" y="17926"/>
                </a:lnTo>
                <a:lnTo>
                  <a:pt x="89873" y="83058"/>
                </a:lnTo>
                <a:lnTo>
                  <a:pt x="90805" y="84455"/>
                </a:lnTo>
                <a:lnTo>
                  <a:pt x="92710" y="84962"/>
                </a:lnTo>
                <a:lnTo>
                  <a:pt x="94234" y="83947"/>
                </a:lnTo>
                <a:lnTo>
                  <a:pt x="95631" y="83058"/>
                </a:lnTo>
                <a:lnTo>
                  <a:pt x="96138" y="81152"/>
                </a:lnTo>
                <a:lnTo>
                  <a:pt x="95250" y="79629"/>
                </a:lnTo>
                <a:lnTo>
                  <a:pt x="49707" y="6223"/>
                </a:lnTo>
                <a:close/>
              </a:path>
              <a:path w="120650" h="2648585">
                <a:moveTo>
                  <a:pt x="49149" y="6223"/>
                </a:moveTo>
                <a:lnTo>
                  <a:pt x="42799" y="6350"/>
                </a:lnTo>
                <a:lnTo>
                  <a:pt x="43118" y="18206"/>
                </a:lnTo>
                <a:lnTo>
                  <a:pt x="46172" y="12620"/>
                </a:lnTo>
                <a:lnTo>
                  <a:pt x="43307" y="8000"/>
                </a:lnTo>
                <a:lnTo>
                  <a:pt x="48768" y="7874"/>
                </a:lnTo>
                <a:lnTo>
                  <a:pt x="49193" y="7874"/>
                </a:lnTo>
                <a:lnTo>
                  <a:pt x="49149" y="6223"/>
                </a:lnTo>
                <a:close/>
              </a:path>
              <a:path w="120650" h="2648585">
                <a:moveTo>
                  <a:pt x="49193" y="7874"/>
                </a:moveTo>
                <a:lnTo>
                  <a:pt x="48768" y="7874"/>
                </a:lnTo>
                <a:lnTo>
                  <a:pt x="46172" y="12620"/>
                </a:lnTo>
                <a:lnTo>
                  <a:pt x="49464" y="17926"/>
                </a:lnTo>
                <a:lnTo>
                  <a:pt x="49193" y="7874"/>
                </a:lnTo>
                <a:close/>
              </a:path>
              <a:path w="120650" h="2648585">
                <a:moveTo>
                  <a:pt x="48768" y="7874"/>
                </a:moveTo>
                <a:lnTo>
                  <a:pt x="43307" y="8000"/>
                </a:lnTo>
                <a:lnTo>
                  <a:pt x="46172" y="12620"/>
                </a:lnTo>
                <a:lnTo>
                  <a:pt x="48768" y="7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27296" y="2638805"/>
            <a:ext cx="82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333E50"/>
                </a:solidFill>
                <a:latin typeface="Times New Roman"/>
                <a:cs typeface="Times New Roman"/>
              </a:rPr>
              <a:t>40 490,0</a:t>
            </a:r>
            <a:endParaRPr sz="1800" dirty="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sz="1800" b="1" spc="-5" dirty="0">
                <a:solidFill>
                  <a:srgbClr val="333E50"/>
                </a:solidFill>
                <a:latin typeface="Times New Roman"/>
                <a:cs typeface="Times New Roman"/>
              </a:rPr>
              <a:t>(</a:t>
            </a:r>
            <a:r>
              <a:rPr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2,</a:t>
            </a:r>
            <a:r>
              <a:rPr lang="ru-RU"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2</a:t>
            </a:r>
            <a:r>
              <a:rPr sz="1800" b="1" spc="-5" dirty="0" smtClean="0">
                <a:solidFill>
                  <a:srgbClr val="333E50"/>
                </a:solidFill>
                <a:latin typeface="Times New Roman"/>
                <a:cs typeface="Times New Roman"/>
              </a:rPr>
              <a:t>%)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495" marR="5080" indent="51435">
              <a:lnSpc>
                <a:spcPts val="1939"/>
              </a:lnSpc>
              <a:spcBef>
                <a:spcPts val="345"/>
              </a:spcBef>
            </a:pPr>
            <a:r>
              <a:rPr spc="210" dirty="0"/>
              <a:t>БЕЗВОЗМЕЗДНЫЕ</a:t>
            </a:r>
            <a:r>
              <a:rPr spc="229" dirty="0"/>
              <a:t> </a:t>
            </a:r>
            <a:r>
              <a:rPr spc="175" dirty="0"/>
              <a:t>ПОСТУПЛЕНИЯ</a:t>
            </a:r>
            <a:r>
              <a:rPr spc="195" dirty="0"/>
              <a:t> </a:t>
            </a:r>
            <a:r>
              <a:rPr spc="120" dirty="0"/>
              <a:t>В</a:t>
            </a:r>
            <a:r>
              <a:rPr spc="204" dirty="0"/>
              <a:t> </a:t>
            </a:r>
            <a:r>
              <a:rPr spc="225" dirty="0"/>
              <a:t>БЮДЖЕТ </a:t>
            </a:r>
            <a:r>
              <a:rPr spc="-380" dirty="0"/>
              <a:t> </a:t>
            </a:r>
            <a:r>
              <a:rPr spc="180" dirty="0"/>
              <a:t>КРАПИВИНСКОГО</a:t>
            </a:r>
            <a:r>
              <a:rPr spc="210" dirty="0"/>
              <a:t> </a:t>
            </a:r>
            <a:r>
              <a:rPr spc="150" dirty="0"/>
              <a:t>МУНИЦИПАЛЬНОГО</a:t>
            </a:r>
            <a:r>
              <a:rPr spc="229" dirty="0"/>
              <a:t> </a:t>
            </a:r>
            <a:r>
              <a:rPr spc="160" dirty="0"/>
              <a:t>ОКРУГА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14088"/>
              </p:ext>
            </p:extLst>
          </p:nvPr>
        </p:nvGraphicFramePr>
        <p:xfrm>
          <a:off x="101154" y="1288033"/>
          <a:ext cx="8856978" cy="3387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395"/>
                <a:gridCol w="1729739"/>
                <a:gridCol w="1438274"/>
                <a:gridCol w="1512570"/>
              </a:tblGrid>
              <a:tr h="5455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06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2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920"/>
                        </a:lnSpc>
                      </a:pP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поступления</a:t>
                      </a:r>
                      <a:r>
                        <a:rPr sz="1400" b="1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всего: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1 564 265,5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1 670 184,4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1 350 880,1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3437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вышестоящего</a:t>
                      </a:r>
                      <a:r>
                        <a:rPr sz="1400" b="1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бюджета: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1 554 265,5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1 660 184,4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1 340 880,1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43662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дотация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375 012</a:t>
                      </a:r>
                      <a:r>
                        <a:rPr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289 636</a:t>
                      </a:r>
                      <a:r>
                        <a:rPr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267 309</a:t>
                      </a:r>
                      <a:r>
                        <a:rPr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3436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371 275,9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552 867,0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250 077,3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43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790 408,4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800 112,2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805 924,6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4278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4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400" b="1" spc="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569,2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569,2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569,2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13997"/>
              </p:ext>
            </p:extLst>
          </p:nvPr>
        </p:nvGraphicFramePr>
        <p:xfrm>
          <a:off x="533196" y="5438902"/>
          <a:ext cx="5904230" cy="1152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310"/>
                <a:gridCol w="1902460"/>
                <a:gridCol w="1902460"/>
              </a:tblGrid>
              <a:tr h="62388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b="1" spc="-5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52821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84,1</a:t>
                      </a:r>
                      <a:r>
                        <a:rPr sz="1800" b="1" spc="-50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84,1</a:t>
                      </a:r>
                      <a:r>
                        <a:rPr sz="1800" b="1" spc="-55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800" b="1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80,1</a:t>
                      </a:r>
                      <a:r>
                        <a:rPr sz="1800" b="1" dirty="0" smtClean="0">
                          <a:solidFill>
                            <a:srgbClr val="53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92" y="5085207"/>
            <a:ext cx="2553207" cy="17727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2683" y="965454"/>
            <a:ext cx="783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454" y="4788534"/>
            <a:ext cx="7614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30000"/>
                </a:solidFill>
                <a:latin typeface="Times New Roman"/>
                <a:cs typeface="Times New Roman"/>
              </a:rPr>
              <a:t>Доля</a:t>
            </a:r>
            <a:r>
              <a:rPr sz="1800" b="1" spc="5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30000"/>
                </a:solidFill>
                <a:latin typeface="Times New Roman"/>
                <a:cs typeface="Times New Roman"/>
              </a:rPr>
              <a:t>безвозмездных</a:t>
            </a:r>
            <a:r>
              <a:rPr sz="1800" b="1" spc="20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30000"/>
                </a:solidFill>
                <a:latin typeface="Times New Roman"/>
                <a:cs typeface="Times New Roman"/>
              </a:rPr>
              <a:t>поступлений</a:t>
            </a:r>
            <a:r>
              <a:rPr sz="1800" b="1" spc="5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30000"/>
                </a:solidFill>
                <a:latin typeface="Times New Roman"/>
                <a:cs typeface="Times New Roman"/>
              </a:rPr>
              <a:t>из</a:t>
            </a:r>
            <a:r>
              <a:rPr sz="1800" b="1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530000"/>
                </a:solidFill>
                <a:latin typeface="Times New Roman"/>
                <a:cs typeface="Times New Roman"/>
              </a:rPr>
              <a:t>областного</a:t>
            </a:r>
            <a:r>
              <a:rPr sz="1800" b="1" spc="20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30000"/>
                </a:solidFill>
                <a:latin typeface="Times New Roman"/>
                <a:cs typeface="Times New Roman"/>
              </a:rPr>
              <a:t>бюджета</a:t>
            </a:r>
            <a:r>
              <a:rPr sz="1800" b="1" spc="15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30000"/>
                </a:solidFill>
                <a:latin typeface="Times New Roman"/>
                <a:cs typeface="Times New Roman"/>
              </a:rPr>
              <a:t>в</a:t>
            </a:r>
            <a:r>
              <a:rPr sz="1800" b="1" spc="10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30000"/>
                </a:solidFill>
                <a:latin typeface="Times New Roman"/>
                <a:cs typeface="Times New Roman"/>
              </a:rPr>
              <a:t>общем</a:t>
            </a:r>
            <a:r>
              <a:rPr sz="1800" b="1" spc="30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530000"/>
                </a:solidFill>
                <a:latin typeface="Times New Roman"/>
                <a:cs typeface="Times New Roman"/>
              </a:rPr>
              <a:t>объеме </a:t>
            </a:r>
            <a:r>
              <a:rPr sz="1800" b="1" spc="-434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530000"/>
                </a:solidFill>
                <a:latin typeface="Times New Roman"/>
                <a:cs typeface="Times New Roman"/>
              </a:rPr>
              <a:t>доходов</a:t>
            </a:r>
            <a:r>
              <a:rPr sz="1800" b="1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530000"/>
                </a:solidFill>
                <a:latin typeface="Times New Roman"/>
                <a:cs typeface="Times New Roman"/>
              </a:rPr>
              <a:t>бюджета</a:t>
            </a:r>
            <a:r>
              <a:rPr sz="1800" b="1" spc="25" dirty="0">
                <a:solidFill>
                  <a:srgbClr val="53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3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422" y="12"/>
            <a:ext cx="1187576" cy="93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98888"/>
              </p:ext>
            </p:extLst>
          </p:nvPr>
        </p:nvGraphicFramePr>
        <p:xfrm>
          <a:off x="146050" y="1517650"/>
          <a:ext cx="8837929" cy="5081099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3124200"/>
                <a:gridCol w="914400"/>
                <a:gridCol w="1654175"/>
                <a:gridCol w="1538604"/>
                <a:gridCol w="1606550"/>
              </a:tblGrid>
              <a:tr h="391413">
                <a:tc>
                  <a:txBody>
                    <a:bodyPr/>
                    <a:lstStyle/>
                    <a:p>
                      <a:pPr marL="9677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7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</a:tr>
              <a:tr h="336423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106 914,1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98 444,4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96 471,1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287782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33018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27 558,3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16 945,5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7 558,4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199 325,8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177 604,1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178 825,3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374 671,3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585 273,6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305 391,1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29667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731 200,1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690 542,6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667 000,0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144 697,8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130 455,4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129 655,4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4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263 089,9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263 603,8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262 926,8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спорт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5 586,2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1 530,0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1 530,0 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42087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3 400,0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3 100,0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3 050,0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2329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Условно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утвержденные</a:t>
                      </a:r>
                      <a:r>
                        <a:rPr sz="1400" b="1" spc="3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15 550,0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30 750,0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63110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   1 856 443,5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400" b="1" spc="-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 1 983 049,4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ru-RU" sz="1400" b="1" spc="-5" dirty="0" smtClean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b="1" spc="-5" dirty="0" smtClean="0">
                          <a:solidFill>
                            <a:srgbClr val="001F5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  1 683 158,1</a:t>
                      </a:r>
                      <a:endParaRPr sz="1400" b="1" spc="-5" dirty="0">
                        <a:solidFill>
                          <a:srgbClr val="001F5F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207" y="289559"/>
            <a:ext cx="6150864" cy="947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4809" y="1093978"/>
            <a:ext cx="73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ыс.</a:t>
            </a:r>
            <a:r>
              <a:rPr sz="16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0164" y="12"/>
            <a:ext cx="973772" cy="795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212" y="0"/>
            <a:ext cx="6816725" cy="1319530"/>
          </a:xfrm>
          <a:custGeom>
            <a:avLst/>
            <a:gdLst/>
            <a:ahLst/>
            <a:cxnLst/>
            <a:rect l="l" t="t" r="r" b="b"/>
            <a:pathLst>
              <a:path w="6816725" h="1319530">
                <a:moveTo>
                  <a:pt x="6816725" y="0"/>
                </a:moveTo>
                <a:lnTo>
                  <a:pt x="0" y="0"/>
                </a:lnTo>
                <a:lnTo>
                  <a:pt x="0" y="1319276"/>
                </a:lnTo>
                <a:lnTo>
                  <a:pt x="6816725" y="1319276"/>
                </a:lnTo>
                <a:lnTo>
                  <a:pt x="6816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9433" y="762"/>
            <a:ext cx="5831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85" dirty="0">
                <a:solidFill>
                  <a:srgbClr val="001F5F"/>
                </a:solidFill>
                <a:latin typeface="Cambria"/>
                <a:cs typeface="Cambria"/>
              </a:rPr>
              <a:t>ФОРМИРОВАНИЕ</a:t>
            </a:r>
            <a:r>
              <a:rPr sz="22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35" dirty="0">
                <a:solidFill>
                  <a:srgbClr val="001F5F"/>
                </a:solidFill>
                <a:latin typeface="Cambria"/>
                <a:cs typeface="Cambria"/>
              </a:rPr>
              <a:t>РАСХОДНОЙ</a:t>
            </a:r>
            <a:r>
              <a:rPr sz="2200" b="1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00" dirty="0">
                <a:solidFill>
                  <a:srgbClr val="001F5F"/>
                </a:solidFill>
                <a:latin typeface="Cambria"/>
                <a:cs typeface="Cambria"/>
              </a:rPr>
              <a:t>ЧАСТИ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9982" y="302463"/>
            <a:ext cx="658749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95"/>
              </a:spcBef>
            </a:pPr>
            <a:r>
              <a:rPr sz="2200" spc="254" dirty="0"/>
              <a:t>БЮДЖЕТА</a:t>
            </a:r>
            <a:r>
              <a:rPr sz="2200" spc="245" dirty="0"/>
              <a:t> </a:t>
            </a:r>
            <a:r>
              <a:rPr sz="2200" spc="215" dirty="0"/>
              <a:t>КРАПИВИНСКОГО</a:t>
            </a:r>
            <a:endParaRPr sz="2200" dirty="0"/>
          </a:p>
          <a:p>
            <a:pPr marL="12700" marR="5080" algn="ctr">
              <a:lnSpc>
                <a:spcPts val="2380"/>
              </a:lnSpc>
              <a:spcBef>
                <a:spcPts val="165"/>
              </a:spcBef>
            </a:pPr>
            <a:r>
              <a:rPr sz="2200" spc="185" dirty="0"/>
              <a:t>МУНИЦИПАЛЬНОГО</a:t>
            </a:r>
            <a:r>
              <a:rPr sz="2200" spc="280" dirty="0"/>
              <a:t> </a:t>
            </a:r>
            <a:r>
              <a:rPr sz="2200" spc="185" dirty="0"/>
              <a:t>ОКРУГА</a:t>
            </a:r>
            <a:r>
              <a:rPr sz="2200" spc="275" dirty="0"/>
              <a:t> </a:t>
            </a:r>
            <a:r>
              <a:rPr sz="2200" spc="180" dirty="0"/>
              <a:t>НА</a:t>
            </a:r>
            <a:r>
              <a:rPr sz="2200" spc="260" dirty="0"/>
              <a:t> </a:t>
            </a:r>
            <a:r>
              <a:rPr sz="2200" spc="135" dirty="0" smtClean="0"/>
              <a:t>202</a:t>
            </a:r>
            <a:r>
              <a:rPr lang="ru-RU" sz="2200" spc="135" dirty="0" smtClean="0"/>
              <a:t>4</a:t>
            </a:r>
            <a:r>
              <a:rPr sz="2200" spc="135" dirty="0" smtClean="0"/>
              <a:t>-202</a:t>
            </a:r>
            <a:r>
              <a:rPr lang="ru-RU" sz="2200" spc="135" dirty="0" smtClean="0"/>
              <a:t>6</a:t>
            </a:r>
            <a:r>
              <a:rPr sz="2200" spc="135" dirty="0" smtClean="0"/>
              <a:t> </a:t>
            </a:r>
            <a:r>
              <a:rPr sz="2200" spc="-470" dirty="0" smtClean="0"/>
              <a:t> </a:t>
            </a:r>
            <a:r>
              <a:rPr sz="2200" spc="260" dirty="0"/>
              <a:t>ГОДЫ</a:t>
            </a:r>
            <a:endParaRPr sz="2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101" y="76200"/>
            <a:ext cx="1223898" cy="914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801" y="1527175"/>
            <a:ext cx="8701532" cy="552074"/>
          </a:xfrm>
          <a:prstGeom prst="rect">
            <a:avLst/>
          </a:prstGeom>
          <a:solidFill>
            <a:srgbClr val="2D75B6"/>
          </a:solidFill>
          <a:ln w="9525">
            <a:solidFill>
              <a:srgbClr val="001F5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699260" marR="1656714" indent="33020">
              <a:lnSpc>
                <a:spcPct val="125000"/>
              </a:lnSpc>
              <a:spcBef>
                <a:spcPts val="705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28 </a:t>
            </a: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lang="ru-RU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202" y="1319275"/>
            <a:ext cx="8634730" cy="5313045"/>
          </a:xfrm>
          <a:custGeom>
            <a:avLst/>
            <a:gdLst/>
            <a:ahLst/>
            <a:cxnLst/>
            <a:rect l="l" t="t" r="r" b="b"/>
            <a:pathLst>
              <a:path w="8634730" h="5313045">
                <a:moveTo>
                  <a:pt x="0" y="885316"/>
                </a:moveTo>
                <a:lnTo>
                  <a:pt x="3200" y="788924"/>
                </a:lnTo>
                <a:lnTo>
                  <a:pt x="12611" y="695451"/>
                </a:lnTo>
                <a:lnTo>
                  <a:pt x="27889" y="605536"/>
                </a:lnTo>
                <a:lnTo>
                  <a:pt x="48679" y="519684"/>
                </a:lnTo>
                <a:lnTo>
                  <a:pt x="74675" y="438403"/>
                </a:lnTo>
                <a:lnTo>
                  <a:pt x="105536" y="362458"/>
                </a:lnTo>
                <a:lnTo>
                  <a:pt x="140931" y="292100"/>
                </a:lnTo>
                <a:lnTo>
                  <a:pt x="180517" y="228091"/>
                </a:lnTo>
                <a:lnTo>
                  <a:pt x="223951" y="170814"/>
                </a:lnTo>
                <a:lnTo>
                  <a:pt x="270929" y="120776"/>
                </a:lnTo>
                <a:lnTo>
                  <a:pt x="321094" y="78739"/>
                </a:lnTo>
                <a:lnTo>
                  <a:pt x="374116" y="45085"/>
                </a:lnTo>
                <a:lnTo>
                  <a:pt x="429666" y="20320"/>
                </a:lnTo>
                <a:lnTo>
                  <a:pt x="487413" y="5079"/>
                </a:lnTo>
                <a:lnTo>
                  <a:pt x="547014" y="0"/>
                </a:lnTo>
                <a:lnTo>
                  <a:pt x="8087359" y="0"/>
                </a:lnTo>
                <a:lnTo>
                  <a:pt x="8147050" y="5079"/>
                </a:lnTo>
                <a:lnTo>
                  <a:pt x="8204708" y="20320"/>
                </a:lnTo>
                <a:lnTo>
                  <a:pt x="8260333" y="45085"/>
                </a:lnTo>
                <a:lnTo>
                  <a:pt x="8313293" y="78739"/>
                </a:lnTo>
                <a:lnTo>
                  <a:pt x="8363458" y="120776"/>
                </a:lnTo>
                <a:lnTo>
                  <a:pt x="8410448" y="170814"/>
                </a:lnTo>
                <a:lnTo>
                  <a:pt x="8453882" y="228091"/>
                </a:lnTo>
                <a:lnTo>
                  <a:pt x="8493506" y="292100"/>
                </a:lnTo>
                <a:lnTo>
                  <a:pt x="8528812" y="362458"/>
                </a:lnTo>
                <a:lnTo>
                  <a:pt x="8559673" y="438403"/>
                </a:lnTo>
                <a:lnTo>
                  <a:pt x="8585708" y="519684"/>
                </a:lnTo>
                <a:lnTo>
                  <a:pt x="8606536" y="605536"/>
                </a:lnTo>
                <a:lnTo>
                  <a:pt x="8621776" y="695451"/>
                </a:lnTo>
                <a:lnTo>
                  <a:pt x="8631174" y="788924"/>
                </a:lnTo>
                <a:lnTo>
                  <a:pt x="8634349" y="885316"/>
                </a:lnTo>
                <a:lnTo>
                  <a:pt x="8634349" y="4427067"/>
                </a:lnTo>
                <a:lnTo>
                  <a:pt x="8631174" y="4523536"/>
                </a:lnTo>
                <a:lnTo>
                  <a:pt x="8621776" y="4617008"/>
                </a:lnTo>
                <a:lnTo>
                  <a:pt x="8606536" y="4706937"/>
                </a:lnTo>
                <a:lnTo>
                  <a:pt x="8585708" y="4792764"/>
                </a:lnTo>
                <a:lnTo>
                  <a:pt x="8559673" y="4873967"/>
                </a:lnTo>
                <a:lnTo>
                  <a:pt x="8528812" y="4950002"/>
                </a:lnTo>
                <a:lnTo>
                  <a:pt x="8493506" y="5020322"/>
                </a:lnTo>
                <a:lnTo>
                  <a:pt x="8453882" y="5084394"/>
                </a:lnTo>
                <a:lnTo>
                  <a:pt x="8410448" y="5141671"/>
                </a:lnTo>
                <a:lnTo>
                  <a:pt x="8363458" y="5191620"/>
                </a:lnTo>
                <a:lnTo>
                  <a:pt x="8313293" y="5233708"/>
                </a:lnTo>
                <a:lnTo>
                  <a:pt x="8260333" y="5267375"/>
                </a:lnTo>
                <a:lnTo>
                  <a:pt x="8204708" y="5292090"/>
                </a:lnTo>
                <a:lnTo>
                  <a:pt x="8147050" y="5307317"/>
                </a:lnTo>
                <a:lnTo>
                  <a:pt x="8087359" y="5312524"/>
                </a:lnTo>
                <a:lnTo>
                  <a:pt x="547014" y="5312524"/>
                </a:lnTo>
                <a:lnTo>
                  <a:pt x="487413" y="5307317"/>
                </a:lnTo>
                <a:lnTo>
                  <a:pt x="429666" y="5292090"/>
                </a:lnTo>
                <a:lnTo>
                  <a:pt x="374116" y="5267375"/>
                </a:lnTo>
                <a:lnTo>
                  <a:pt x="321094" y="5233708"/>
                </a:lnTo>
                <a:lnTo>
                  <a:pt x="270929" y="5191620"/>
                </a:lnTo>
                <a:lnTo>
                  <a:pt x="223951" y="5141671"/>
                </a:lnTo>
                <a:lnTo>
                  <a:pt x="180517" y="5084394"/>
                </a:lnTo>
                <a:lnTo>
                  <a:pt x="140931" y="5020322"/>
                </a:lnTo>
                <a:lnTo>
                  <a:pt x="105536" y="4950002"/>
                </a:lnTo>
                <a:lnTo>
                  <a:pt x="74675" y="4873967"/>
                </a:lnTo>
                <a:lnTo>
                  <a:pt x="48679" y="4792764"/>
                </a:lnTo>
                <a:lnTo>
                  <a:pt x="27889" y="4706937"/>
                </a:lnTo>
                <a:lnTo>
                  <a:pt x="12611" y="4617008"/>
                </a:lnTo>
                <a:lnTo>
                  <a:pt x="3200" y="4523536"/>
                </a:lnTo>
                <a:lnTo>
                  <a:pt x="0" y="4427067"/>
                </a:lnTo>
                <a:lnTo>
                  <a:pt x="0" y="885316"/>
                </a:lnTo>
                <a:close/>
              </a:path>
            </a:pathLst>
          </a:custGeom>
          <a:ln w="25908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7528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spc="-45" dirty="0" smtClean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НАЦИОНАЛЬНЫХ</a:t>
            </a:r>
            <a:endParaRPr lang="ru-RU" sz="1600" dirty="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20" dirty="0" smtClean="0">
                <a:latin typeface="Times New Roman"/>
                <a:cs typeface="Times New Roman"/>
              </a:rPr>
              <a:t>ПРОЕКТА</a:t>
            </a:r>
            <a:endParaRPr sz="1600" dirty="0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(6</a:t>
            </a:r>
            <a:r>
              <a:rPr sz="1600" b="1" spc="-35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РЕГИОНАЛЬНЫХ</a:t>
            </a:r>
            <a:endParaRPr sz="1600" dirty="0">
              <a:latin typeface="Times New Roman"/>
              <a:cs typeface="Times New Roman"/>
            </a:endParaRPr>
          </a:p>
          <a:p>
            <a:pPr marL="11430" algn="ctr">
              <a:lnSpc>
                <a:spcPct val="100000"/>
              </a:lnSpc>
              <a:spcBef>
                <a:spcPts val="180"/>
              </a:spcBef>
            </a:pPr>
            <a:r>
              <a:rPr sz="1600" b="1" spc="-20" dirty="0" smtClean="0">
                <a:latin typeface="Times New Roman"/>
                <a:cs typeface="Times New Roman"/>
              </a:rPr>
              <a:t>ПРОЕКТ</a:t>
            </a:r>
            <a:r>
              <a:rPr lang="ru-RU" sz="1600" b="1" spc="-20" dirty="0" smtClean="0">
                <a:latin typeface="Times New Roman"/>
                <a:cs typeface="Times New Roman"/>
              </a:rPr>
              <a:t>ОВ)</a:t>
            </a:r>
          </a:p>
          <a:p>
            <a:pPr marL="14604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49,7 </a:t>
            </a:r>
            <a:r>
              <a:rPr sz="1600" b="1" spc="-10" dirty="0" smtClean="0">
                <a:latin typeface="Times New Roman"/>
                <a:cs typeface="Times New Roman"/>
              </a:rPr>
              <a:t>МЛН.РУБ</a:t>
            </a:r>
            <a:r>
              <a:rPr sz="1400" b="1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6145" y="4602136"/>
            <a:ext cx="2583815" cy="1421543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3030" marR="92075" indent="205740" algn="ctr">
              <a:lnSpc>
                <a:spcPct val="109400"/>
              </a:lnSpc>
              <a:spcBef>
                <a:spcPts val="305"/>
              </a:spcBef>
            </a:pPr>
            <a:r>
              <a:rPr lang="ru-RU" sz="1600" b="1" spc="-5" dirty="0">
                <a:latin typeface="Times New Roman"/>
                <a:cs typeface="Times New Roman"/>
              </a:rPr>
              <a:t>2 </a:t>
            </a:r>
            <a:r>
              <a:rPr lang="ru-RU" sz="1600" b="1" spc="-5" dirty="0" smtClean="0">
                <a:latin typeface="Times New Roman"/>
                <a:cs typeface="Times New Roman"/>
              </a:rPr>
              <a:t>НАЦИОНАЛЬНЫХ 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latin typeface="Times New Roman"/>
                <a:cs typeface="Times New Roman"/>
              </a:rPr>
              <a:t>ПРОЕКТА</a:t>
            </a:r>
            <a:r>
              <a:rPr lang="ru-RU" sz="1600" b="1" spc="-20" dirty="0" smtClean="0">
                <a:latin typeface="Times New Roman"/>
                <a:cs typeface="Times New Roman"/>
              </a:rPr>
              <a:t> </a:t>
            </a:r>
            <a:endParaRPr lang="ru-RU" sz="1600" b="1" spc="-20" dirty="0">
              <a:latin typeface="Times New Roman"/>
              <a:cs typeface="Times New Roman"/>
            </a:endParaRPr>
          </a:p>
          <a:p>
            <a:pPr marL="113030" marR="92075" indent="205740" algn="ctr">
              <a:lnSpc>
                <a:spcPct val="109400"/>
              </a:lnSpc>
              <a:spcBef>
                <a:spcPts val="30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(3</a:t>
            </a:r>
            <a:r>
              <a:rPr sz="1600" b="1" spc="-5" dirty="0" smtClean="0">
                <a:latin typeface="Times New Roman"/>
                <a:cs typeface="Times New Roman"/>
              </a:rPr>
              <a:t> РЕГИОНАЛЬНЫ</a:t>
            </a:r>
            <a:r>
              <a:rPr lang="ru-RU" sz="1600" b="1" spc="-5" dirty="0" smtClean="0">
                <a:latin typeface="Times New Roman"/>
                <a:cs typeface="Times New Roman"/>
              </a:rPr>
              <a:t>Х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dirty="0" smtClean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imes New Roman"/>
                <a:cs typeface="Times New Roman"/>
              </a:rPr>
              <a:t>ПРОЕКТ</a:t>
            </a:r>
            <a:r>
              <a:rPr lang="ru-RU" sz="1600" b="1" spc="-10" dirty="0" smtClean="0">
                <a:latin typeface="Times New Roman"/>
                <a:cs typeface="Times New Roman"/>
              </a:rPr>
              <a:t>А)</a:t>
            </a:r>
            <a:r>
              <a:rPr sz="1600" b="1" dirty="0" smtClean="0">
                <a:latin typeface="Times New Roman"/>
                <a:cs typeface="Times New Roman"/>
              </a:rPr>
              <a:t> </a:t>
            </a:r>
            <a:r>
              <a:rPr sz="1600" b="1" spc="-15" dirty="0" smtClean="0">
                <a:latin typeface="Times New Roman"/>
                <a:cs typeface="Times New Roman"/>
              </a:rPr>
              <a:t> </a:t>
            </a:r>
            <a:endParaRPr lang="ru-RU" sz="1600" b="1" spc="-15" dirty="0" smtClean="0">
              <a:latin typeface="Times New Roman"/>
              <a:cs typeface="Times New Roman"/>
            </a:endParaRPr>
          </a:p>
          <a:p>
            <a:pPr marL="113030" marR="92075" indent="205740" algn="ctr">
              <a:lnSpc>
                <a:spcPct val="109400"/>
              </a:lnSpc>
              <a:spcBef>
                <a:spcPts val="30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4,3</a:t>
            </a:r>
            <a:r>
              <a:rPr sz="1600" b="1" spc="-20" dirty="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83089" y="2982105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>
              <a:lnSpc>
                <a:spcPct val="100000"/>
              </a:lnSpc>
            </a:pPr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0" dirty="0" smtClean="0">
                <a:latin typeface="Times New Roman"/>
                <a:cs typeface="Times New Roman"/>
              </a:rPr>
              <a:t>4 </a:t>
            </a:r>
            <a:r>
              <a:rPr lang="ru-RU" sz="1600" b="1" spc="-45" dirty="0" smtClean="0">
                <a:latin typeface="Times New Roman"/>
                <a:cs typeface="Times New Roman"/>
              </a:rPr>
              <a:t>год</a:t>
            </a:r>
          </a:p>
          <a:p>
            <a:pPr marL="10160" lvl="0" algn="ctr"/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1855,2 </a:t>
            </a:r>
            <a:r>
              <a:rPr lang="ru-RU"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МЛН.РУБ.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(99,94%)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3357121" y="2940154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>
              <a:lnSpc>
                <a:spcPct val="100000"/>
              </a:lnSpc>
            </a:pPr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0" dirty="0" smtClean="0">
                <a:latin typeface="Times New Roman"/>
                <a:cs typeface="Times New Roman"/>
              </a:rPr>
              <a:t> год</a:t>
            </a:r>
          </a:p>
          <a:p>
            <a:pPr marL="10160" algn="ctr">
              <a:lnSpc>
                <a:spcPct val="100000"/>
              </a:lnSpc>
            </a:pPr>
            <a:r>
              <a:rPr lang="ru-RU" sz="16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1967,5</a:t>
            </a:r>
            <a:r>
              <a:rPr lang="ru-RU" sz="1600" b="1" spc="-4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МЛН.РУБ.</a:t>
            </a:r>
          </a:p>
          <a:p>
            <a:pPr marL="1016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(99,22%)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136147" y="2949657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lvl="0" algn="ctr"/>
            <a:r>
              <a:rPr sz="1600" b="1" spc="-5" dirty="0" smtClean="0"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latin typeface="Times New Roman"/>
                <a:cs typeface="Times New Roman"/>
              </a:rPr>
              <a:t>6</a:t>
            </a:r>
            <a:r>
              <a:rPr lang="ru-RU" sz="1600" b="1" spc="-50" dirty="0" smtClean="0">
                <a:latin typeface="Times New Roman"/>
                <a:cs typeface="Times New Roman"/>
              </a:rPr>
              <a:t> </a:t>
            </a:r>
            <a:r>
              <a:rPr lang="ru-RU" sz="1600" b="1" spc="-45" dirty="0" smtClean="0">
                <a:latin typeface="Times New Roman"/>
                <a:cs typeface="Times New Roman"/>
              </a:rPr>
              <a:t>год </a:t>
            </a:r>
          </a:p>
          <a:p>
            <a:pPr marL="10160" lvl="0" algn="ctr"/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1652,4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МЛН.РУБ. </a:t>
            </a:r>
          </a:p>
          <a:p>
            <a:pPr marL="10160" lvl="0" algn="ctr"/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(98,17%)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3326789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45" dirty="0" smtClean="0">
                <a:latin typeface="Times New Roman"/>
                <a:cs typeface="Times New Roman"/>
              </a:rPr>
              <a:t>2 </a:t>
            </a:r>
            <a:r>
              <a:rPr lang="ru-RU" sz="1600" b="1" spc="-5" dirty="0">
                <a:latin typeface="Times New Roman"/>
                <a:cs typeface="Times New Roman"/>
              </a:rPr>
              <a:t>НАЦИОНАЛЬНЫХ</a:t>
            </a:r>
            <a:endParaRPr lang="ru-RU" sz="1600" dirty="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20" dirty="0" smtClean="0">
                <a:latin typeface="Times New Roman"/>
                <a:cs typeface="Times New Roman"/>
              </a:rPr>
              <a:t>ПРОЕКТА</a:t>
            </a:r>
            <a:endParaRPr sz="1600" dirty="0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(3</a:t>
            </a:r>
            <a:r>
              <a:rPr sz="1600" b="1" spc="-35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РЕГИОНАЛЬНЫХ</a:t>
            </a:r>
            <a:endParaRPr sz="1600" dirty="0">
              <a:latin typeface="Times New Roman"/>
              <a:cs typeface="Times New Roman"/>
            </a:endParaRPr>
          </a:p>
          <a:p>
            <a:pPr marL="11430" algn="ctr">
              <a:lnSpc>
                <a:spcPct val="100000"/>
              </a:lnSpc>
              <a:spcBef>
                <a:spcPts val="180"/>
              </a:spcBef>
            </a:pPr>
            <a:r>
              <a:rPr sz="1600" b="1" spc="-20" dirty="0" smtClean="0">
                <a:latin typeface="Times New Roman"/>
                <a:cs typeface="Times New Roman"/>
              </a:rPr>
              <a:t>ПРОЕКТ</a:t>
            </a:r>
            <a:r>
              <a:rPr lang="ru-RU" sz="1600" b="1" spc="-20" dirty="0" smtClean="0">
                <a:latin typeface="Times New Roman"/>
                <a:cs typeface="Times New Roman"/>
              </a:rPr>
              <a:t>А)</a:t>
            </a:r>
          </a:p>
          <a:p>
            <a:pPr marL="14604" algn="ctr">
              <a:lnSpc>
                <a:spcPct val="100000"/>
              </a:lnSpc>
              <a:spcBef>
                <a:spcPts val="480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4,6 </a:t>
            </a:r>
            <a:r>
              <a:rPr sz="1600" b="1" spc="-10" dirty="0" smtClean="0">
                <a:latin typeface="Times New Roman"/>
                <a:cs typeface="Times New Roman"/>
              </a:rPr>
              <a:t>МЛН.РУБ</a:t>
            </a:r>
            <a:r>
              <a:rPr sz="1400" b="1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15"/>
          <p:cNvSpPr/>
          <p:nvPr/>
        </p:nvSpPr>
        <p:spPr>
          <a:xfrm>
            <a:off x="1385861" y="2120907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1228828" y="373764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7144527" y="3773461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/>
          <p:nvPr/>
        </p:nvSpPr>
        <p:spPr>
          <a:xfrm>
            <a:off x="4417561" y="3723334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7009478" y="211147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/>
        </p:nvSpPr>
        <p:spPr>
          <a:xfrm>
            <a:off x="4286433" y="2116916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2250</Words>
  <Application>Microsoft Office PowerPoint</Application>
  <PresentationFormat>Экран (4:3)</PresentationFormat>
  <Paragraphs>691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ЭТАПЫ БЮДЖЕТНОГО ПРОЦЕССА</vt:lpstr>
      <vt:lpstr>ОСНОВНЫЕ ХАРАКТЕРИСТИКИ  БЮДЖЕТА КРАПИВИНСКОГО МУНИЦИПАЛЬНОГО</vt:lpstr>
      <vt:lpstr>НАЛОГОВЫЕ И НЕНАЛОГОВЫЕ ДОХОДЫ БЮДЖЕТА  КРАПИВИНСКОГО МУНИЦИПАЛЬНОГО ОКРУГА</vt:lpstr>
      <vt:lpstr>СТРУКТУРА ДОХОДОВ БЮДЖЕТА КРАПИВИНСКОГО МУНИЦИПАЛЬНОГО ОКРУГА  НА 2024 ГОД</vt:lpstr>
      <vt:lpstr>БЕЗВОЗМЕЗДНЫЕ ПОСТУПЛЕНИЯ В БЮДЖЕТ  КРАПИВИНСКОГО МУНИЦИПАЛЬНОГО ОКРУГА</vt:lpstr>
      <vt:lpstr>Презентация PowerPoint</vt:lpstr>
      <vt:lpstr>БЮДЖЕТА КРАПИВИНСКОГО МУНИЦИПАЛЬНОГО ОКРУГА НА 2024-2026 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 И ДЕФИЦИТ БЮДЖЕТА КРАПИВИНСКОГО МУНИЦИПАЛЬНОГО ОКРУГА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ASFR</dc:creator>
  <cp:lastModifiedBy>BUD</cp:lastModifiedBy>
  <cp:revision>73</cp:revision>
  <cp:lastPrinted>2023-11-15T06:41:58Z</cp:lastPrinted>
  <dcterms:created xsi:type="dcterms:W3CDTF">2023-10-13T08:07:19Z</dcterms:created>
  <dcterms:modified xsi:type="dcterms:W3CDTF">2023-11-15T09:27:00Z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2023-10-13T00:00:00Z</vt:filetime>
  </property>
</Properties>
</file>