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8" r:id="rId2"/>
    <p:sldId id="374" r:id="rId3"/>
    <p:sldId id="370" r:id="rId4"/>
    <p:sldId id="347" r:id="rId5"/>
    <p:sldId id="350" r:id="rId6"/>
    <p:sldId id="379" r:id="rId7"/>
    <p:sldId id="380" r:id="rId8"/>
    <p:sldId id="375" r:id="rId9"/>
    <p:sldId id="377" r:id="rId10"/>
    <p:sldId id="378" r:id="rId11"/>
    <p:sldId id="373" r:id="rId12"/>
    <p:sldId id="381" r:id="rId13"/>
    <p:sldId id="384" r:id="rId14"/>
    <p:sldId id="284" r:id="rId1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BF0"/>
    <a:srgbClr val="E8E1EA"/>
    <a:srgbClr val="E4DFE8"/>
    <a:srgbClr val="EBE8ED"/>
    <a:srgbClr val="E3DDE7"/>
    <a:srgbClr val="E2DDEA"/>
    <a:srgbClr val="D3CBDE"/>
    <a:srgbClr val="B0AEC0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3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5A0EA9-54A7-A6AA-C2CA-07AB8923D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BDCFB1F-72C7-B835-8361-CF20AA8F9C60}"/>
              </a:ext>
            </a:extLst>
          </p:cNvPr>
          <p:cNvSpPr>
            <a:spLocks noGrp="1"/>
          </p:cNvSpPr>
          <p:nvPr/>
        </p:nvSpPr>
        <p:spPr>
          <a:xfrm>
            <a:off x="352147" y="2001761"/>
            <a:ext cx="11487705" cy="4665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Несостоятельность (банкротство)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физических лиц</a:t>
            </a:r>
          </a:p>
          <a:p>
            <a:pPr algn="ctr" fontAlgn="base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Сычева-Передеро Ольга Валерьевна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Руководитель РЦФГК,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Федеральный эксперт АРФГ,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к.э.н., доцент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E-mail</a:t>
            </a:r>
            <a:r>
              <a:rPr lang="ru-RU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ovs-p@mail.ru</a:t>
            </a:r>
            <a:endParaRPr lang="ru-RU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2025 год</a:t>
            </a:r>
            <a:b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95A1D68C-DD4B-C55A-FE71-3A9C77692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7A422EF2-4FF1-7F48-A143-6FFF17DDB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953BA725-E6D7-EEA0-EDDA-756C947F9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1CBF0648-7225-3B94-56AF-6871161840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202" y="430646"/>
            <a:ext cx="1137920" cy="81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0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1D9682-72E5-2929-6590-16CAD3AA5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F52020CF-143E-B796-E253-C5114448A98C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160591E1-4819-BAEC-47C3-7EBECCE4A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D6EE892E-4CF1-A408-5B9E-1B144C2A8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4FA7583E-4BB2-9C48-2B7F-D4D6D7723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46819B42-2641-6C92-BFB0-FC1EE97710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739EC5-0B68-FD4D-02C5-6A933067DFFE}"/>
              </a:ext>
            </a:extLst>
          </p:cNvPr>
          <p:cNvSpPr txBox="1"/>
          <p:nvPr/>
        </p:nvSpPr>
        <p:spPr>
          <a:xfrm>
            <a:off x="6065864" y="182755"/>
            <a:ext cx="5871099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Процедура банкротства физического лица</a:t>
            </a:r>
            <a:endParaRPr lang="ru-RU" sz="32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BD7F7C-58DF-7532-537C-07D5D279F8D5}"/>
              </a:ext>
            </a:extLst>
          </p:cNvPr>
          <p:cNvSpPr txBox="1"/>
          <p:nvPr/>
        </p:nvSpPr>
        <p:spPr>
          <a:xfrm>
            <a:off x="352096" y="1528220"/>
            <a:ext cx="11487705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 процедуре банкротства участвуют должник, кредиторы, арбитражный управляющий и суд. Должник обязан предоставлять полную информацию о доходах, имуществе и долгах, соблюдать требования суда и арбитражного управляющего.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Кредиторы подают требования в рамках дела, участвуют в собраниях, голосуют за план реструктуризации или условия продажи имущества, имеют право оспаривать действия управляющего.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Арбитражный управляющий контролирует процесс: оценивает активы, организует торги, распределяет средства между кредиторами. Также в обязанности арбитражного управляющего входит составление отчетов для суда и выявление признаков фиктивного банкротства (если они есть). Кстати, за все это управляющий получает оплату за счет должника – от 25 тыс. рублей в месяц + до 7% от реализованного имущества.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При банкротстве гражданам оставляют прожиточный минимум (в 2025 году это 17 733 рубля), но итоговая сумма на руки зависит от величины прожиточного минимума в регионе проживания и наличия иждивенцев). Остальные финансовые поступления, включая заработную плату, изымаются и уходят на погашение долга.</a:t>
            </a:r>
          </a:p>
        </p:txBody>
      </p:sp>
    </p:spTree>
    <p:extLst>
      <p:ext uri="{BB962C8B-B14F-4D97-AF65-F5344CB8AC3E}">
        <p14:creationId xmlns:p14="http://schemas.microsoft.com/office/powerpoint/2010/main" val="291223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7815CC-DAE5-C7FB-8078-D70F899C9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9BE6FCD9-ACC2-51B6-19F5-2B5752C26C1B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63402CBA-B02D-CE61-421C-D92BDD701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07F0F33A-B5BB-9F20-3A9D-C51E6857F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36F37CCB-67AD-D1B6-7ABD-63C218B5EC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DAB4B6E9-56BC-9AAB-9910-004BA9768E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35BD1-FE75-B8AD-F341-24DCB1BDB1F5}"/>
              </a:ext>
            </a:extLst>
          </p:cNvPr>
          <p:cNvSpPr txBox="1"/>
          <p:nvPr/>
        </p:nvSpPr>
        <p:spPr>
          <a:xfrm>
            <a:off x="5289848" y="182755"/>
            <a:ext cx="6647116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Последствия банкротства физического лица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0602C-BF70-5B2E-D2DA-9D519BF09E9A}"/>
              </a:ext>
            </a:extLst>
          </p:cNvPr>
          <p:cNvSpPr txBox="1"/>
          <p:nvPr/>
        </p:nvSpPr>
        <p:spPr>
          <a:xfrm>
            <a:off x="632389" y="1528220"/>
            <a:ext cx="1098989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Ограничения: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 течение 5-ти лет нужно сообщать банкам и МФО о пройденном банкротстве при подаче кредитных заявок;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 течение 3-х лет нельзя занимать должности в органах управления юридического лица, управленческие позиции в организациях (5–10 лет – в финансовых структурах);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 течение 5-ти лет после завершения процедуры банкротства нельзя повторно пройти банкротство.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Во время процедуры банкротства может действовать запрет на выезд за границу. 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Информация о банкротстве официально раскрывается в Едином федеральном реестре сведений о банкротстве физического лица (ЕФРСБ) и доступна работодателю. Он может расценить банкротство как неготовность нести ответственность за свои поступки и предпочесть другого сотрудника. </a:t>
            </a:r>
          </a:p>
        </p:txBody>
      </p:sp>
    </p:spTree>
    <p:extLst>
      <p:ext uri="{BB962C8B-B14F-4D97-AF65-F5344CB8AC3E}">
        <p14:creationId xmlns:p14="http://schemas.microsoft.com/office/powerpoint/2010/main" val="39255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E5DE3E-E1A4-C18D-0287-3C287DB6A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ED50E214-F9BC-D109-047B-0C8562D7C455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03A71B81-6A4C-78D5-34B1-BEC597230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0AAA05F2-DBE4-9B95-3CD8-139B07764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9CAD4D6C-ECA0-BE8F-A5A1-DD6164A1C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87170771-403C-D664-7EC3-FE164E4F5A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EA52B2-F8FD-C15F-0621-69600EEDDB7D}"/>
              </a:ext>
            </a:extLst>
          </p:cNvPr>
          <p:cNvSpPr txBox="1"/>
          <p:nvPr/>
        </p:nvSpPr>
        <p:spPr>
          <a:xfrm>
            <a:off x="4144710" y="182755"/>
            <a:ext cx="7943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005" lvl="0" algn="ctr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3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Рекомендации для тех, кто находится в сложной финансовой ситуации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80D793-B730-BDDA-AAC5-381A4CCCE4E8}"/>
              </a:ext>
            </a:extLst>
          </p:cNvPr>
          <p:cNvSpPr txBox="1"/>
          <p:nvPr/>
        </p:nvSpPr>
        <p:spPr>
          <a:xfrm>
            <a:off x="345372" y="1695356"/>
            <a:ext cx="1148770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Трезво оцените свое финансовое состояние: составьте список всех долгов и сравните их с вашими доходами; проанализируйте, какие расходы и когда можно сократить, чтобы использовать высвободившиеся средства на частичное или даже полное погашение долгов.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Попробуйте получить кредитные каникулы: несмотря на то, что это всего лишь отсрочка платежей на срок до 6 месяцев, за этот период можно добиться и сокращения расходов, и увеличения доходов за счет нового трудоустройства.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Постарайтесь договориться с кредиторами о реструктуризации долга без вступления в процедуру банкротства: многие кредиторы готовы пойти на уступки: например, снизить процентную ставку, продлить срок погашения, списать пени/штрафы при погашении основного долга за короткий период или в соответствии с графиком реструктуризации.</a:t>
            </a:r>
          </a:p>
        </p:txBody>
      </p:sp>
    </p:spTree>
    <p:extLst>
      <p:ext uri="{BB962C8B-B14F-4D97-AF65-F5344CB8AC3E}">
        <p14:creationId xmlns:p14="http://schemas.microsoft.com/office/powerpoint/2010/main" val="4162955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D03349-61E9-15F4-FAE5-6CD299AAE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1A0D05C-4A91-47B2-E7E4-B159C9189A6F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35717F6A-317A-D1A1-EC92-64DFB9355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98235182-A75C-E805-ABFF-9A2A7F888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8858437C-4203-7A1F-4EB4-2F9331465E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01BBF3EF-A6FB-D104-AAAB-065B6948CE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32F852-387B-6286-C5A9-AE772BED9513}"/>
              </a:ext>
            </a:extLst>
          </p:cNvPr>
          <p:cNvSpPr txBox="1"/>
          <p:nvPr/>
        </p:nvSpPr>
        <p:spPr>
          <a:xfrm>
            <a:off x="4144710" y="182755"/>
            <a:ext cx="7943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005" lvl="0" algn="ctr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3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Рекомендации для тех, кто находится в сложной финансовой ситуации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DE5219-EBD5-1DC5-4ACA-2389BD7DC925}"/>
              </a:ext>
            </a:extLst>
          </p:cNvPr>
          <p:cNvSpPr txBox="1"/>
          <p:nvPr/>
        </p:nvSpPr>
        <p:spPr>
          <a:xfrm>
            <a:off x="521293" y="1880832"/>
            <a:ext cx="1139154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Обратитесь к юристу: профессионал поможет оценить ситуацию и выбрать оптимальный путь, но не поддавайтесь на уговоры «</a:t>
            </a:r>
            <a:r>
              <a:rPr lang="ru-RU" sz="1700" b="1" dirty="0" err="1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раздолжнителей</a:t>
            </a: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» о вступлении в процедуру банкротства. Если с порога вам гарантируют списание всех долгов и 100 % результат без ознакомления с документами, это риск потратить свои деньги за услуги «помощника» впустую, потратить время и, возможно, еще больше нарастить долги. Поэтому перед обращением к консультантам стоит самому узнать о своих правах и обязанностях в рамках процедуры банкротства.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Не скрывайтесь от кредиторов: игнорирование проблемы только усугубит ситуацию и заставит их в ускоренном темпе обратиться в суд и органы принудительного исполнения, что еще больше увеличит задолженность.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Проверьте, соответствует ли ситуация критериям для процедуры банкротства.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Подумайте о последствиях процедуры банкротства физического лица.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17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17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Инициируйте процедуру банкротства физлица только в том случае, если это единственный оставшийся вариант. </a:t>
            </a:r>
          </a:p>
        </p:txBody>
      </p:sp>
    </p:spTree>
    <p:extLst>
      <p:ext uri="{BB962C8B-B14F-4D97-AF65-F5344CB8AC3E}">
        <p14:creationId xmlns:p14="http://schemas.microsoft.com/office/powerpoint/2010/main" val="395625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/>
          <p:cNvSpPr>
            <a:spLocks noGrp="1"/>
          </p:cNvSpPr>
          <p:nvPr/>
        </p:nvSpPr>
        <p:spPr>
          <a:xfrm>
            <a:off x="0" y="1717675"/>
            <a:ext cx="12191365" cy="1966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endParaRPr lang="ru-RU" sz="32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Изображение 1" descr="минфин прозрачны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948" y="238703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" y="288925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905" y="355282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8146" y="410669"/>
            <a:ext cx="1137920" cy="8159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4DA632-7C1E-5893-4C7D-301A8DD6FF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04" y="1477899"/>
            <a:ext cx="1894517" cy="18665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16EE30-BD68-74CC-A98C-BE7A43C62278}"/>
              </a:ext>
            </a:extLst>
          </p:cNvPr>
          <p:cNvSpPr txBox="1"/>
          <p:nvPr/>
        </p:nvSpPr>
        <p:spPr>
          <a:xfrm>
            <a:off x="854221" y="3429000"/>
            <a:ext cx="1802103" cy="316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56" b="1" dirty="0">
                <a:latin typeface="Verdana" panose="020B0604030504040204" pitchFamily="34" charset="0"/>
                <a:ea typeface="Verdana" panose="020B0604030504040204" pitchFamily="34" charset="0"/>
              </a:rPr>
              <a:t>Мы в </a:t>
            </a:r>
            <a:r>
              <a:rPr lang="en-US" sz="1456" b="1" dirty="0">
                <a:latin typeface="Verdana" panose="020B0604030504040204" pitchFamily="34" charset="0"/>
                <a:ea typeface="Verdana" panose="020B0604030504040204" pitchFamily="34" charset="0"/>
              </a:rPr>
              <a:t>Telegram</a:t>
            </a:r>
            <a:endParaRPr lang="ru-RU" sz="1456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Объект 7">
            <a:extLst>
              <a:ext uri="{FF2B5EF4-FFF2-40B4-BE49-F238E27FC236}">
                <a16:creationId xmlns:a16="http://schemas.microsoft.com/office/drawing/2014/main" id="{9C451104-0537-17B5-4AEB-794E05ACD39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180" y="1447291"/>
            <a:ext cx="1979667" cy="19277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5F2CAF4-2114-1F01-550E-877822A6324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321" y="1426663"/>
            <a:ext cx="2038455" cy="19277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2EC780A-E232-223D-0920-17077A203C60}"/>
              </a:ext>
            </a:extLst>
          </p:cNvPr>
          <p:cNvSpPr txBox="1"/>
          <p:nvPr/>
        </p:nvSpPr>
        <p:spPr>
          <a:xfrm>
            <a:off x="4062969" y="3370633"/>
            <a:ext cx="1600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Мы в </a:t>
            </a:r>
            <a:r>
              <a:rPr lang="en-US" sz="2000" b="1" dirty="0"/>
              <a:t>VK</a:t>
            </a:r>
            <a:endParaRPr lang="ru-RU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C628DD-D9B0-9DB2-5C32-E836319F8315}"/>
              </a:ext>
            </a:extLst>
          </p:cNvPr>
          <p:cNvSpPr txBox="1"/>
          <p:nvPr/>
        </p:nvSpPr>
        <p:spPr>
          <a:xfrm>
            <a:off x="7069703" y="3354405"/>
            <a:ext cx="167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Мы в </a:t>
            </a:r>
            <a:r>
              <a:rPr lang="en-US" sz="2000" b="1" dirty="0"/>
              <a:t>O</a:t>
            </a:r>
            <a:r>
              <a:rPr lang="en-US" b="1" dirty="0"/>
              <a:t>K</a:t>
            </a:r>
            <a:endParaRPr lang="ru-RU" b="1" dirty="0"/>
          </a:p>
        </p:txBody>
      </p:sp>
      <p:pic>
        <p:nvPicPr>
          <p:cNvPr id="12" name="Picture 2" descr="C:\Users\кс\Desktop\КОД РЦФГК.jpeg">
            <a:extLst>
              <a:ext uri="{FF2B5EF4-FFF2-40B4-BE49-F238E27FC236}">
                <a16:creationId xmlns:a16="http://schemas.microsoft.com/office/drawing/2014/main" id="{94A74A41-C6B8-3DCC-D737-F3E53E5C1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04" y="4075908"/>
            <a:ext cx="2068352" cy="199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EBFC5BE-18C2-D8ED-CBC8-5BDEBD037F8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739" y="4028713"/>
            <a:ext cx="1974072" cy="18820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8210194-FA71-F054-8B9A-DCFDA118530F}"/>
              </a:ext>
            </a:extLst>
          </p:cNvPr>
          <p:cNvSpPr txBox="1"/>
          <p:nvPr/>
        </p:nvSpPr>
        <p:spPr>
          <a:xfrm>
            <a:off x="761806" y="6017171"/>
            <a:ext cx="2231575" cy="4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98" marR="5080" algn="ctr">
              <a:lnSpc>
                <a:spcPts val="2851"/>
              </a:lnSpc>
              <a:spcBef>
                <a:spcPts val="220"/>
              </a:spcBef>
            </a:pPr>
            <a:r>
              <a:rPr lang="en-US" sz="1600" b="1" spc="-9" dirty="0">
                <a:uFill>
                  <a:solidFill>
                    <a:srgbClr val="6FA8DC"/>
                  </a:solidFill>
                </a:uFill>
                <a:latin typeface="Arial"/>
                <a:cs typeface="Arial"/>
              </a:rPr>
              <a:t>https://</a:t>
            </a:r>
            <a:r>
              <a:rPr lang="ru-RU" sz="1600" b="1" spc="-9" dirty="0">
                <a:uFill>
                  <a:solidFill>
                    <a:srgbClr val="6FA8DC"/>
                  </a:solidFill>
                </a:uFill>
                <a:latin typeface="Arial"/>
                <a:cs typeface="Arial"/>
              </a:rPr>
              <a:t>рцфгк42.рф</a:t>
            </a:r>
            <a:r>
              <a:rPr lang="ru-RU" sz="1600" b="1" u="sng" spc="-9" dirty="0">
                <a:uFill>
                  <a:solidFill>
                    <a:srgbClr val="6FA8DC"/>
                  </a:solidFill>
                </a:uFill>
                <a:latin typeface="Arial"/>
                <a:cs typeface="Arial"/>
              </a:rPr>
              <a:t>  </a:t>
            </a:r>
            <a:endParaRPr lang="ru-RU" sz="1600" b="1" u="sng" dirty="0">
              <a:latin typeface="Arial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28EC48-4AE2-800D-FE50-604C21786E38}"/>
              </a:ext>
            </a:extLst>
          </p:cNvPr>
          <p:cNvSpPr txBox="1"/>
          <p:nvPr/>
        </p:nvSpPr>
        <p:spPr>
          <a:xfrm>
            <a:off x="7062092" y="6055026"/>
            <a:ext cx="183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Мы в </a:t>
            </a:r>
            <a:r>
              <a:rPr lang="en-US" b="1" dirty="0" err="1"/>
              <a:t>RuTube</a:t>
            </a:r>
            <a:endParaRPr lang="ru-RU" b="1" dirty="0"/>
          </a:p>
        </p:txBody>
      </p:sp>
      <p:pic>
        <p:nvPicPr>
          <p:cNvPr id="16" name="Замещающее содержимое 10" descr="ЯДзен">
            <a:extLst>
              <a:ext uri="{FF2B5EF4-FFF2-40B4-BE49-F238E27FC236}">
                <a16:creationId xmlns:a16="http://schemas.microsoft.com/office/drawing/2014/main" id="{EF90A59E-D271-093E-36BD-FB376C3B4E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 bwMode="auto">
          <a:xfrm>
            <a:off x="3873180" y="4075909"/>
            <a:ext cx="1974072" cy="1927743"/>
          </a:xfrm>
          <a:prstGeom prst="rect">
            <a:avLst/>
          </a:prstGeom>
        </p:spPr>
      </p:pic>
      <p:sp>
        <p:nvSpPr>
          <p:cNvPr id="19" name="TextBox 26">
            <a:extLst>
              <a:ext uri="{FF2B5EF4-FFF2-40B4-BE49-F238E27FC236}">
                <a16:creationId xmlns:a16="http://schemas.microsoft.com/office/drawing/2014/main" id="{FA469855-5A56-A1EF-B194-C6493617791E}"/>
              </a:ext>
            </a:extLst>
          </p:cNvPr>
          <p:cNvSpPr txBox="1"/>
          <p:nvPr/>
        </p:nvSpPr>
        <p:spPr bwMode="auto">
          <a:xfrm>
            <a:off x="4282968" y="6131305"/>
            <a:ext cx="1154497" cy="400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1" b="1" dirty="0">
                <a:cs typeface="Arial" panose="020B0604020202020204" pitchFamily="34" charset="0"/>
              </a:rPr>
              <a:t>ЯДзен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FF12C4-CDBB-3101-EBA4-3FF00CDAB283}"/>
              </a:ext>
            </a:extLst>
          </p:cNvPr>
          <p:cNvSpPr txBox="1"/>
          <p:nvPr/>
        </p:nvSpPr>
        <p:spPr>
          <a:xfrm flipH="1">
            <a:off x="9394362" y="2802354"/>
            <a:ext cx="25372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spc="9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Полезные цифровые сервисы по финансовой грамотности!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35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9D4551-6D18-463B-C3E7-61B3073F6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FF6F4C5F-5E40-C22F-E613-EFFE1629ACDD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D9C1E4C9-DBB1-1C30-DF41-511A7F508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F31AA204-6039-19ED-05B1-BAC19F160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31162242-5095-E965-68F1-6AF4C47BE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072609C6-5FE1-57F0-174A-65D864B47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199356-8F74-D4C0-4F55-563A186CB093}"/>
              </a:ext>
            </a:extLst>
          </p:cNvPr>
          <p:cNvSpPr txBox="1"/>
          <p:nvPr/>
        </p:nvSpPr>
        <p:spPr>
          <a:xfrm>
            <a:off x="5093294" y="182755"/>
            <a:ext cx="6843670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Что можно сделать с долгами до банкротства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C5A00-A635-C7E8-DA87-542A591202FC}"/>
              </a:ext>
            </a:extLst>
          </p:cNvPr>
          <p:cNvSpPr txBox="1"/>
          <p:nvPr/>
        </p:nvSpPr>
        <p:spPr>
          <a:xfrm>
            <a:off x="632390" y="1528220"/>
            <a:ext cx="108702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Варианты решения проблемы: 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договориться самостоятельно с кредиторами о способах урегулировании задолженности. Например, кредитор в рамках реструктуризации долга может утвердить гибкий график внесения платежей, увеличить срок погашения задолженности, уменьшить ежемесячный платеж, предоставить должнику временную передышку в виде кредитных каникул и т. д. Можно и нужно попытаться найти компромисс и зафиксировать его в официальном документе. </a:t>
            </a: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285750" marR="167005" lvl="0" indent="-28575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самостоятельно реализовать активы (продать то, что можно продать) и погасить имеющиеся долги.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Если эти варианты не решают проблему выплаты долгов, остается банкротство. И тут следует четко знать, что не все имущество должника будет учитываться при оценке платежеспособности.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1013423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FAB5A7-227D-E95B-C906-AA83AB63E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7026340B-0D27-4A24-0502-AFB421BF9025}"/>
              </a:ext>
            </a:extLst>
          </p:cNvPr>
          <p:cNvSpPr>
            <a:spLocks noGrp="1"/>
          </p:cNvSpPr>
          <p:nvPr/>
        </p:nvSpPr>
        <p:spPr>
          <a:xfrm>
            <a:off x="352199" y="1751887"/>
            <a:ext cx="11487705" cy="4782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Сохраняются обязательства по: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выплате алиментов;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выплате штрафов и пеней;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компенсации вреда здоровью или жизни;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возмещению ущерба имуществу, причиненного умышленно или по грубой неосторожности (например, по ремонту чужого авто в результате ДТП);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текущим платежам, возникшим после запуска процедуры банкротства физического лица – например, долг, возникший в этот период из-за неуплаты услуг ЖКХ, не спишут;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долгам, которые не были включены в перечень долгов в заявлении о банкротстве;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зарплате сотрудников (если банкротится ИП);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субсидиарной ответственности (если вы были руководителем обанкротившейся компании).</a:t>
            </a: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43A0F0B1-A67F-DA5C-02AD-5B3E008F4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6EBC10DE-407B-B894-601E-D2EA03C30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0C72FECE-CD07-9E3E-2C37-46F6A43519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374EDD7C-2D92-4EB1-9BB3-BC53264C1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2560" y="491481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5E4E95-A103-2404-5E6B-686F17335D6C}"/>
              </a:ext>
            </a:extLst>
          </p:cNvPr>
          <p:cNvSpPr txBox="1"/>
          <p:nvPr/>
        </p:nvSpPr>
        <p:spPr>
          <a:xfrm>
            <a:off x="4714308" y="114638"/>
            <a:ext cx="72498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 все долги списываются во время процедуры банкротства!</a:t>
            </a:r>
          </a:p>
        </p:txBody>
      </p:sp>
    </p:spTree>
    <p:extLst>
      <p:ext uri="{BB962C8B-B14F-4D97-AF65-F5344CB8AC3E}">
        <p14:creationId xmlns:p14="http://schemas.microsoft.com/office/powerpoint/2010/main" val="291182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5A0EA9-54A7-A6AA-C2CA-07AB8923D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BDCFB1F-72C7-B835-8361-CF20AA8F9C60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 банкротством понимается ситуация, когда человек не может платить по своим долгам.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Такой человек называется должником (или банкротом), а те, кому он должен – его кредиторами.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➢ Институт банкротства – только для добросовестных должников. Если человек может платить, но не хочет – он не банкрот. Чтобы заставить его заплатить, кредиторы могут обратиться в суд и впоследствии к судебному приставу.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➢ Банкротство – не преступление. Оно не стыдно и не позорно. Оно может случиться с каждым.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➢ Банкротство нередко наступает не по вине должника: увольнение, болезнь, авария, смерть близких и т.п.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➢ Чтобы решить свои проблемы, должник и кредиторы могут инициировать процедуру банкротства. Она может быть судебной и внесудебной. </a:t>
            </a:r>
          </a:p>
          <a:p>
            <a:pPr algn="just" fontAlgn="base"/>
            <a:r>
              <a:rPr lang="ru-RU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➢ Обе процедуры банкротства (судебная и внесудебная) регулируются Федеральным законом от 26 октября 2002 г. № 127-ФЗ «О несостоятельности (банкротстве)». Внесудебной процедуре в нем посвящен § 5 главы X.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95A1D68C-DD4B-C55A-FE71-3A9C77692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7A422EF2-4FF1-7F48-A143-6FFF17DDB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953BA725-E6D7-EEA0-EDDA-756C947F9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1CBF0648-7225-3B94-56AF-6871161840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2560" y="491481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C9DA7D-CBEF-BA90-DE9E-B367E576F8CF}"/>
              </a:ext>
            </a:extLst>
          </p:cNvPr>
          <p:cNvSpPr txBox="1"/>
          <p:nvPr/>
        </p:nvSpPr>
        <p:spPr>
          <a:xfrm>
            <a:off x="6096000" y="467986"/>
            <a:ext cx="5871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Что такое банкротство?</a:t>
            </a:r>
          </a:p>
        </p:txBody>
      </p:sp>
    </p:spTree>
    <p:extLst>
      <p:ext uri="{BB962C8B-B14F-4D97-AF65-F5344CB8AC3E}">
        <p14:creationId xmlns:p14="http://schemas.microsoft.com/office/powerpoint/2010/main" val="198466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5A0EA9-54A7-A6AA-C2CA-07AB8923D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BDCFB1F-72C7-B835-8361-CF20AA8F9C60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95A1D68C-DD4B-C55A-FE71-3A9C77692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7A422EF2-4FF1-7F48-A143-6FFF17DDB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953BA725-E6D7-EEA0-EDDA-756C947F9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1CBF0648-7225-3B94-56AF-6871161840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4766" y="443293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C9DA7D-CBEF-BA90-DE9E-B367E576F8CF}"/>
              </a:ext>
            </a:extLst>
          </p:cNvPr>
          <p:cNvSpPr txBox="1"/>
          <p:nvPr/>
        </p:nvSpPr>
        <p:spPr>
          <a:xfrm>
            <a:off x="5942340" y="178955"/>
            <a:ext cx="6024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Отличия судебной и внесудебной процедур банкротства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3231AEB-8984-1BD7-0D42-D2A20D8E2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06286"/>
              </p:ext>
            </p:extLst>
          </p:nvPr>
        </p:nvGraphicFramePr>
        <p:xfrm>
          <a:off x="631794" y="2017977"/>
          <a:ext cx="10928412" cy="41825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46882">
                  <a:extLst>
                    <a:ext uri="{9D8B030D-6E8A-4147-A177-3AD203B41FA5}">
                      <a16:colId xmlns:a16="http://schemas.microsoft.com/office/drawing/2014/main" val="455362860"/>
                    </a:ext>
                  </a:extLst>
                </a:gridCol>
                <a:gridCol w="4731798">
                  <a:extLst>
                    <a:ext uri="{9D8B030D-6E8A-4147-A177-3AD203B41FA5}">
                      <a16:colId xmlns:a16="http://schemas.microsoft.com/office/drawing/2014/main" val="679181245"/>
                    </a:ext>
                  </a:extLst>
                </a:gridCol>
                <a:gridCol w="2849732">
                  <a:extLst>
                    <a:ext uri="{9D8B030D-6E8A-4147-A177-3AD203B41FA5}">
                      <a16:colId xmlns:a16="http://schemas.microsoft.com/office/drawing/2014/main" val="900729849"/>
                    </a:ext>
                  </a:extLst>
                </a:gridCol>
              </a:tblGrid>
              <a:tr h="578191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Пояснение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57340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Судебная</a:t>
                      </a:r>
                      <a:r>
                        <a:rPr lang="ru-RU" sz="1800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процедура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34798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Внесудебная процедура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820978"/>
                  </a:ext>
                </a:extLst>
              </a:tr>
              <a:tr h="586079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куда</a:t>
                      </a:r>
                      <a:r>
                        <a:rPr lang="ru-RU" sz="1800" spc="-3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</a:t>
                      </a:r>
                      <a:r>
                        <a:rPr lang="ru-RU" sz="1800" spc="-3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ней</a:t>
                      </a:r>
                      <a:r>
                        <a:rPr lang="ru-RU" sz="1800" spc="-3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обращаться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арбитражный</a:t>
                      </a:r>
                      <a:r>
                        <a:rPr lang="ru-RU" sz="1800" b="1" spc="-3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суд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МФЦ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83194"/>
                  </a:ext>
                </a:extLst>
              </a:tr>
              <a:tr h="1372334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сколько должнику</a:t>
                      </a:r>
                      <a:r>
                        <a:rPr lang="ru-RU" sz="1800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нужно</a:t>
                      </a:r>
                      <a:r>
                        <a:rPr lang="ru-RU" sz="1800" spc="-6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</a:t>
                      </a:r>
                      <a:r>
                        <a:rPr lang="ru-RU" sz="1800" spc="-6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нее</a:t>
                      </a:r>
                      <a:r>
                        <a:rPr lang="ru-RU" sz="1800" spc="-7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заплатить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7950" marR="990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300</a:t>
                      </a:r>
                      <a:r>
                        <a:rPr lang="ru-RU" sz="1800" b="1" spc="-9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руб.</a:t>
                      </a:r>
                      <a:r>
                        <a:rPr lang="ru-RU" sz="1800" b="1" spc="-9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– государственная</a:t>
                      </a:r>
                      <a:r>
                        <a:rPr lang="ru-RU" sz="1800" b="1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пошлина</a:t>
                      </a:r>
                      <a:r>
                        <a:rPr lang="ru-RU" sz="1800" b="1" spc="1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  <a:p>
                      <a:pPr marL="107950" marR="990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r>
                        <a:rPr lang="ru-RU" sz="1800" b="1" spc="1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тыс.</a:t>
                      </a:r>
                      <a:r>
                        <a:rPr lang="ru-RU" sz="1800" b="1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руб.</a:t>
                      </a:r>
                      <a:r>
                        <a:rPr lang="ru-RU" sz="1800" b="1" spc="-35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-             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вознаграждение</a:t>
                      </a:r>
                      <a:r>
                        <a:rPr lang="ru-RU" sz="1800" b="1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арбитражного</a:t>
                      </a:r>
                      <a:r>
                        <a:rPr lang="ru-RU" sz="1800" b="1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управляющего плюс</a:t>
                      </a:r>
                      <a:r>
                        <a:rPr lang="ru-RU" sz="1800" b="1" spc="-36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дополнительные</a:t>
                      </a:r>
                      <a:r>
                        <a:rPr lang="ru-RU" sz="1800" b="1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расходы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бесплатно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83779"/>
                  </a:ext>
                </a:extLst>
              </a:tr>
              <a:tr h="83616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есть</a:t>
                      </a:r>
                      <a:r>
                        <a:rPr lang="ru-RU" sz="1800" spc="-2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ли</a:t>
                      </a:r>
                      <a:r>
                        <a:rPr lang="ru-RU" sz="1800" spc="-3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ограничения</a:t>
                      </a:r>
                      <a:r>
                        <a:rPr lang="ru-RU" sz="1800" spc="-36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</a:t>
                      </a:r>
                      <a:r>
                        <a:rPr lang="ru-RU" sz="1800" spc="-3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размеру</a:t>
                      </a:r>
                      <a:r>
                        <a:rPr lang="ru-RU" sz="1800" spc="-2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долгов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для</a:t>
                      </a:r>
                      <a:r>
                        <a:rPr lang="ru-RU" sz="1800" b="1" spc="-4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подачи</a:t>
                      </a:r>
                      <a:r>
                        <a:rPr lang="ru-RU" sz="1800" b="1" spc="-4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заявления</a:t>
                      </a:r>
                      <a:r>
                        <a:rPr lang="ru-RU" sz="1800" b="1" spc="-35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должником</a:t>
                      </a:r>
                      <a:r>
                        <a:rPr lang="ru-RU" sz="1800" b="1" spc="-1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  <a:r>
                        <a:rPr lang="ru-RU" sz="1800" b="1" spc="-1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32258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общий размер</a:t>
                      </a:r>
                      <a:r>
                        <a:rPr lang="ru-RU" sz="1800" spc="-36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долгов</a:t>
                      </a:r>
                      <a:r>
                        <a:rPr lang="ru-RU" sz="1800" spc="-5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должен</a:t>
                      </a:r>
                      <a:r>
                        <a:rPr lang="ru-RU" sz="1800" spc="-35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составлять от</a:t>
                      </a:r>
                      <a:r>
                        <a:rPr lang="ru-RU" sz="1800" spc="2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  <a:r>
                        <a:rPr lang="ru-RU" sz="1800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тыс.</a:t>
                      </a:r>
                      <a:r>
                        <a:rPr lang="ru-RU" sz="1800" spc="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</a:t>
                      </a:r>
                      <a:r>
                        <a:rPr lang="ru-RU" sz="1800" spc="-2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ru-RU" sz="1800" spc="-1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млн.</a:t>
                      </a:r>
                      <a:r>
                        <a:rPr lang="ru-RU" sz="1800" spc="-1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руб.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068104"/>
                  </a:ext>
                </a:extLst>
              </a:tr>
              <a:tr h="464721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сколько</a:t>
                      </a:r>
                      <a:r>
                        <a:rPr lang="ru-RU" sz="1800" spc="-6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длится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0414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от</a:t>
                      </a:r>
                      <a:r>
                        <a:rPr lang="ru-RU" sz="1800" spc="-8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нескольких</a:t>
                      </a:r>
                      <a:r>
                        <a:rPr lang="ru-RU" sz="1800" spc="-8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месяцев </a:t>
                      </a:r>
                      <a:r>
                        <a:rPr lang="ru-RU" sz="1800" spc="-35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</a:t>
                      </a:r>
                      <a:r>
                        <a:rPr lang="ru-RU" sz="1800" spc="-1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нескольких</a:t>
                      </a:r>
                      <a:r>
                        <a:rPr lang="ru-RU" sz="1800" spc="-5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лет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ровно</a:t>
                      </a:r>
                      <a:r>
                        <a:rPr lang="ru-RU" sz="1800" spc="-1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 месяцев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359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86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83991A-48AD-FE89-1EC9-B82E960CE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AED7DEC-AD46-E637-0E4D-49B83492DF8F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1876AC0F-9314-5B02-3BFB-F4C6B231E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38923E1B-6811-A95E-9587-E7EA4B58E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8E85FCDE-B581-5AEF-F910-71B56AE116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5178C6BF-4FED-F8D1-989D-BA99A654DC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00AFD5-2F01-1C39-8A4A-7FD4C4619126}"/>
              </a:ext>
            </a:extLst>
          </p:cNvPr>
          <p:cNvSpPr txBox="1"/>
          <p:nvPr/>
        </p:nvSpPr>
        <p:spPr>
          <a:xfrm>
            <a:off x="6065864" y="182755"/>
            <a:ext cx="5871099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Процедура банкротства физического лица</a:t>
            </a:r>
            <a:endParaRPr lang="ru-RU" sz="32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B90C7E-E274-1ECF-09C4-0BD52D68A5EF}"/>
              </a:ext>
            </a:extLst>
          </p:cNvPr>
          <p:cNvSpPr txBox="1"/>
          <p:nvPr/>
        </p:nvSpPr>
        <p:spPr>
          <a:xfrm>
            <a:off x="632389" y="1528220"/>
            <a:ext cx="1098989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Критерии для внесудебного (упрощенного) банкротства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Наличие долга: </a:t>
            </a:r>
            <a:r>
              <a:rPr lang="ru-RU" sz="2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от 25 000 до 1 000 000 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рублей. </a:t>
            </a: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Отсутствие имущества: у должника нет имущества, кроме единственного жилья (и оно не в ипотеке), предметов домашнего обихода (мебель, одежда), нет доходов, кроме пенсии или пособия на детей, и при этом соблюдается одно из условий: </a:t>
            </a:r>
          </a:p>
          <a:p>
            <a:pPr marL="457200" marR="167005" lvl="0" indent="-457200" algn="just">
              <a:buClr>
                <a:srgbClr val="613A2A"/>
              </a:buClr>
              <a:buSzPts val="1500"/>
              <a:buAutoNum type="arabicPeriod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должник является получателем пенсии или пособия на детей (нет иных доходов и доступного к взысканию имущества); </a:t>
            </a:r>
          </a:p>
          <a:p>
            <a:pPr marL="457200" marR="167005" lvl="0" indent="-457200" algn="just">
              <a:buClr>
                <a:srgbClr val="613A2A"/>
              </a:buClr>
              <a:buSzPts val="1500"/>
              <a:buAutoNum type="arabicPeriod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у него есть исполнительное производство по принудительному взысканию долга не «моложе» 1 года; </a:t>
            </a:r>
          </a:p>
          <a:p>
            <a:pPr marL="457200" marR="167005" lvl="0" indent="-457200" algn="just">
              <a:buClr>
                <a:srgbClr val="613A2A"/>
              </a:buClr>
              <a:buSzPts val="1500"/>
              <a:buAutoNum type="arabicPeriod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исполнительное производство у него открыто не менее 7 лет назад и на момент подачи заявления не закрыто.</a:t>
            </a: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Есть постановление ФССП об окончании исполнительного производства по причине отсутствия доступного для продажи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186710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7BBB8A-DAEB-4CAD-DB11-FC907F3B5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5EDB2FBE-25D4-5ADC-BBC6-A7D3EA16779A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A1B0B1B5-5B83-5EBD-BD4C-2DC0C0C15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2142D1A6-655A-255B-2F2F-689DBB738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DD0D828B-8388-51C6-690A-C6AA909FA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D21FAC6F-5890-C159-9A95-4EDDE1ACD0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0C9EBA-3F58-B9C2-EE36-AA4EAB9D8591}"/>
              </a:ext>
            </a:extLst>
          </p:cNvPr>
          <p:cNvSpPr txBox="1"/>
          <p:nvPr/>
        </p:nvSpPr>
        <p:spPr>
          <a:xfrm>
            <a:off x="6065864" y="182755"/>
            <a:ext cx="5871099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Процедура банкротства физического лица</a:t>
            </a:r>
            <a:endParaRPr lang="ru-RU" sz="32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B5D2A-4968-A631-6EFA-A7A72DD4C5F4}"/>
              </a:ext>
            </a:extLst>
          </p:cNvPr>
          <p:cNvSpPr txBox="1"/>
          <p:nvPr/>
        </p:nvSpPr>
        <p:spPr>
          <a:xfrm>
            <a:off x="538385" y="1671189"/>
            <a:ext cx="1080360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Заявление о внесудебном банкротстве человек может подать сам через МФЦ по месту пребывания. 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Важно правильно составить список долгов и кредиторов. 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В суд и к арбитражному управляющему обращаться не нужно. 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На решение вопроса по упрощенной системе отводится 6 месяцев с момента приема заявления.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МФЦ не примет заявление у имеющих постоянный, официальный, подтвержденный доход (исключение – пенсии и соцвыплаты) и имущество, которое можно взыскать. Таким должникам придется идти в суд.</a:t>
            </a:r>
          </a:p>
        </p:txBody>
      </p:sp>
    </p:spTree>
    <p:extLst>
      <p:ext uri="{BB962C8B-B14F-4D97-AF65-F5344CB8AC3E}">
        <p14:creationId xmlns:p14="http://schemas.microsoft.com/office/powerpoint/2010/main" val="362962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C2489F-9060-BD14-EB85-12BFE4EAB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91025CC5-AA73-CED2-BECD-5C0FA3F3AF78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A8DC1885-ED57-2E53-5829-207A649E0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BBD1FC81-2B2B-91DB-C237-67A2EEA8C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A053793E-1E9F-4F51-8067-C18275116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A2D20004-A6F9-E43C-3336-31A60EC72F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5B66135-D559-510E-9C40-824E6CD5CBB3}"/>
              </a:ext>
            </a:extLst>
          </p:cNvPr>
          <p:cNvSpPr txBox="1"/>
          <p:nvPr/>
        </p:nvSpPr>
        <p:spPr>
          <a:xfrm>
            <a:off x="6065864" y="182755"/>
            <a:ext cx="5871099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Процедура банкротства физического лица</a:t>
            </a:r>
            <a:endParaRPr lang="ru-RU" sz="32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FF344-2D5D-1D4D-D9C9-182A95B13272}"/>
              </a:ext>
            </a:extLst>
          </p:cNvPr>
          <p:cNvSpPr txBox="1"/>
          <p:nvPr/>
        </p:nvSpPr>
        <p:spPr>
          <a:xfrm>
            <a:off x="632389" y="1528220"/>
            <a:ext cx="1098989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Критерии для подачи на обычное (судебное) банкротство: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Сумма долга: </a:t>
            </a:r>
            <a:r>
              <a:rPr lang="ru-RU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от 500 000 рублей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и выше</a:t>
            </a: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Срок неуплаты долгов: </a:t>
            </a:r>
            <a:r>
              <a:rPr lang="ru-RU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более 3 месяцев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L="342900" marR="167005" lvl="0" indent="-342900" algn="just">
              <a:buClr>
                <a:srgbClr val="613A2A"/>
              </a:buClr>
              <a:buSzPts val="1500"/>
              <a:buFont typeface="Wingdings" panose="05000000000000000000" pitchFamily="2" charset="2"/>
              <a:buChar char="Ø"/>
              <a:tabLst>
                <a:tab pos="704850" algn="l"/>
              </a:tabLst>
            </a:pP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Неспособность погасить долги: должник не может удовлетворить требования кредиторов или уполномоченного органа из-за отсутствия/ недостаточности доходов и/или имущества, которое можно реализовать. </a:t>
            </a:r>
          </a:p>
        </p:txBody>
      </p:sp>
    </p:spTree>
    <p:extLst>
      <p:ext uri="{BB962C8B-B14F-4D97-AF65-F5344CB8AC3E}">
        <p14:creationId xmlns:p14="http://schemas.microsoft.com/office/powerpoint/2010/main" val="1443718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B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AE01A4-E9C2-0431-4B3E-F3F57DE87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5">
            <a:extLst>
              <a:ext uri="{FF2B5EF4-FFF2-40B4-BE49-F238E27FC236}">
                <a16:creationId xmlns:a16="http://schemas.microsoft.com/office/drawing/2014/main" id="{67F37D69-5012-820E-6C54-3313996745A2}"/>
              </a:ext>
            </a:extLst>
          </p:cNvPr>
          <p:cNvSpPr>
            <a:spLocks noGrp="1"/>
          </p:cNvSpPr>
          <p:nvPr/>
        </p:nvSpPr>
        <p:spPr>
          <a:xfrm>
            <a:off x="352199" y="1600033"/>
            <a:ext cx="11487705" cy="4934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1121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Изображение 1" descr="минфин прозрачный">
            <a:extLst>
              <a:ext uri="{FF2B5EF4-FFF2-40B4-BE49-F238E27FC236}">
                <a16:creationId xmlns:a16="http://schemas.microsoft.com/office/drawing/2014/main" id="{99B22373-D5B5-C0F6-B9CF-1B691FDE4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422" y="323279"/>
            <a:ext cx="582295" cy="1056005"/>
          </a:xfrm>
          <a:prstGeom prst="rect">
            <a:avLst/>
          </a:prstGeom>
        </p:spPr>
      </p:pic>
      <p:pic>
        <p:nvPicPr>
          <p:cNvPr id="7" name="Изображение 6" descr="Безымянный-4">
            <a:extLst>
              <a:ext uri="{FF2B5EF4-FFF2-40B4-BE49-F238E27FC236}">
                <a16:creationId xmlns:a16="http://schemas.microsoft.com/office/drawing/2014/main" id="{162AD749-FD28-C457-ED18-E1FDCB021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99" y="365190"/>
            <a:ext cx="739775" cy="972185"/>
          </a:xfrm>
          <a:prstGeom prst="rect">
            <a:avLst/>
          </a:prstGeom>
        </p:spPr>
      </p:pic>
      <p:pic>
        <p:nvPicPr>
          <p:cNvPr id="17" name="Изображение 16" descr="рцфгк">
            <a:extLst>
              <a:ext uri="{FF2B5EF4-FFF2-40B4-BE49-F238E27FC236}">
                <a16:creationId xmlns:a16="http://schemas.microsoft.com/office/drawing/2014/main" id="{9E92DA2F-47C3-EF4F-F4E0-E7A8C2150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303" y="467986"/>
            <a:ext cx="883285" cy="839470"/>
          </a:xfrm>
          <a:prstGeom prst="rect">
            <a:avLst/>
          </a:prstGeom>
        </p:spPr>
      </p:pic>
      <p:pic>
        <p:nvPicPr>
          <p:cNvPr id="26" name="Изображение 25" descr="Безымянный-1">
            <a:extLst>
              <a:ext uri="{FF2B5EF4-FFF2-40B4-BE49-F238E27FC236}">
                <a16:creationId xmlns:a16="http://schemas.microsoft.com/office/drawing/2014/main" id="{E7BE6C76-9D5E-BC6C-5824-6E92187F24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6743" y="467986"/>
            <a:ext cx="1137920" cy="815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BF20B2-179F-2432-0420-BA4A917985A4}"/>
              </a:ext>
            </a:extLst>
          </p:cNvPr>
          <p:cNvSpPr txBox="1"/>
          <p:nvPr/>
        </p:nvSpPr>
        <p:spPr>
          <a:xfrm>
            <a:off x="6065864" y="182755"/>
            <a:ext cx="5871099" cy="112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380"/>
              </a:spcBef>
              <a:spcAft>
                <a:spcPts val="0"/>
              </a:spcAft>
            </a:pPr>
            <a:r>
              <a:rPr lang="ru-RU" sz="3200" b="1" spc="-15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icrosoft Sans Serif" panose="020B0604020202020204" pitchFamily="34" charset="0"/>
              </a:rPr>
              <a:t>Процедура банкротства физического лица</a:t>
            </a:r>
            <a:endParaRPr lang="ru-RU" sz="3200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B091EB-8DAD-77D5-F708-CE06A930700B}"/>
              </a:ext>
            </a:extLst>
          </p:cNvPr>
          <p:cNvSpPr txBox="1"/>
          <p:nvPr/>
        </p:nvSpPr>
        <p:spPr>
          <a:xfrm>
            <a:off x="290557" y="1528220"/>
            <a:ext cx="1154924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Процедура судебного банкротства включает несколько стадий: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1. Подача заявления.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Должник, кредитор или уполномоченный орган обращается в арбитражный суд с заявлением о признании банкротом.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2. Рассмотрение дела.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Суд проверяет обоснованность требований и вводит одну из процедур: </a:t>
            </a:r>
            <a:r>
              <a:rPr lang="ru-RU" sz="15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мировое соглашение, реструктуризацию долга или реализацию имущества.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Досудебное урегулирование (мировое соглашение). Стороны конфликта могут найти компромисс и зафиксировать в официальном документе. Например, кредитор может утвердить гибкий график внесения платежей, включая временные кредитные каникулы.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Процедура реструктуризации долга. Режим выплат задолженности становится более щадящим. Например, увеличивается срок выплат, за счет чего ежемесячные платежи уменьшаются.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Принудительная продажа активов. При наличии у должника собственности (транспорт, недвижимость, земельные участки и др.) суд вправе инициировать ее реализацию. Полученные средства направляются на частичное или полное погашение задолженности.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  <a:cs typeface="Wingdings" panose="05000000000000000000" pitchFamily="2" charset="2"/>
            </a:endParaRP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3. Завершение процедуры. </a:t>
            </a:r>
          </a:p>
          <a:p>
            <a:pPr marR="167005" lvl="0" algn="just">
              <a:buClr>
                <a:srgbClr val="613A2A"/>
              </a:buClr>
              <a:buSzPts val="1500"/>
              <a:tabLst>
                <a:tab pos="704850" algn="l"/>
              </a:tabLst>
            </a:pPr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  <a:cs typeface="Wingdings" panose="05000000000000000000" pitchFamily="2" charset="2"/>
              </a:rPr>
              <a:t>Суд выносит решение о списании оставшихся долгов, после чего должник освобождается от обязательств. </a:t>
            </a:r>
          </a:p>
        </p:txBody>
      </p:sp>
    </p:spTree>
    <p:extLst>
      <p:ext uri="{BB962C8B-B14F-4D97-AF65-F5344CB8AC3E}">
        <p14:creationId xmlns:p14="http://schemas.microsoft.com/office/powerpoint/2010/main" val="86757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27169</TotalTime>
  <Words>1553</Words>
  <Application>Microsoft Office PowerPoint</Application>
  <PresentationFormat>Широкоэкранный</PresentationFormat>
  <Paragraphs>141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Verdana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Сычева-Передеро Ольга Валерьевна</dc:creator>
  <cp:lastModifiedBy>Сычева-Передеро Ольга Валерьевна</cp:lastModifiedBy>
  <cp:revision>73</cp:revision>
  <dcterms:created xsi:type="dcterms:W3CDTF">2023-09-18T04:47:00Z</dcterms:created>
  <dcterms:modified xsi:type="dcterms:W3CDTF">2025-06-17T03:05:19Z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1049-12.2.0.13215</vt:lpwstr>
  </property>
  <property fmtid="{D5CDD505-2E9C-101B-9397-08002B2CF9AE}" pid="3" name="ICV">
    <vt:lpwstr>71B800107B9B40279D5E372B14ED7820_13</vt:lpwstr>
  </property>
</Properties>
</file>