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266" r:id="rId4"/>
    <p:sldId id="267" r:id="rId5"/>
    <p:sldId id="262" r:id="rId6"/>
    <p:sldId id="268" r:id="rId7"/>
    <p:sldId id="263" r:id="rId8"/>
    <p:sldId id="270" r:id="rId9"/>
    <p:sldId id="298" r:id="rId10"/>
    <p:sldId id="265" r:id="rId11"/>
    <p:sldId id="264" r:id="rId12"/>
    <p:sldId id="274" r:id="rId13"/>
    <p:sldId id="269" r:id="rId14"/>
    <p:sldId id="275" r:id="rId15"/>
    <p:sldId id="261" r:id="rId16"/>
    <p:sldId id="272" r:id="rId17"/>
    <p:sldId id="258" r:id="rId18"/>
    <p:sldId id="260" r:id="rId19"/>
    <p:sldId id="277" r:id="rId20"/>
    <p:sldId id="273" r:id="rId21"/>
    <p:sldId id="276" r:id="rId22"/>
    <p:sldId id="278" r:id="rId23"/>
    <p:sldId id="280" r:id="rId24"/>
    <p:sldId id="299" r:id="rId25"/>
    <p:sldId id="281" r:id="rId26"/>
    <p:sldId id="282" r:id="rId27"/>
    <p:sldId id="285" r:id="rId28"/>
    <p:sldId id="284" r:id="rId29"/>
    <p:sldId id="283" r:id="rId30"/>
    <p:sldId id="286" r:id="rId31"/>
    <p:sldId id="287" r:id="rId32"/>
    <p:sldId id="290" r:id="rId33"/>
    <p:sldId id="292" r:id="rId34"/>
    <p:sldId id="289" r:id="rId35"/>
    <p:sldId id="288" r:id="rId36"/>
    <p:sldId id="293" r:id="rId37"/>
    <p:sldId id="295" r:id="rId38"/>
    <p:sldId id="296" r:id="rId39"/>
    <p:sldId id="294" r:id="rId40"/>
    <p:sldId id="301" r:id="rId41"/>
    <p:sldId id="300" r:id="rId42"/>
    <p:sldId id="259" r:id="rId43"/>
    <p:sldId id="297" r:id="rId44"/>
    <p:sldId id="30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B6414-C1F6-F7CC-362E-301CFB50E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40A26-CD1D-4C80-0221-58E32013BDC5}"/>
              </a:ext>
            </a:extLst>
          </p:cNvPr>
          <p:cNvSpPr txBox="1"/>
          <p:nvPr/>
        </p:nvSpPr>
        <p:spPr>
          <a:xfrm>
            <a:off x="640243" y="2550432"/>
            <a:ext cx="3982091" cy="163659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sz="2500" b="1" dirty="0"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ГОСУСЛУГИ:</a:t>
            </a:r>
          </a:p>
          <a:p>
            <a:r>
              <a:rPr lang="ru-RU" sz="2500" b="1" dirty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 </a:t>
            </a:r>
          </a:p>
          <a:p>
            <a:r>
              <a:rPr lang="ru-RU" sz="2500" b="1" dirty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пользу </a:t>
            </a:r>
            <a:r>
              <a:rPr lang="ru-RU" sz="2500" b="1" dirty="0" err="1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кибербеза</a:t>
            </a:r>
            <a:br>
              <a:rPr lang="en-US" sz="2500" b="1" dirty="0"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rgbClr val="00B0F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EA74F46-4DAD-B24F-E02D-F6775497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18" t="31987" r="36366" b="9500"/>
          <a:stretch>
            <a:fillRect/>
          </a:stretch>
        </p:blipFill>
        <p:spPr bwMode="auto">
          <a:xfrm>
            <a:off x="685800" y="435137"/>
            <a:ext cx="658624" cy="8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2F691-C347-20F3-6BD0-89D24DC262A8}"/>
              </a:ext>
            </a:extLst>
          </p:cNvPr>
          <p:cNvSpPr txBox="1"/>
          <p:nvPr/>
        </p:nvSpPr>
        <p:spPr>
          <a:xfrm>
            <a:off x="607047" y="5312974"/>
            <a:ext cx="4803153" cy="89536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R="7620" lvl="0">
              <a:spcBef>
                <a:spcPts val="101"/>
              </a:spcBef>
            </a:pPr>
            <a:r>
              <a:rPr lang="ru-RU" sz="1700" b="1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Реутова Екатерина Николаевна</a:t>
            </a:r>
          </a:p>
          <a:p>
            <a:pPr marR="7620" lvl="0">
              <a:spcBef>
                <a:spcPts val="101"/>
              </a:spcBef>
            </a:pPr>
            <a: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Консультант отдела развития систем </a:t>
            </a:r>
            <a:b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</a:br>
            <a: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предоставления государственных услуг</a:t>
            </a:r>
            <a:endParaRPr lang="ru-RU" sz="1600" dirty="0">
              <a:solidFill>
                <a:srgbClr val="00B0F0"/>
              </a:solidFill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187C6-7AE8-DEED-9C0D-72A809720E75}"/>
              </a:ext>
            </a:extLst>
          </p:cNvPr>
          <p:cNvSpPr txBox="1"/>
          <p:nvPr/>
        </p:nvSpPr>
        <p:spPr>
          <a:xfrm>
            <a:off x="1450760" y="649665"/>
            <a:ext cx="4803153" cy="590149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R="7620" lvl="0">
              <a:spcBef>
                <a:spcPts val="101"/>
              </a:spcBef>
            </a:pPr>
            <a: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Министерство цифрового развития </a:t>
            </a:r>
            <a:b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</a:br>
            <a: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и связи Кузбасса</a:t>
            </a:r>
            <a:endParaRPr lang="ru-RU" sz="1600" dirty="0">
              <a:solidFill>
                <a:srgbClr val="00B0F0"/>
              </a:solidFill>
              <a:latin typeface="Century Gothic" panose="020B0502020202020204" pitchFamily="34" charset="0"/>
              <a:cs typeface="Verdana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20B417E-F867-6F3C-8BD3-64F308C75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186187"/>
              </p:ext>
            </p:extLst>
          </p:nvPr>
        </p:nvGraphicFramePr>
        <p:xfrm>
          <a:off x="8624950" y="128000"/>
          <a:ext cx="3598862" cy="66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50891" imgH="7121315" progId="CorelDraw.Graphic.23">
                  <p:embed/>
                </p:oleObj>
              </mc:Choice>
              <mc:Fallback>
                <p:oleObj name="CorelDRAW" r:id="rId3" imgW="3850891" imgH="7121315" progId="CorelDraw.Graphic.2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D8369A78-6FD5-8632-2D95-435DC2633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24950" y="128000"/>
                        <a:ext cx="3598862" cy="66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87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58BB-50FB-2921-05E1-4C27271AF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79922832-323B-A8D6-D9B6-06E3C294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99" y="1285154"/>
            <a:ext cx="4093428" cy="4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C00BB8-F509-4EC9-3F23-6EBF338D67D6}"/>
              </a:ext>
            </a:extLst>
          </p:cNvPr>
          <p:cNvSpPr txBox="1"/>
          <p:nvPr/>
        </p:nvSpPr>
        <p:spPr>
          <a:xfrm>
            <a:off x="845882" y="2036311"/>
            <a:ext cx="317441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/>
              <a:t>123456</a:t>
            </a:r>
          </a:p>
          <a:p>
            <a:endParaRPr lang="ru-RU" sz="3500" dirty="0"/>
          </a:p>
          <a:p>
            <a:r>
              <a:rPr lang="ru-RU" sz="3500" dirty="0"/>
              <a:t>123456789</a:t>
            </a:r>
          </a:p>
          <a:p>
            <a:endParaRPr lang="ru-RU" sz="3500" dirty="0"/>
          </a:p>
          <a:p>
            <a:r>
              <a:rPr lang="ru-RU" sz="3500" dirty="0"/>
              <a:t>1000000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51EE0-2C33-D46A-3378-2E6D2D1A1795}"/>
              </a:ext>
            </a:extLst>
          </p:cNvPr>
          <p:cNvSpPr txBox="1"/>
          <p:nvPr/>
        </p:nvSpPr>
        <p:spPr>
          <a:xfrm>
            <a:off x="8892331" y="382012"/>
            <a:ext cx="22818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12345678</a:t>
            </a:r>
          </a:p>
          <a:p>
            <a:endParaRPr lang="ru-RU" sz="3000" dirty="0"/>
          </a:p>
          <a:p>
            <a:r>
              <a:rPr lang="ru-RU" sz="3000" dirty="0"/>
              <a:t>12345</a:t>
            </a:r>
          </a:p>
          <a:p>
            <a:endParaRPr lang="ru-RU" sz="3000" dirty="0"/>
          </a:p>
          <a:p>
            <a:r>
              <a:rPr lang="ru-RU" sz="3000" dirty="0"/>
              <a:t>123123</a:t>
            </a:r>
          </a:p>
          <a:p>
            <a:endParaRPr lang="ru-RU" sz="3000" dirty="0"/>
          </a:p>
          <a:p>
            <a:r>
              <a:rPr lang="ru-RU" sz="3000" dirty="0"/>
              <a:t>12345zz</a:t>
            </a:r>
          </a:p>
          <a:p>
            <a:endParaRPr lang="ru-RU" sz="3000" dirty="0"/>
          </a:p>
          <a:p>
            <a:r>
              <a:rPr lang="ru-RU" sz="3000" dirty="0" err="1"/>
              <a:t>qwerty</a:t>
            </a:r>
            <a:endParaRPr lang="ru-RU" sz="3000" dirty="0"/>
          </a:p>
          <a:p>
            <a:endParaRPr lang="ru-RU" sz="3000" dirty="0"/>
          </a:p>
          <a:p>
            <a:r>
              <a:rPr lang="ru-RU" sz="3000" dirty="0"/>
              <a:t>Qwerty123 </a:t>
            </a:r>
          </a:p>
          <a:p>
            <a:endParaRPr lang="ru-RU" sz="3000" dirty="0"/>
          </a:p>
          <a:p>
            <a:r>
              <a:rPr lang="ru-RU" sz="3000" dirty="0"/>
              <a:t>1234567890</a:t>
            </a:r>
          </a:p>
        </p:txBody>
      </p:sp>
    </p:spTree>
    <p:extLst>
      <p:ext uri="{BB962C8B-B14F-4D97-AF65-F5344CB8AC3E}">
        <p14:creationId xmlns:p14="http://schemas.microsoft.com/office/powerpoint/2010/main" val="187898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EDE58-C8D4-3189-3E0B-64095914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1E17C92-0D1C-2047-6493-FE8DCE7AC805}"/>
              </a:ext>
            </a:extLst>
          </p:cNvPr>
          <p:cNvSpPr txBox="1"/>
          <p:nvPr/>
        </p:nvSpPr>
        <p:spPr>
          <a:xfrm>
            <a:off x="845053" y="1929690"/>
            <a:ext cx="32915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B0F0"/>
                </a:solidFill>
              </a:rPr>
              <a:t>Признаки </a:t>
            </a:r>
          </a:p>
          <a:p>
            <a:pPr algn="ctr"/>
            <a:r>
              <a:rPr lang="ru-RU" sz="2500" b="1" dirty="0">
                <a:solidFill>
                  <a:srgbClr val="00B0F0"/>
                </a:solidFill>
              </a:rPr>
              <a:t>надежного пароля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5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F980D1-96F5-565B-5879-F924A1E92429}"/>
              </a:ext>
            </a:extLst>
          </p:cNvPr>
          <p:cNvSpPr/>
          <p:nvPr/>
        </p:nvSpPr>
        <p:spPr>
          <a:xfrm>
            <a:off x="4471332" y="1722305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260F69-35DC-BCCC-C76D-3BC23694B96A}"/>
              </a:ext>
            </a:extLst>
          </p:cNvPr>
          <p:cNvSpPr/>
          <p:nvPr/>
        </p:nvSpPr>
        <p:spPr>
          <a:xfrm>
            <a:off x="8230999" y="1722305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26D6D43-5B01-9C17-52AE-BEA72034927E}"/>
              </a:ext>
            </a:extLst>
          </p:cNvPr>
          <p:cNvSpPr/>
          <p:nvPr/>
        </p:nvSpPr>
        <p:spPr>
          <a:xfrm>
            <a:off x="4471332" y="3680670"/>
            <a:ext cx="3291555" cy="13422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175F79E-A65D-E689-7331-881FEEEBF866}"/>
              </a:ext>
            </a:extLst>
          </p:cNvPr>
          <p:cNvSpPr/>
          <p:nvPr/>
        </p:nvSpPr>
        <p:spPr>
          <a:xfrm>
            <a:off x="8230999" y="3680670"/>
            <a:ext cx="3291555" cy="13422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1C5076-3293-3058-D7DE-FA48A88CD5C0}"/>
              </a:ext>
            </a:extLst>
          </p:cNvPr>
          <p:cNvSpPr/>
          <p:nvPr/>
        </p:nvSpPr>
        <p:spPr>
          <a:xfrm>
            <a:off x="711665" y="3680670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F862E-7A3A-2AA0-4423-5BFB11AB6D1A}"/>
              </a:ext>
            </a:extLst>
          </p:cNvPr>
          <p:cNvSpPr txBox="1"/>
          <p:nvPr/>
        </p:nvSpPr>
        <p:spPr>
          <a:xfrm>
            <a:off x="4604720" y="1859476"/>
            <a:ext cx="247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Длина пароля 12 или более символов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B46CC-EF38-75E8-907D-325B79E8BF06}"/>
              </a:ext>
            </a:extLst>
          </p:cNvPr>
          <p:cNvSpPr txBox="1"/>
          <p:nvPr/>
        </p:nvSpPr>
        <p:spPr>
          <a:xfrm>
            <a:off x="8431498" y="1870204"/>
            <a:ext cx="277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Использование верхнего и нижнего регистра, чисел и символов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53441-9F63-373F-CAB2-189ADFBD65D9}"/>
              </a:ext>
            </a:extLst>
          </p:cNvPr>
          <p:cNvSpPr txBox="1"/>
          <p:nvPr/>
        </p:nvSpPr>
        <p:spPr>
          <a:xfrm>
            <a:off x="6794508" y="2443758"/>
            <a:ext cx="968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B0F0"/>
                </a:solidFill>
              </a:rPr>
              <a:t>&gt;12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5D880-242B-9AFB-1756-67C4CF5CFDE3}"/>
              </a:ext>
            </a:extLst>
          </p:cNvPr>
          <p:cNvSpPr txBox="1"/>
          <p:nvPr/>
        </p:nvSpPr>
        <p:spPr>
          <a:xfrm>
            <a:off x="860154" y="3839736"/>
            <a:ext cx="247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Использование случайных комбинаций</a:t>
            </a:r>
          </a:p>
          <a:p>
            <a:br>
              <a:rPr lang="ru-RU" sz="1600" dirty="0"/>
            </a:b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DC391-5512-DA30-08A2-272CBE95C430}"/>
              </a:ext>
            </a:extLst>
          </p:cNvPr>
          <p:cNvSpPr txBox="1"/>
          <p:nvPr/>
        </p:nvSpPr>
        <p:spPr>
          <a:xfrm>
            <a:off x="4673231" y="3807159"/>
            <a:ext cx="247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Отсутствие простых комбинаций букв и чисел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4E69C-E4B0-E0F7-E4FD-F66D601DD9EF}"/>
              </a:ext>
            </a:extLst>
          </p:cNvPr>
          <p:cNvSpPr txBox="1"/>
          <p:nvPr/>
        </p:nvSpPr>
        <p:spPr>
          <a:xfrm>
            <a:off x="8431498" y="3807159"/>
            <a:ext cx="247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Отсутствие публичной информации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2365D-7213-9F0C-70D7-3E9E9F47EC6F}"/>
              </a:ext>
            </a:extLst>
          </p:cNvPr>
          <p:cNvSpPr txBox="1"/>
          <p:nvPr/>
        </p:nvSpPr>
        <p:spPr>
          <a:xfrm>
            <a:off x="10554175" y="2444251"/>
            <a:ext cx="968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Aa3!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03091-F312-A922-557F-0D3623916209}"/>
              </a:ext>
            </a:extLst>
          </p:cNvPr>
          <p:cNvSpPr txBox="1"/>
          <p:nvPr/>
        </p:nvSpPr>
        <p:spPr>
          <a:xfrm>
            <a:off x="6182699" y="4438596"/>
            <a:ext cx="1541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qwe123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2BEAF6-2146-9BB8-F9FF-21EFC6EC14AC}"/>
              </a:ext>
            </a:extLst>
          </p:cNvPr>
          <p:cNvSpPr txBox="1"/>
          <p:nvPr/>
        </p:nvSpPr>
        <p:spPr>
          <a:xfrm>
            <a:off x="10133902" y="4454339"/>
            <a:ext cx="1366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2018гр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AB13A-589D-8F3B-E258-E9F1AF45C919}"/>
              </a:ext>
            </a:extLst>
          </p:cNvPr>
          <p:cNvSpPr txBox="1"/>
          <p:nvPr/>
        </p:nvSpPr>
        <p:spPr>
          <a:xfrm>
            <a:off x="2813108" y="4415933"/>
            <a:ext cx="1268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B0F0"/>
                </a:solidFill>
              </a:rPr>
              <a:t>rndm</a:t>
            </a:r>
            <a:endParaRPr lang="en-US" sz="3000" dirty="0">
              <a:solidFill>
                <a:srgbClr val="00B0F0"/>
              </a:solidFill>
            </a:endParaRPr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7232AE0E-EFBC-15AB-CE13-AB9F29288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02413"/>
              </p:ext>
            </p:extLst>
          </p:nvPr>
        </p:nvGraphicFramePr>
        <p:xfrm>
          <a:off x="3340679" y="3773172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0679" y="3773172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01AC8BAD-525A-AC13-DD1B-81FABBD7D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59234"/>
              </p:ext>
            </p:extLst>
          </p:nvPr>
        </p:nvGraphicFramePr>
        <p:xfrm>
          <a:off x="7124865" y="3736468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28160" imgH="1027261" progId="CorelDraw.Graphic.23">
                  <p:embed/>
                </p:oleObj>
              </mc:Choice>
              <mc:Fallback>
                <p:oleObj name="CorelDRAW" r:id="rId4" imgW="1028160" imgH="1027261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865" y="3736468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43CA1F58-B83B-1791-16DB-F41100B97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99641"/>
              </p:ext>
            </p:extLst>
          </p:nvPr>
        </p:nvGraphicFramePr>
        <p:xfrm>
          <a:off x="10937653" y="3747372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28160" imgH="1027261" progId="CorelDraw.Graphic.23">
                  <p:embed/>
                </p:oleObj>
              </mc:Choice>
              <mc:Fallback>
                <p:oleObj name="CorelDRAW" r:id="rId4" imgW="1028160" imgH="1027261" progId="CorelDraw.Graphic.23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01AC8BAD-525A-AC13-DD1B-81FABBD7D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37653" y="3747372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7E988C28-C466-C7D7-5F71-6FBD69AF1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75903"/>
              </p:ext>
            </p:extLst>
          </p:nvPr>
        </p:nvGraphicFramePr>
        <p:xfrm>
          <a:off x="7148795" y="1788292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7232AE0E-EFBC-15AB-CE13-AB9F29288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48795" y="1788292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FA97A03A-227A-8BD8-A8F6-328BCA32A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27024"/>
              </p:ext>
            </p:extLst>
          </p:nvPr>
        </p:nvGraphicFramePr>
        <p:xfrm>
          <a:off x="10930472" y="1804396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7E988C28-C466-C7D7-5F71-6FBD69AF1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30472" y="1804396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18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0AC4-6716-AEAC-76AB-B8E3FDC9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804DE-71E5-AC6B-8985-629480CB621C}"/>
              </a:ext>
            </a:extLst>
          </p:cNvPr>
          <p:cNvSpPr txBox="1"/>
          <p:nvPr/>
        </p:nvSpPr>
        <p:spPr>
          <a:xfrm>
            <a:off x="1771676" y="2259449"/>
            <a:ext cx="88642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aseline="30000" dirty="0">
                <a:solidFill>
                  <a:srgbClr val="FF0000"/>
                </a:solidFill>
              </a:rPr>
              <a:t>Совет дня!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600" dirty="0"/>
              <a:t>Можно использовать для пароля смешное событие, забавную привычку своего кота, тайную мечту — такой пароль легко запомнить и трудно подобрать</a:t>
            </a:r>
          </a:p>
          <a:p>
            <a:pPr algn="ctr"/>
            <a:endParaRPr lang="ru-RU" sz="1600" b="1" dirty="0">
              <a:solidFill>
                <a:srgbClr val="00B0F0"/>
              </a:solidFill>
            </a:endParaRPr>
          </a:p>
          <a:p>
            <a:r>
              <a:rPr lang="ru-RU" sz="1600" b="1" dirty="0">
                <a:solidFill>
                  <a:srgbClr val="00B0F0"/>
                </a:solidFill>
              </a:rPr>
              <a:t>ГотовлюБорЩ_на5+баллов!@                       _Поеду1_вРио-де-Жанейро-вБелыхШт@н@х</a:t>
            </a:r>
          </a:p>
          <a:p>
            <a:r>
              <a:rPr lang="ru-RU" sz="1600" b="1" dirty="0">
                <a:solidFill>
                  <a:srgbClr val="00B0F0"/>
                </a:solidFill>
              </a:rPr>
              <a:t>  </a:t>
            </a:r>
          </a:p>
          <a:p>
            <a:r>
              <a:rPr lang="ru-RU" sz="1600" b="1" dirty="0" err="1">
                <a:solidFill>
                  <a:srgbClr val="00B0F0"/>
                </a:solidFill>
              </a:rPr>
              <a:t>Я_обожаю_эклеры_с</a:t>
            </a:r>
            <a:r>
              <a:rPr lang="ru-RU" sz="1600" b="1" dirty="0">
                <a:solidFill>
                  <a:srgbClr val="00B0F0"/>
                </a:solidFill>
              </a:rPr>
              <a:t> 10_лет!                        </a:t>
            </a:r>
            <a:r>
              <a:rPr lang="ru-RU" sz="1600" b="1" dirty="0" err="1">
                <a:solidFill>
                  <a:srgbClr val="00B0F0"/>
                </a:solidFill>
              </a:rPr>
              <a:t>Мой_кот_любит_спать_в_ванной</a:t>
            </a:r>
            <a:r>
              <a:rPr lang="ru-RU" sz="1600" b="1" dirty="0">
                <a:solidFill>
                  <a:srgbClr val="00B0F0"/>
                </a:solidFill>
              </a:rPr>
              <a:t>!»</a:t>
            </a:r>
            <a:r>
              <a:rPr lang="en-US" sz="1600" b="1" dirty="0">
                <a:solidFill>
                  <a:srgbClr val="00B0F0"/>
                </a:solidFill>
              </a:rPr>
              <a:t>@</a:t>
            </a:r>
            <a:r>
              <a:rPr lang="ru-RU" sz="1600" b="1" dirty="0">
                <a:solidFill>
                  <a:srgbClr val="00B0F0"/>
                </a:solidFill>
              </a:rPr>
              <a:t>«</a:t>
            </a:r>
          </a:p>
          <a:p>
            <a:endParaRPr lang="ru-RU" sz="1600" dirty="0"/>
          </a:p>
          <a:p>
            <a:endParaRPr lang="ru-RU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FD131-7E4E-13A1-859B-3D4E6FAE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563A5-37DA-FE78-3C66-469B1A919A75}"/>
              </a:ext>
            </a:extLst>
          </p:cNvPr>
          <p:cNvSpPr txBox="1"/>
          <p:nvPr/>
        </p:nvSpPr>
        <p:spPr>
          <a:xfrm>
            <a:off x="2073680" y="1308793"/>
            <a:ext cx="88642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aseline="30000" dirty="0">
                <a:solidFill>
                  <a:srgbClr val="FF0000"/>
                </a:solidFill>
              </a:rPr>
              <a:t>Совет дня!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600" dirty="0"/>
              <a:t>Для создания надёжного пароля используйте генераторы паролей — программы, которые формируют случайные комбинации по заданным требованиям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38500-068A-67FD-5FDD-23AFEF11A952}"/>
              </a:ext>
            </a:extLst>
          </p:cNvPr>
          <p:cNvSpPr txBox="1"/>
          <p:nvPr/>
        </p:nvSpPr>
        <p:spPr>
          <a:xfrm>
            <a:off x="6398004" y="2694210"/>
            <a:ext cx="32549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/>
              <a:t>SYMBL</a:t>
            </a:r>
            <a:r>
              <a:rPr lang="ru-RU" sz="1600" dirty="0"/>
              <a:t> </a:t>
            </a:r>
          </a:p>
          <a:p>
            <a:pPr lvl="0"/>
            <a:r>
              <a:rPr lang="ru-RU" sz="1400" dirty="0"/>
              <a:t>Даёт возможность сгенерировать сложную комбинацию из букв, цифр и специальных символов, подходящую для использования на «Госуслугах» и других сервисах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6D5B5-CD91-B600-D291-4F465D680EDE}"/>
              </a:ext>
            </a:extLst>
          </p:cNvPr>
          <p:cNvSpPr txBox="1"/>
          <p:nvPr/>
        </p:nvSpPr>
        <p:spPr>
          <a:xfrm>
            <a:off x="2073680" y="2694210"/>
            <a:ext cx="3254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Gensio</a:t>
            </a:r>
            <a:endParaRPr lang="ru-RU" sz="1600" b="1" dirty="0"/>
          </a:p>
          <a:p>
            <a:r>
              <a:rPr lang="ru-RU" sz="1400" dirty="0"/>
              <a:t>Позволяет создавать надёжные и безопасные пароли с настраиваемыми параметрами и проверкой на криптостойкость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1C0AA-1C46-CB13-D6CA-9B29BD2D8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06380"/>
            <a:ext cx="1410050" cy="14100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44E5E5-78C9-B617-49E3-E72BDF452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99" y="4206379"/>
            <a:ext cx="1410049" cy="14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6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F3C76-58EB-9CB9-226C-B655903C7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6ED63B-938D-6CB8-3BCA-48D204F46C83}"/>
              </a:ext>
            </a:extLst>
          </p:cNvPr>
          <p:cNvSpPr txBox="1"/>
          <p:nvPr/>
        </p:nvSpPr>
        <p:spPr>
          <a:xfrm>
            <a:off x="1627464" y="2701255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</a:rPr>
              <a:t>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711B8-2999-A427-1584-7F36BBAF574B}"/>
              </a:ext>
            </a:extLst>
          </p:cNvPr>
          <p:cNvSpPr txBox="1"/>
          <p:nvPr/>
        </p:nvSpPr>
        <p:spPr>
          <a:xfrm>
            <a:off x="2940376" y="2593861"/>
            <a:ext cx="4691734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Как сохранить </a:t>
            </a:r>
          </a:p>
          <a:p>
            <a:r>
              <a:rPr lang="ru-RU" sz="3600" dirty="0">
                <a:solidFill>
                  <a:srgbClr val="00B0F0"/>
                </a:solidFill>
              </a:rPr>
              <a:t>пароль в безопасности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121997-CA67-D03E-ACEC-81BDC917DAA5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1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F10FF-E769-E42A-5AC3-B4E34DF7F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345E4-88AC-D92B-B3CE-C9AB043B7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9" y="961644"/>
            <a:ext cx="11347704" cy="49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C7837-4FE4-406B-0881-D57349C87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AC0991-C2B3-E0DE-5EB6-F2E20F104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0" y="768491"/>
            <a:ext cx="11002026" cy="53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F02A-ADA7-760B-5DA7-6E4A766A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6DF6B2-A742-8B79-D1D2-98F73E7B2038}"/>
              </a:ext>
            </a:extLst>
          </p:cNvPr>
          <p:cNvSpPr txBox="1"/>
          <p:nvPr/>
        </p:nvSpPr>
        <p:spPr>
          <a:xfrm>
            <a:off x="1031845" y="1665318"/>
            <a:ext cx="4630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B0F0"/>
                </a:solidFill>
              </a:rPr>
              <a:t>Где использовать?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4FC93-EFB4-EC21-3605-FE07625F49DA}"/>
              </a:ext>
            </a:extLst>
          </p:cNvPr>
          <p:cNvSpPr txBox="1"/>
          <p:nvPr/>
        </p:nvSpPr>
        <p:spPr>
          <a:xfrm>
            <a:off x="1031845" y="2413337"/>
            <a:ext cx="9452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всех ресурсах, где содержатся важные данные или совершаются финансовые операции: при входе в аккаунты социальных сетей, порталы государственных услуг, интернет-банкинг и прочие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1BEBB-A7B4-5C65-7528-C7C8692D6CAF}"/>
              </a:ext>
            </a:extLst>
          </p:cNvPr>
          <p:cNvSpPr txBox="1"/>
          <p:nvPr/>
        </p:nvSpPr>
        <p:spPr>
          <a:xfrm>
            <a:off x="2828689" y="4033811"/>
            <a:ext cx="886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на ваш телефон пришло сообщение с одноразовым кодом, но при этом вы не выполняли попыток входа, значит, вас пытаются взломать и ваш пароль уже подобрали. </a:t>
            </a:r>
            <a:r>
              <a:rPr lang="ru-RU" sz="1600" b="1" dirty="0">
                <a:solidFill>
                  <a:srgbClr val="00B0F0"/>
                </a:solidFill>
              </a:rPr>
              <a:t>В этом случае нужно немедленно сменить пароль к учетной записи</a:t>
            </a:r>
          </a:p>
        </p:txBody>
      </p:sp>
    </p:spTree>
    <p:extLst>
      <p:ext uri="{BB962C8B-B14F-4D97-AF65-F5344CB8AC3E}">
        <p14:creationId xmlns:p14="http://schemas.microsoft.com/office/powerpoint/2010/main" val="364580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B336E-ECE7-3BB4-4101-7F2979276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306B683-D100-E25C-7B13-3DC95A3A1347}"/>
              </a:ext>
            </a:extLst>
          </p:cNvPr>
          <p:cNvSpPr/>
          <p:nvPr/>
        </p:nvSpPr>
        <p:spPr>
          <a:xfrm>
            <a:off x="6494476" y="962613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610A0-8BD1-F8FD-F11B-D9CA682A2CD3}"/>
              </a:ext>
            </a:extLst>
          </p:cNvPr>
          <p:cNvSpPr txBox="1"/>
          <p:nvPr/>
        </p:nvSpPr>
        <p:spPr>
          <a:xfrm>
            <a:off x="6864992" y="1172067"/>
            <a:ext cx="272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Не сохраняйте пароли </a:t>
            </a:r>
          </a:p>
          <a:p>
            <a:pPr lvl="0"/>
            <a:r>
              <a:rPr lang="ru-RU" dirty="0"/>
              <a:t>на смартфоне, планшете </a:t>
            </a:r>
          </a:p>
          <a:p>
            <a:pPr lvl="0"/>
            <a:r>
              <a:rPr lang="ru-RU" dirty="0"/>
              <a:t>или компьютере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9AD36B2-601A-2918-6533-7ADEDB13857E}"/>
              </a:ext>
            </a:extLst>
          </p:cNvPr>
          <p:cNvSpPr/>
          <p:nvPr/>
        </p:nvSpPr>
        <p:spPr>
          <a:xfrm>
            <a:off x="6494476" y="2690636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54A5F-104D-5B02-940D-825FC9E6364B}"/>
              </a:ext>
            </a:extLst>
          </p:cNvPr>
          <p:cNvSpPr txBox="1"/>
          <p:nvPr/>
        </p:nvSpPr>
        <p:spPr>
          <a:xfrm>
            <a:off x="6722380" y="3034314"/>
            <a:ext cx="272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Используйте </a:t>
            </a:r>
          </a:p>
          <a:p>
            <a:pPr lvl="0"/>
            <a:r>
              <a:rPr lang="ru-RU" dirty="0"/>
              <a:t>менеджер паролей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832194B-21CE-71C1-B097-BE4264F5ED9A}"/>
              </a:ext>
            </a:extLst>
          </p:cNvPr>
          <p:cNvSpPr/>
          <p:nvPr/>
        </p:nvSpPr>
        <p:spPr>
          <a:xfrm>
            <a:off x="6494476" y="4500695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BA7DA9-A2D9-7F7E-4C31-588BD3E66ADC}"/>
              </a:ext>
            </a:extLst>
          </p:cNvPr>
          <p:cNvSpPr txBox="1"/>
          <p:nvPr/>
        </p:nvSpPr>
        <p:spPr>
          <a:xfrm>
            <a:off x="6722380" y="4844373"/>
            <a:ext cx="272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Храните пароли </a:t>
            </a:r>
          </a:p>
          <a:p>
            <a:pPr lvl="0"/>
            <a:r>
              <a:rPr lang="ru-RU" dirty="0"/>
              <a:t>в тайне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3AC6F-D9DE-3069-9D1E-881C7B878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5" y="1759591"/>
            <a:ext cx="3878509" cy="29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0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7CB19-6CB0-C377-0759-A240A9F7D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3CA915-AFD0-1DF6-F9C8-C4503EB1D47C}"/>
              </a:ext>
            </a:extLst>
          </p:cNvPr>
          <p:cNvSpPr/>
          <p:nvPr/>
        </p:nvSpPr>
        <p:spPr>
          <a:xfrm>
            <a:off x="1887522" y="5863905"/>
            <a:ext cx="1174459" cy="83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529F1-F6A0-E2D3-2B1B-D8476B2B1EE3}"/>
              </a:ext>
            </a:extLst>
          </p:cNvPr>
          <p:cNvSpPr txBox="1"/>
          <p:nvPr/>
        </p:nvSpPr>
        <p:spPr>
          <a:xfrm>
            <a:off x="1996579" y="6023295"/>
            <a:ext cx="1174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2021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8B623-22E5-F8E5-5AA6-E0C59E59DDDD}"/>
              </a:ext>
            </a:extLst>
          </p:cNvPr>
          <p:cNvSpPr txBox="1"/>
          <p:nvPr/>
        </p:nvSpPr>
        <p:spPr>
          <a:xfrm>
            <a:off x="1887521" y="5290486"/>
            <a:ext cx="11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33 млн.</a:t>
            </a:r>
          </a:p>
          <a:p>
            <a:pPr algn="ctr"/>
            <a:r>
              <a:rPr lang="ru-RU" sz="1600" dirty="0"/>
              <a:t>строк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26B1C5-6AB1-EED6-E5D4-FAE18485C25C}"/>
              </a:ext>
            </a:extLst>
          </p:cNvPr>
          <p:cNvSpPr/>
          <p:nvPr/>
        </p:nvSpPr>
        <p:spPr>
          <a:xfrm>
            <a:off x="3642218" y="4790114"/>
            <a:ext cx="1174459" cy="1157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E5692-764D-019A-AECC-F9436E699419}"/>
              </a:ext>
            </a:extLst>
          </p:cNvPr>
          <p:cNvSpPr txBox="1"/>
          <p:nvPr/>
        </p:nvSpPr>
        <p:spPr>
          <a:xfrm>
            <a:off x="3751275" y="6023295"/>
            <a:ext cx="1174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2022 год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7ADD8-4A36-FDAD-FE1D-B8C895D02F26}"/>
              </a:ext>
            </a:extLst>
          </p:cNvPr>
          <p:cNvSpPr txBox="1"/>
          <p:nvPr/>
        </p:nvSpPr>
        <p:spPr>
          <a:xfrm>
            <a:off x="3642217" y="5276163"/>
            <a:ext cx="11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1,4 млрд. строк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BD308FE-459B-D460-3273-C0401B214B0F}"/>
              </a:ext>
            </a:extLst>
          </p:cNvPr>
          <p:cNvSpPr/>
          <p:nvPr/>
        </p:nvSpPr>
        <p:spPr>
          <a:xfrm>
            <a:off x="5422082" y="5209563"/>
            <a:ext cx="1174459" cy="73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6E9564-CD08-E74B-3C51-0DE24830C561}"/>
              </a:ext>
            </a:extLst>
          </p:cNvPr>
          <p:cNvSpPr txBox="1"/>
          <p:nvPr/>
        </p:nvSpPr>
        <p:spPr>
          <a:xfrm>
            <a:off x="5531139" y="6023295"/>
            <a:ext cx="1174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2023 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30EB47-040B-F418-A4F6-2D3A82C62C04}"/>
              </a:ext>
            </a:extLst>
          </p:cNvPr>
          <p:cNvSpPr txBox="1"/>
          <p:nvPr/>
        </p:nvSpPr>
        <p:spPr>
          <a:xfrm>
            <a:off x="5422081" y="5276163"/>
            <a:ext cx="11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397 млн. строк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6038ED3-02C1-0F39-6C94-B750ECE679A0}"/>
              </a:ext>
            </a:extLst>
          </p:cNvPr>
          <p:cNvSpPr/>
          <p:nvPr/>
        </p:nvSpPr>
        <p:spPr>
          <a:xfrm>
            <a:off x="7101277" y="3546446"/>
            <a:ext cx="1174459" cy="24013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8D830A-B66E-D3D2-59E5-A35338D664E8}"/>
              </a:ext>
            </a:extLst>
          </p:cNvPr>
          <p:cNvSpPr txBox="1"/>
          <p:nvPr/>
        </p:nvSpPr>
        <p:spPr>
          <a:xfrm>
            <a:off x="7210334" y="6023295"/>
            <a:ext cx="1174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2024 год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3ED95-1043-9BC4-25EF-247FA2BD2820}"/>
              </a:ext>
            </a:extLst>
          </p:cNvPr>
          <p:cNvSpPr txBox="1"/>
          <p:nvPr/>
        </p:nvSpPr>
        <p:spPr>
          <a:xfrm>
            <a:off x="7101276" y="5276163"/>
            <a:ext cx="11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3,5 млрд. строк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E29AD9-4C60-ECA5-9AE0-3A066E68917C}"/>
              </a:ext>
            </a:extLst>
          </p:cNvPr>
          <p:cNvSpPr/>
          <p:nvPr/>
        </p:nvSpPr>
        <p:spPr>
          <a:xfrm>
            <a:off x="8881141" y="352338"/>
            <a:ext cx="1174459" cy="5595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00E1A1-41BC-130C-6241-FE07E014E0C8}"/>
              </a:ext>
            </a:extLst>
          </p:cNvPr>
          <p:cNvSpPr txBox="1"/>
          <p:nvPr/>
        </p:nvSpPr>
        <p:spPr>
          <a:xfrm>
            <a:off x="8948253" y="6023295"/>
            <a:ext cx="11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8 месяцев</a:t>
            </a:r>
          </a:p>
          <a:p>
            <a:pPr algn="ctr"/>
            <a:r>
              <a:rPr lang="ru-RU" sz="1600" dirty="0"/>
              <a:t>2025 год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5609CF-FD8C-5479-31BE-075ED7D9A86E}"/>
              </a:ext>
            </a:extLst>
          </p:cNvPr>
          <p:cNvSpPr txBox="1"/>
          <p:nvPr/>
        </p:nvSpPr>
        <p:spPr>
          <a:xfrm>
            <a:off x="8881140" y="5276163"/>
            <a:ext cx="11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13 млрд. строк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C9CCBF2-02A2-F198-61E0-6596A791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9" y="496151"/>
            <a:ext cx="5286261" cy="33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0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E94B6-28C5-4853-52CC-69D7D25E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69361C-BC25-FD6A-0078-76DE06B74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CE59-2ECF-51C2-111A-176473B2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1D21F6-0022-8EFE-AE29-9C0DD6D0FE75}"/>
              </a:ext>
            </a:extLst>
          </p:cNvPr>
          <p:cNvSpPr txBox="1"/>
          <p:nvPr/>
        </p:nvSpPr>
        <p:spPr>
          <a:xfrm>
            <a:off x="1705080" y="2711468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2A22-08B0-ED89-6EB4-156472F22C2E}"/>
              </a:ext>
            </a:extLst>
          </p:cNvPr>
          <p:cNvSpPr txBox="1"/>
          <p:nvPr/>
        </p:nvSpPr>
        <p:spPr>
          <a:xfrm>
            <a:off x="2940376" y="2551916"/>
            <a:ext cx="4669676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/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защитить </a:t>
            </a:r>
          </a:p>
          <a:p>
            <a:pPr fontAlgn="base"/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мобильное устройство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27F5A0-DD8D-67B5-4512-F2B1B1CE6DF6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1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6954-DE04-FB96-40F5-8C9B509A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8ED606-EC6B-4571-14A9-148BA8620CCB}"/>
              </a:ext>
            </a:extLst>
          </p:cNvPr>
          <p:cNvSpPr txBox="1"/>
          <p:nvPr/>
        </p:nvSpPr>
        <p:spPr>
          <a:xfrm>
            <a:off x="1118571" y="857440"/>
            <a:ext cx="3125727" cy="4770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500" dirty="0">
                <a:solidFill>
                  <a:srgbClr val="00B0F0"/>
                </a:solidFill>
              </a:rPr>
              <a:t>Какие бывают угрозы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DBCEF5-E5D7-30DE-3538-CEB4D61D0737}"/>
              </a:ext>
            </a:extLst>
          </p:cNvPr>
          <p:cNvSpPr/>
          <p:nvPr/>
        </p:nvSpPr>
        <p:spPr>
          <a:xfrm flipH="1">
            <a:off x="5402021" y="413960"/>
            <a:ext cx="45719" cy="60300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9DC9-130A-CCC1-E246-FF6313FE6DB2}"/>
              </a:ext>
            </a:extLst>
          </p:cNvPr>
          <p:cNvSpPr txBox="1"/>
          <p:nvPr/>
        </p:nvSpPr>
        <p:spPr>
          <a:xfrm>
            <a:off x="1649892" y="1820317"/>
            <a:ext cx="30800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Случайный доступ</a:t>
            </a:r>
          </a:p>
          <a:p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Включите автоматическую блокировку экрана для защиты устройства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2C6BBA4F-8440-B9A3-EAA5-D43D31018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051555"/>
              </p:ext>
            </p:extLst>
          </p:nvPr>
        </p:nvGraphicFramePr>
        <p:xfrm>
          <a:off x="1042730" y="5048777"/>
          <a:ext cx="382914" cy="4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467000" imgH="1825763" progId="CorelDraw.Graphic.23">
                  <p:embed/>
                </p:oleObj>
              </mc:Choice>
              <mc:Fallback>
                <p:oleObj name="CorelDRAW" r:id="rId2" imgW="1467000" imgH="182576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2730" y="5048777"/>
                        <a:ext cx="382914" cy="476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029934F-847A-7D11-55D1-5399AAC1E7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413"/>
              </p:ext>
            </p:extLst>
          </p:nvPr>
        </p:nvGraphicFramePr>
        <p:xfrm>
          <a:off x="1042730" y="3684283"/>
          <a:ext cx="439688" cy="4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683720" imgH="1825763" progId="CorelDraw.Graphic.23">
                  <p:embed/>
                </p:oleObj>
              </mc:Choice>
              <mc:Fallback>
                <p:oleObj name="CorelDRAW" r:id="rId4" imgW="1683720" imgH="182576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730" y="3684283"/>
                        <a:ext cx="439688" cy="476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78D3962A-E91B-7586-CFAC-38EEF96F3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75557"/>
              </p:ext>
            </p:extLst>
          </p:nvPr>
        </p:nvGraphicFramePr>
        <p:xfrm>
          <a:off x="1055162" y="2127864"/>
          <a:ext cx="370482" cy="44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419840" imgH="1711023" progId="CorelDraw.Graphic.23">
                  <p:embed/>
                </p:oleObj>
              </mc:Choice>
              <mc:Fallback>
                <p:oleObj name="CorelDRAW" r:id="rId6" imgW="1419840" imgH="171102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5162" y="2127864"/>
                        <a:ext cx="370482" cy="44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AF5A342-E535-8BEF-2999-7074FF6D5071}"/>
              </a:ext>
            </a:extLst>
          </p:cNvPr>
          <p:cNvSpPr txBox="1"/>
          <p:nvPr/>
        </p:nvSpPr>
        <p:spPr>
          <a:xfrm>
            <a:off x="1649893" y="3224292"/>
            <a:ext cx="29626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Кража</a:t>
            </a:r>
          </a:p>
          <a:p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Это станет дополнительным фактором защиты и не позволит вору быстро попасть в банковские приложения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6E2692-CDB7-09B6-D99E-D42B5EC0B4E5}"/>
              </a:ext>
            </a:extLst>
          </p:cNvPr>
          <p:cNvSpPr txBox="1"/>
          <p:nvPr/>
        </p:nvSpPr>
        <p:spPr>
          <a:xfrm>
            <a:off x="1649892" y="4871565"/>
            <a:ext cx="290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Действия хакеров</a:t>
            </a:r>
          </a:p>
          <a:p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Установите программу, которая удалённо блокирует телефон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47C5B8-0F10-66E5-5C0C-CBCCE0F16818}"/>
              </a:ext>
            </a:extLst>
          </p:cNvPr>
          <p:cNvSpPr txBox="1"/>
          <p:nvPr/>
        </p:nvSpPr>
        <p:spPr>
          <a:xfrm>
            <a:off x="5949726" y="857440"/>
            <a:ext cx="5431102" cy="4770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500" dirty="0">
                <a:solidFill>
                  <a:srgbClr val="00B0F0"/>
                </a:solidFill>
              </a:rPr>
              <a:t>Как защититься от киберпреступников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A1FB38-2309-2C3F-946E-3300B74E0AFE}"/>
              </a:ext>
            </a:extLst>
          </p:cNvPr>
          <p:cNvSpPr txBox="1"/>
          <p:nvPr/>
        </p:nvSpPr>
        <p:spPr>
          <a:xfrm>
            <a:off x="6769653" y="1704899"/>
            <a:ext cx="456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Скачивайте только проверенные приложения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0E20E3-1F78-A962-B265-2A3CA1C204A1}"/>
              </a:ext>
            </a:extLst>
          </p:cNvPr>
          <p:cNvSpPr txBox="1"/>
          <p:nvPr/>
        </p:nvSpPr>
        <p:spPr>
          <a:xfrm>
            <a:off x="6769653" y="2584192"/>
            <a:ext cx="456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переходите по подозрительным ссылкам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0DF24-09E2-4CBA-B1A4-2A8E5395C2EF}"/>
              </a:ext>
            </a:extLst>
          </p:cNvPr>
          <p:cNvSpPr txBox="1"/>
          <p:nvPr/>
        </p:nvSpPr>
        <p:spPr>
          <a:xfrm>
            <a:off x="6769653" y="3269600"/>
            <a:ext cx="44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Установите антивирус на смартфон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1FFC1D-904B-2E41-E4C9-8DDFC4C65F04}"/>
              </a:ext>
            </a:extLst>
          </p:cNvPr>
          <p:cNvSpPr txBox="1"/>
          <p:nvPr/>
        </p:nvSpPr>
        <p:spPr>
          <a:xfrm>
            <a:off x="6811942" y="3902060"/>
            <a:ext cx="447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давайте приложениям лишних разрешений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BD04B6-CC52-EFA1-8E62-91B59529CA6B}"/>
              </a:ext>
            </a:extLst>
          </p:cNvPr>
          <p:cNvSpPr txBox="1"/>
          <p:nvPr/>
        </p:nvSpPr>
        <p:spPr>
          <a:xfrm>
            <a:off x="6811942" y="4805726"/>
            <a:ext cx="44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Постоянно обновляйте систему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BE7C74-83E8-6897-D6A6-40BE7A195FA9}"/>
              </a:ext>
            </a:extLst>
          </p:cNvPr>
          <p:cNvSpPr txBox="1"/>
          <p:nvPr/>
        </p:nvSpPr>
        <p:spPr>
          <a:xfrm>
            <a:off x="6811942" y="5328220"/>
            <a:ext cx="447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возможности откажитесь от бесплатного </a:t>
            </a:r>
            <a:r>
              <a:rPr lang="en-US" dirty="0" err="1"/>
              <a:t>WiFi</a:t>
            </a:r>
            <a:endParaRPr lang="ru-RU" dirty="0"/>
          </a:p>
        </p:txBody>
      </p:sp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D3A26382-558F-4E30-A315-F8EA839C4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5906"/>
              </p:ext>
            </p:extLst>
          </p:nvPr>
        </p:nvGraphicFramePr>
        <p:xfrm>
          <a:off x="6348288" y="1708179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28160" imgH="1027261" progId="CorelDraw.Graphic.23">
                  <p:embed/>
                </p:oleObj>
              </mc:Choice>
              <mc:Fallback>
                <p:oleObj name="CorelDRAW" r:id="rId8" imgW="1028160" imgH="1027261" progId="CorelDraw.Graphic.23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7E988C28-C466-C7D7-5F71-6FBD69AF1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48288" y="1708179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>
            <a:extLst>
              <a:ext uri="{FF2B5EF4-FFF2-40B4-BE49-F238E27FC236}">
                <a16:creationId xmlns:a16="http://schemas.microsoft.com/office/drawing/2014/main" id="{1D3F3FB7-9194-2451-FFA6-5539A503D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38389"/>
              </p:ext>
            </p:extLst>
          </p:nvPr>
        </p:nvGraphicFramePr>
        <p:xfrm>
          <a:off x="6341919" y="2523082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28160" imgH="1027261" progId="CorelDraw.Graphic.23">
                  <p:embed/>
                </p:oleObj>
              </mc:Choice>
              <mc:Fallback>
                <p:oleObj name="CorelDRAW" r:id="rId8" imgW="1028160" imgH="1027261" progId="CorelDraw.Graphic.23">
                  <p:embed/>
                  <p:pic>
                    <p:nvPicPr>
                      <p:cNvPr id="38" name="Объект 37">
                        <a:extLst>
                          <a:ext uri="{FF2B5EF4-FFF2-40B4-BE49-F238E27FC236}">
                            <a16:creationId xmlns:a16="http://schemas.microsoft.com/office/drawing/2014/main" id="{D3A26382-558F-4E30-A315-F8EA839C4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41919" y="2523082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5AEED7F5-2A8D-A2B2-5A92-794DC5352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902597"/>
              </p:ext>
            </p:extLst>
          </p:nvPr>
        </p:nvGraphicFramePr>
        <p:xfrm>
          <a:off x="6332455" y="3195448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28160" imgH="1027261" progId="CorelDraw.Graphic.23">
                  <p:embed/>
                </p:oleObj>
              </mc:Choice>
              <mc:Fallback>
                <p:oleObj name="CorelDRAW" r:id="rId8" imgW="1028160" imgH="1027261" progId="CorelDraw.Graphic.23">
                  <p:embed/>
                  <p:pic>
                    <p:nvPicPr>
                      <p:cNvPr id="38" name="Объект 37">
                        <a:extLst>
                          <a:ext uri="{FF2B5EF4-FFF2-40B4-BE49-F238E27FC236}">
                            <a16:creationId xmlns:a16="http://schemas.microsoft.com/office/drawing/2014/main" id="{D3A26382-558F-4E30-A315-F8EA839C4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32455" y="3195448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>
            <a:extLst>
              <a:ext uri="{FF2B5EF4-FFF2-40B4-BE49-F238E27FC236}">
                <a16:creationId xmlns:a16="http://schemas.microsoft.com/office/drawing/2014/main" id="{9245FE87-3AB0-3FE0-478D-805028996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05702"/>
              </p:ext>
            </p:extLst>
          </p:nvPr>
        </p:nvGraphicFramePr>
        <p:xfrm>
          <a:off x="6295934" y="3896267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28160" imgH="1027261" progId="CorelDraw.Graphic.23">
                  <p:embed/>
                </p:oleObj>
              </mc:Choice>
              <mc:Fallback>
                <p:oleObj name="CorelDRAW" r:id="rId8" imgW="1028160" imgH="1027261" progId="CorelDraw.Graphic.23">
                  <p:embed/>
                  <p:pic>
                    <p:nvPicPr>
                      <p:cNvPr id="39" name="Объект 38">
                        <a:extLst>
                          <a:ext uri="{FF2B5EF4-FFF2-40B4-BE49-F238E27FC236}">
                            <a16:creationId xmlns:a16="http://schemas.microsoft.com/office/drawing/2014/main" id="{1D3F3FB7-9194-2451-FFA6-5539A503D1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5934" y="3896267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>
            <a:extLst>
              <a:ext uri="{FF2B5EF4-FFF2-40B4-BE49-F238E27FC236}">
                <a16:creationId xmlns:a16="http://schemas.microsoft.com/office/drawing/2014/main" id="{4F0798BB-9C73-4DF0-1C03-9C37D93AD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82133"/>
              </p:ext>
            </p:extLst>
          </p:nvPr>
        </p:nvGraphicFramePr>
        <p:xfrm>
          <a:off x="6295934" y="4773494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28160" imgH="1027261" progId="CorelDraw.Graphic.23">
                  <p:embed/>
                </p:oleObj>
              </mc:Choice>
              <mc:Fallback>
                <p:oleObj name="CorelDRAW" r:id="rId8" imgW="1028160" imgH="1027261" progId="CorelDraw.Graphic.23">
                  <p:embed/>
                  <p:pic>
                    <p:nvPicPr>
                      <p:cNvPr id="38" name="Объект 37">
                        <a:extLst>
                          <a:ext uri="{FF2B5EF4-FFF2-40B4-BE49-F238E27FC236}">
                            <a16:creationId xmlns:a16="http://schemas.microsoft.com/office/drawing/2014/main" id="{D3A26382-558F-4E30-A315-F8EA839C4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5934" y="4773494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>
            <a:extLst>
              <a:ext uri="{FF2B5EF4-FFF2-40B4-BE49-F238E27FC236}">
                <a16:creationId xmlns:a16="http://schemas.microsoft.com/office/drawing/2014/main" id="{98F5DAE9-2FE5-79EC-B44E-02EDA2930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91376"/>
              </p:ext>
            </p:extLst>
          </p:nvPr>
        </p:nvGraphicFramePr>
        <p:xfrm>
          <a:off x="6305982" y="5394607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28160" imgH="1027261" progId="CorelDraw.Graphic.23">
                  <p:embed/>
                </p:oleObj>
              </mc:Choice>
              <mc:Fallback>
                <p:oleObj name="CorelDRAW" r:id="rId8" imgW="1028160" imgH="1027261" progId="CorelDraw.Graphic.23">
                  <p:embed/>
                  <p:pic>
                    <p:nvPicPr>
                      <p:cNvPr id="39" name="Объект 38">
                        <a:extLst>
                          <a:ext uri="{FF2B5EF4-FFF2-40B4-BE49-F238E27FC236}">
                            <a16:creationId xmlns:a16="http://schemas.microsoft.com/office/drawing/2014/main" id="{1D3F3FB7-9194-2451-FFA6-5539A503D1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05982" y="5394607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02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C5A7-89DF-36F6-DBCF-210B8A2E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217F55-F307-1C9A-F6AC-683780A89817}"/>
              </a:ext>
            </a:extLst>
          </p:cNvPr>
          <p:cNvSpPr txBox="1"/>
          <p:nvPr/>
        </p:nvSpPr>
        <p:spPr>
          <a:xfrm>
            <a:off x="1730247" y="2694690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62AD8-16F9-E831-FB70-24A79D24416A}"/>
              </a:ext>
            </a:extLst>
          </p:cNvPr>
          <p:cNvSpPr txBox="1"/>
          <p:nvPr/>
        </p:nvSpPr>
        <p:spPr>
          <a:xfrm>
            <a:off x="2940376" y="2593861"/>
            <a:ext cx="3718710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/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не стать </a:t>
            </a:r>
            <a:endParaRPr lang="en-US" sz="3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жертвой фишинга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B90211-ED5B-8DF2-197E-951C7510A329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1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BA30-4EB2-6D9A-8578-4503AF78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3D2B450-0121-329F-197F-CAFC5F4C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" y="1484850"/>
            <a:ext cx="5241023" cy="34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27F3C1-3881-93DF-3C10-7E32168E6763}"/>
              </a:ext>
            </a:extLst>
          </p:cNvPr>
          <p:cNvSpPr txBox="1"/>
          <p:nvPr/>
        </p:nvSpPr>
        <p:spPr>
          <a:xfrm>
            <a:off x="5944998" y="2625754"/>
            <a:ext cx="3900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Фишинг — </a:t>
            </a:r>
            <a:r>
              <a:rPr lang="ru-RU" dirty="0"/>
              <a:t>вид интернет-мошенничества, цель которого получить доступ к секретным данным пользователя: логинам и паролям, номерам карт,</a:t>
            </a:r>
            <a:r>
              <a:rPr lang="ru-RU" b="1" dirty="0"/>
              <a:t> </a:t>
            </a:r>
            <a:r>
              <a:rPr lang="ru-RU" dirty="0"/>
              <a:t>банковским счетам.</a:t>
            </a:r>
          </a:p>
        </p:txBody>
      </p:sp>
    </p:spTree>
    <p:extLst>
      <p:ext uri="{BB962C8B-B14F-4D97-AF65-F5344CB8AC3E}">
        <p14:creationId xmlns:p14="http://schemas.microsoft.com/office/powerpoint/2010/main" val="343363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45EFF-B7FE-E69D-A3EB-F62CB1C4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0E959B-F165-C4A5-3B09-BE4AE8DA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290" y="947957"/>
            <a:ext cx="10761623" cy="47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13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4560-F131-7A77-0AB5-AC1D2A71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B44AD-F872-5446-B5FA-E5592F2AD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058" y="994182"/>
            <a:ext cx="10969493" cy="4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62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0FC3E-83DB-B795-C25F-7452CE6B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77158C-0FFD-BA6F-6637-D10EEEC8D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560" y="1059132"/>
            <a:ext cx="10676880" cy="47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7300-82A7-FE3F-099B-5542C9FB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EA7988-C46F-45D8-9897-4C3E37DD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856" y="1040322"/>
            <a:ext cx="10761623" cy="47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5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F782F-6590-D464-F9CD-E912426CE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11AA14-AA6E-65A9-7EDF-13A5D02C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00" y="1157681"/>
            <a:ext cx="10856107" cy="48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F1B9D-99BF-B1A6-9B5E-E182394DB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41D3B91-1E37-9C18-344F-B86DECAC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7" y="1860828"/>
            <a:ext cx="2951423" cy="16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2E84E6C-1747-838F-11F3-F471CDCA071E}"/>
              </a:ext>
            </a:extLst>
          </p:cNvPr>
          <p:cNvSpPr txBox="1"/>
          <p:nvPr/>
        </p:nvSpPr>
        <p:spPr>
          <a:xfrm>
            <a:off x="1260467" y="3705309"/>
            <a:ext cx="2357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rgbClr val="00B0F0"/>
                </a:solidFill>
              </a:rPr>
              <a:t>Как защититься от фишинга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7A50AB-366F-D2A6-2372-A5517371B9AD}"/>
              </a:ext>
            </a:extLst>
          </p:cNvPr>
          <p:cNvSpPr txBox="1"/>
          <p:nvPr/>
        </p:nvSpPr>
        <p:spPr>
          <a:xfrm>
            <a:off x="5058562" y="1149737"/>
            <a:ext cx="6542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Внимательно проверяйте адрес отправителя</a:t>
            </a:r>
          </a:p>
          <a:p>
            <a:pPr lvl="0"/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Например, он может заканчиваться на </a:t>
            </a:r>
            <a:r>
              <a:rPr lang="ru-RU" sz="1500" dirty="0">
                <a:solidFill>
                  <a:srgbClr val="FF0000"/>
                </a:solidFill>
              </a:rPr>
              <a:t>.</a:t>
            </a:r>
            <a:r>
              <a:rPr lang="ru-RU" sz="1500" dirty="0" err="1">
                <a:solidFill>
                  <a:srgbClr val="FF0000"/>
                </a:solidFill>
              </a:rPr>
              <a:t>com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вместо </a:t>
            </a:r>
            <a:r>
              <a:rPr lang="ru-RU" sz="1500" dirty="0">
                <a:solidFill>
                  <a:srgbClr val="FF0000"/>
                </a:solidFill>
              </a:rPr>
              <a:t>.</a:t>
            </a:r>
            <a:r>
              <a:rPr lang="ru-RU" sz="1500" dirty="0" err="1">
                <a:solidFill>
                  <a:srgbClr val="FF0000"/>
                </a:solidFill>
              </a:rPr>
              <a:t>gov</a:t>
            </a:r>
            <a:r>
              <a:rPr lang="ru-RU" sz="1500" dirty="0">
                <a:solidFill>
                  <a:srgbClr val="FF0000"/>
                </a:solidFill>
              </a:rPr>
              <a:t>. </a:t>
            </a:r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или иметь вид https://www.</a:t>
            </a:r>
            <a:r>
              <a:rPr lang="ru-RU" sz="1500" dirty="0">
                <a:solidFill>
                  <a:srgbClr val="FF0000"/>
                </a:solidFill>
              </a:rPr>
              <a:t>gossuslugi</a:t>
            </a:r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.ru/ вместо https://www.</a:t>
            </a:r>
            <a:r>
              <a:rPr lang="ru-RU" sz="1500" dirty="0">
                <a:solidFill>
                  <a:srgbClr val="FF0000"/>
                </a:solidFill>
              </a:rPr>
              <a:t>gosuslugi</a:t>
            </a:r>
            <a:r>
              <a:rPr lang="ru-RU" sz="1500" dirty="0">
                <a:solidFill>
                  <a:schemeClr val="bg1">
                    <a:lumMod val="65000"/>
                  </a:schemeClr>
                </a:solidFill>
              </a:rPr>
              <a:t>.ru/ с двойной «s»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112B1F82-0F33-5B12-5A8D-098B5AE82A05}"/>
              </a:ext>
            </a:extLst>
          </p:cNvPr>
          <p:cNvSpPr/>
          <p:nvPr/>
        </p:nvSpPr>
        <p:spPr>
          <a:xfrm>
            <a:off x="4871286" y="1312674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E9754E9-9A65-E0F7-27C7-C922E8AFAFA2}"/>
              </a:ext>
            </a:extLst>
          </p:cNvPr>
          <p:cNvSpPr/>
          <p:nvPr/>
        </p:nvSpPr>
        <p:spPr>
          <a:xfrm>
            <a:off x="4867693" y="2324937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3AC79B6-B699-A6B6-965A-F801877B16A7}"/>
              </a:ext>
            </a:extLst>
          </p:cNvPr>
          <p:cNvSpPr/>
          <p:nvPr/>
        </p:nvSpPr>
        <p:spPr>
          <a:xfrm>
            <a:off x="4867693" y="2973323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76B8928-B8F4-8A5A-CCC2-2398C395E68A}"/>
              </a:ext>
            </a:extLst>
          </p:cNvPr>
          <p:cNvSpPr/>
          <p:nvPr/>
        </p:nvSpPr>
        <p:spPr>
          <a:xfrm>
            <a:off x="4867693" y="3647643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FCBEDCEC-7BFF-6D76-CEA6-6AB77EAC6278}"/>
              </a:ext>
            </a:extLst>
          </p:cNvPr>
          <p:cNvSpPr/>
          <p:nvPr/>
        </p:nvSpPr>
        <p:spPr>
          <a:xfrm>
            <a:off x="4886745" y="4307374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99354BA-EF64-74E3-6D35-0218AB26E606}"/>
              </a:ext>
            </a:extLst>
          </p:cNvPr>
          <p:cNvSpPr/>
          <p:nvPr/>
        </p:nvSpPr>
        <p:spPr>
          <a:xfrm>
            <a:off x="4882885" y="4925269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1954BB-677A-DA76-0284-F6B9E79479C6}"/>
              </a:ext>
            </a:extLst>
          </p:cNvPr>
          <p:cNvSpPr txBox="1"/>
          <p:nvPr/>
        </p:nvSpPr>
        <p:spPr>
          <a:xfrm>
            <a:off x="5058562" y="2178936"/>
            <a:ext cx="654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Не переходите по подозрительным ссылкам в сообщениях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D234E4-450A-3415-4FB3-274888AA05E9}"/>
              </a:ext>
            </a:extLst>
          </p:cNvPr>
          <p:cNvSpPr txBox="1"/>
          <p:nvPr/>
        </p:nvSpPr>
        <p:spPr>
          <a:xfrm>
            <a:off x="5058561" y="2839849"/>
            <a:ext cx="654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Проверяйте информацию из рассылок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F5A55F-79B1-B38B-A2C0-87B34CD947EC}"/>
              </a:ext>
            </a:extLst>
          </p:cNvPr>
          <p:cNvSpPr txBox="1"/>
          <p:nvPr/>
        </p:nvSpPr>
        <p:spPr>
          <a:xfrm>
            <a:off x="5058561" y="3517540"/>
            <a:ext cx="654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Меняйте пароли в самом сервисе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876900-385A-CFDB-9546-E8EB9C7D243C}"/>
              </a:ext>
            </a:extLst>
          </p:cNvPr>
          <p:cNvSpPr txBox="1"/>
          <p:nvPr/>
        </p:nvSpPr>
        <p:spPr>
          <a:xfrm>
            <a:off x="5058561" y="4157424"/>
            <a:ext cx="654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Скачивайте программы из официальных магазинов приложений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C61950-0709-665F-D00B-36CCE8A08530}"/>
              </a:ext>
            </a:extLst>
          </p:cNvPr>
          <p:cNvSpPr txBox="1"/>
          <p:nvPr/>
        </p:nvSpPr>
        <p:spPr>
          <a:xfrm>
            <a:off x="5058561" y="4776862"/>
            <a:ext cx="654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Сообщайте о подозрительных письмах на рабочей почте службе безопасности или ИТ‑отделу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6F6A5F-3CE8-5A4D-5080-10EFD97C7DB9}"/>
              </a:ext>
            </a:extLst>
          </p:cNvPr>
          <p:cNvSpPr txBox="1"/>
          <p:nvPr/>
        </p:nvSpPr>
        <p:spPr>
          <a:xfrm>
            <a:off x="5058560" y="5591102"/>
            <a:ext cx="654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Повышайте </a:t>
            </a:r>
            <a:r>
              <a:rPr lang="ru-RU" sz="1600" dirty="0" err="1"/>
              <a:t>киберграмотность</a:t>
            </a:r>
            <a:endParaRPr lang="ru-RU" sz="1600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F62826C-991A-FCD5-A1A8-16BF7E9945A1}"/>
              </a:ext>
            </a:extLst>
          </p:cNvPr>
          <p:cNvSpPr/>
          <p:nvPr/>
        </p:nvSpPr>
        <p:spPr>
          <a:xfrm>
            <a:off x="4867693" y="5706379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FAAFE38-D60F-0381-BFFF-B6759CD53E0F}"/>
              </a:ext>
            </a:extLst>
          </p:cNvPr>
          <p:cNvSpPr/>
          <p:nvPr/>
        </p:nvSpPr>
        <p:spPr>
          <a:xfrm flipH="1">
            <a:off x="4393305" y="463766"/>
            <a:ext cx="45719" cy="60300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7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A6D9-E584-0861-E36C-91907D0A2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208F8-96C1-7E66-2199-4BB1B47F8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21" y="431315"/>
            <a:ext cx="9139088" cy="59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9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DA534-59F4-2875-5816-3DA158F30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3D9F3E-4E29-066F-7B80-890F7CFF235B}"/>
              </a:ext>
            </a:extLst>
          </p:cNvPr>
          <p:cNvSpPr txBox="1"/>
          <p:nvPr/>
        </p:nvSpPr>
        <p:spPr>
          <a:xfrm>
            <a:off x="1730247" y="2763138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90E06-4308-3732-8987-220738BC33F4}"/>
              </a:ext>
            </a:extLst>
          </p:cNvPr>
          <p:cNvSpPr txBox="1"/>
          <p:nvPr/>
        </p:nvSpPr>
        <p:spPr>
          <a:xfrm>
            <a:off x="2940376" y="2593861"/>
            <a:ext cx="3949799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/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распознать </a:t>
            </a:r>
          </a:p>
          <a:p>
            <a:pPr fontAlgn="base"/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звонок мошенника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DFE919-9405-D865-0FD6-ACC9C960A5AE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92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C796-EA7F-5050-4681-AC3EE476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8B75AA-7534-B5BA-7722-95E0BDAFA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6" y="402856"/>
            <a:ext cx="5018498" cy="5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5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0BC99-24FE-2DBE-6424-0ADFFE898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91F1D5-8B85-2DC3-5DDA-4F1F1ABEF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3" y="548063"/>
            <a:ext cx="4464132" cy="46264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DBA92D-2FD2-6640-E256-40A355809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0" y="847288"/>
            <a:ext cx="5417068" cy="56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28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E1A6B-23DD-507A-3C66-09E84059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2C4D6-6C36-EE01-ADCE-DCEB0939C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3" y="548063"/>
            <a:ext cx="4464132" cy="46264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D9B803-6ADA-6C73-E57B-5D2C1E0E2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32" y="1082021"/>
            <a:ext cx="5193975" cy="54649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E485D8-783C-3569-897E-5383C36EA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81" y="311013"/>
            <a:ext cx="5816575" cy="61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1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96095-D2CA-2697-4792-7C31EBDC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20139E-55AD-72E1-9A34-B3EB8BC13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970788"/>
            <a:ext cx="11689080" cy="49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8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35D2-A8AE-AC76-42E4-131ABA6D3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67DFD8A-6C64-BAD2-0FA0-0CCFF8E83DED}"/>
              </a:ext>
            </a:extLst>
          </p:cNvPr>
          <p:cNvSpPr/>
          <p:nvPr/>
        </p:nvSpPr>
        <p:spPr>
          <a:xfrm>
            <a:off x="8230998" y="4559714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69E0FE5-2048-F819-D4CF-525ED46C0F1A}"/>
              </a:ext>
            </a:extLst>
          </p:cNvPr>
          <p:cNvSpPr/>
          <p:nvPr/>
        </p:nvSpPr>
        <p:spPr>
          <a:xfrm>
            <a:off x="4571581" y="4546125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6EADF-C264-06FD-7379-0B4F47DE5666}"/>
              </a:ext>
            </a:extLst>
          </p:cNvPr>
          <p:cNvSpPr txBox="1"/>
          <p:nvPr/>
        </p:nvSpPr>
        <p:spPr>
          <a:xfrm>
            <a:off x="845053" y="1092180"/>
            <a:ext cx="32915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B0F0"/>
                </a:solidFill>
              </a:rPr>
              <a:t>Как распознать мошенников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FD384A0-3D65-4911-8F29-B3621DFB78FF}"/>
              </a:ext>
            </a:extLst>
          </p:cNvPr>
          <p:cNvSpPr/>
          <p:nvPr/>
        </p:nvSpPr>
        <p:spPr>
          <a:xfrm>
            <a:off x="4471332" y="2703817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2C0A9BE-0392-A174-5045-87406C42F60B}"/>
              </a:ext>
            </a:extLst>
          </p:cNvPr>
          <p:cNvSpPr/>
          <p:nvPr/>
        </p:nvSpPr>
        <p:spPr>
          <a:xfrm>
            <a:off x="8230999" y="2703817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BA50CC-F634-FE15-EBB2-E98CB05D1101}"/>
              </a:ext>
            </a:extLst>
          </p:cNvPr>
          <p:cNvSpPr/>
          <p:nvPr/>
        </p:nvSpPr>
        <p:spPr>
          <a:xfrm>
            <a:off x="711665" y="4519569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8805E-523B-E384-0F8B-7F9DA70154A7}"/>
              </a:ext>
            </a:extLst>
          </p:cNvPr>
          <p:cNvSpPr txBox="1"/>
          <p:nvPr/>
        </p:nvSpPr>
        <p:spPr>
          <a:xfrm>
            <a:off x="4604720" y="2840988"/>
            <a:ext cx="247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Сообщают тревожную информацию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55B4C-F003-BD9E-A06B-DB67288C2D7D}"/>
              </a:ext>
            </a:extLst>
          </p:cNvPr>
          <p:cNvSpPr txBox="1"/>
          <p:nvPr/>
        </p:nvSpPr>
        <p:spPr>
          <a:xfrm>
            <a:off x="8431498" y="2851716"/>
            <a:ext cx="27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Давят на вас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0F153-9E5A-D3DC-AA15-BC8A1FF33D45}"/>
              </a:ext>
            </a:extLst>
          </p:cNvPr>
          <p:cNvSpPr txBox="1"/>
          <p:nvPr/>
        </p:nvSpPr>
        <p:spPr>
          <a:xfrm>
            <a:off x="860154" y="4678635"/>
            <a:ext cx="247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Сообщают о внезапном выигрыше</a:t>
            </a:r>
          </a:p>
          <a:p>
            <a:br>
              <a:rPr lang="ru-RU" sz="1600" dirty="0"/>
            </a:b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42860-638D-F4EF-E615-C173042D5116}"/>
              </a:ext>
            </a:extLst>
          </p:cNvPr>
          <p:cNvSpPr txBox="1"/>
          <p:nvPr/>
        </p:nvSpPr>
        <p:spPr>
          <a:xfrm>
            <a:off x="4673231" y="4646058"/>
            <a:ext cx="247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Уговаривают открыть ссылку из смс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36D2EE-6E2A-BBE3-6173-1107B281F7AD}"/>
              </a:ext>
            </a:extLst>
          </p:cNvPr>
          <p:cNvSpPr txBox="1"/>
          <p:nvPr/>
        </p:nvSpPr>
        <p:spPr>
          <a:xfrm>
            <a:off x="8431498" y="4646058"/>
            <a:ext cx="2474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Сбрасывают звонки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05D8A66-67FB-3462-FB27-DEB2F33454D9}"/>
              </a:ext>
            </a:extLst>
          </p:cNvPr>
          <p:cNvSpPr/>
          <p:nvPr/>
        </p:nvSpPr>
        <p:spPr>
          <a:xfrm>
            <a:off x="4471331" y="851948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FA88419-5B49-6388-D28D-99E6CA36FB2E}"/>
              </a:ext>
            </a:extLst>
          </p:cNvPr>
          <p:cNvSpPr/>
          <p:nvPr/>
        </p:nvSpPr>
        <p:spPr>
          <a:xfrm>
            <a:off x="8230998" y="851948"/>
            <a:ext cx="3291555" cy="1342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CFA439-58E0-4197-1B90-C7CBDC1D0FC9}"/>
              </a:ext>
            </a:extLst>
          </p:cNvPr>
          <p:cNvSpPr txBox="1"/>
          <p:nvPr/>
        </p:nvSpPr>
        <p:spPr>
          <a:xfrm>
            <a:off x="4604719" y="989119"/>
            <a:ext cx="247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Звонят со скрытого номера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3423AD-B1CB-83ED-7077-3C1D35D2F25B}"/>
              </a:ext>
            </a:extLst>
          </p:cNvPr>
          <p:cNvSpPr txBox="1"/>
          <p:nvPr/>
        </p:nvSpPr>
        <p:spPr>
          <a:xfrm>
            <a:off x="8431497" y="999847"/>
            <a:ext cx="27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Спрашивают данные карты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0A49202-CBF5-453D-083F-9D6898E6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3" y="2179298"/>
            <a:ext cx="3598315" cy="20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02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2CD3C-863E-B281-484D-6F1D28824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43CE66-F818-7C81-C553-D271A40194A2}"/>
              </a:ext>
            </a:extLst>
          </p:cNvPr>
          <p:cNvSpPr txBox="1"/>
          <p:nvPr/>
        </p:nvSpPr>
        <p:spPr>
          <a:xfrm>
            <a:off x="1730247" y="2676087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2A2D4-A9AB-EE5B-B735-8A96ABC11304}"/>
              </a:ext>
            </a:extLst>
          </p:cNvPr>
          <p:cNvSpPr txBox="1"/>
          <p:nvPr/>
        </p:nvSpPr>
        <p:spPr>
          <a:xfrm>
            <a:off x="2940376" y="2506810"/>
            <a:ext cx="2798780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Доверенный </a:t>
            </a:r>
          </a:p>
          <a:p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5E3340-51C8-F5A3-73AF-5AF5AC7BDD9A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35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DE772-2321-28B5-A873-5165877C8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F77053-A60C-79B7-ED34-B0E74202D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175260"/>
            <a:ext cx="11082528" cy="6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27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E908C-23E5-433F-3626-039E1139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D8FD10-CC56-FB44-985C-B00FB337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11" y="2208926"/>
            <a:ext cx="4065865" cy="22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71FA9-C31A-7D22-1B24-EF9856F3ADAB}"/>
              </a:ext>
            </a:extLst>
          </p:cNvPr>
          <p:cNvSpPr txBox="1"/>
          <p:nvPr/>
        </p:nvSpPr>
        <p:spPr>
          <a:xfrm>
            <a:off x="6031683" y="1859339"/>
            <a:ext cx="5796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Требования к доверителю:</a:t>
            </a:r>
          </a:p>
          <a:p>
            <a:endParaRPr lang="ru-RU" dirty="0"/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/>
              <a:t>Возраст — от 14 лет </a:t>
            </a:r>
          </a:p>
          <a:p>
            <a:pPr lvl="0">
              <a:buClr>
                <a:srgbClr val="00B0F0"/>
              </a:buClr>
            </a:pPr>
            <a:endParaRPr lang="ru-RU" dirty="0"/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/>
              <a:t>Гражданство РФ </a:t>
            </a:r>
          </a:p>
          <a:p>
            <a:pPr lvl="0">
              <a:buClr>
                <a:srgbClr val="00B0F0"/>
              </a:buClr>
            </a:pPr>
            <a:endParaRPr lang="ru-RU" dirty="0"/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Подтверждённая учётная запись на Госуслугах</a:t>
            </a:r>
          </a:p>
          <a:p>
            <a:pPr lvl="0">
              <a:buClr>
                <a:srgbClr val="00B0F0"/>
              </a:buClr>
            </a:pPr>
            <a:endParaRPr lang="ru-RU" dirty="0"/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/>
              <a:t>В личном кабинете указаны паспорт РФ и </a:t>
            </a:r>
            <a:br>
              <a:rPr lang="ru-RU" dirty="0"/>
            </a:br>
            <a:r>
              <a:rPr lang="ru-RU" dirty="0"/>
              <a:t>актуальный номер телефона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69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9A13-423D-A02C-B274-C7252805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88CC9-1BFE-2B30-6838-C24E9B410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5" y="477933"/>
            <a:ext cx="11697050" cy="4428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E2E55-9554-E6A3-F52B-7A6C2DE5EA63}"/>
              </a:ext>
            </a:extLst>
          </p:cNvPr>
          <p:cNvSpPr txBox="1"/>
          <p:nvPr/>
        </p:nvSpPr>
        <p:spPr>
          <a:xfrm>
            <a:off x="1637251" y="5540627"/>
            <a:ext cx="8917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Информация о том, что Вы назначены доверенным контактом, есть в личном кабинете → Профиль → Безопасность → Доверенный контакт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66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9D82-DA44-4C39-7B6D-FCD36EC0D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43EBC0-1AA1-1C90-6B8D-5A947D2DD644}"/>
              </a:ext>
            </a:extLst>
          </p:cNvPr>
          <p:cNvSpPr txBox="1"/>
          <p:nvPr/>
        </p:nvSpPr>
        <p:spPr>
          <a:xfrm>
            <a:off x="1524682" y="2676088"/>
            <a:ext cx="954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3ED01-47A4-5DF8-AD82-87E081EE2002}"/>
              </a:ext>
            </a:extLst>
          </p:cNvPr>
          <p:cNvSpPr txBox="1"/>
          <p:nvPr/>
        </p:nvSpPr>
        <p:spPr>
          <a:xfrm>
            <a:off x="2973932" y="2523588"/>
            <a:ext cx="6026843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Зачем мошенники </a:t>
            </a:r>
          </a:p>
          <a:p>
            <a:r>
              <a:rPr lang="ru-RU" sz="3600" dirty="0">
                <a:solidFill>
                  <a:srgbClr val="00B0F0"/>
                </a:solidFill>
              </a:rPr>
              <a:t>получают доступ к Госуслугам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A8F203-09DD-022F-7A57-28D3C05A5026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43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B10E6-F30C-A4F3-BE2D-00CB66D9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C7E8FE0-647D-26AA-A1E4-A75BA5D8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6CBBC4-F1FA-AE87-9DC7-604ECD6850C0}"/>
              </a:ext>
            </a:extLst>
          </p:cNvPr>
          <p:cNvSpPr/>
          <p:nvPr/>
        </p:nvSpPr>
        <p:spPr>
          <a:xfrm>
            <a:off x="729841" y="947956"/>
            <a:ext cx="2785145" cy="142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75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92FAF-C4F5-5642-FD46-265250AE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073E49-67EF-C941-54B4-66779827A5B2}"/>
              </a:ext>
            </a:extLst>
          </p:cNvPr>
          <p:cNvSpPr/>
          <p:nvPr/>
        </p:nvSpPr>
        <p:spPr>
          <a:xfrm flipH="1">
            <a:off x="5842889" y="413960"/>
            <a:ext cx="45719" cy="60300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16B35-6929-D337-F3D5-F76BF594738E}"/>
              </a:ext>
            </a:extLst>
          </p:cNvPr>
          <p:cNvSpPr txBox="1"/>
          <p:nvPr/>
        </p:nvSpPr>
        <p:spPr>
          <a:xfrm>
            <a:off x="6786430" y="1704899"/>
            <a:ext cx="456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Придумайте новый пароль — сделайте его сложным и уникальным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EF3EB-D97F-3E7F-1201-C2B89C89EF52}"/>
              </a:ext>
            </a:extLst>
          </p:cNvPr>
          <p:cNvSpPr txBox="1"/>
          <p:nvPr/>
        </p:nvSpPr>
        <p:spPr>
          <a:xfrm>
            <a:off x="6786430" y="2584192"/>
            <a:ext cx="456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Задайте контрольный вопрос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111A3-748E-36DF-78F7-B49FE78C805B}"/>
              </a:ext>
            </a:extLst>
          </p:cNvPr>
          <p:cNvSpPr txBox="1"/>
          <p:nvPr/>
        </p:nvSpPr>
        <p:spPr>
          <a:xfrm>
            <a:off x="6786429" y="3269600"/>
            <a:ext cx="496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обнаружили подозрительные согласия, разрешения, доверенности — отзовите их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0B7CE-9942-D666-A3CE-6F679A6730C4}"/>
              </a:ext>
            </a:extLst>
          </p:cNvPr>
          <p:cNvSpPr txBox="1"/>
          <p:nvPr/>
        </p:nvSpPr>
        <p:spPr>
          <a:xfrm>
            <a:off x="6828719" y="4103396"/>
            <a:ext cx="447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Закажите отчеты из БКИ, чтобы проверить заявки на кредиты и займы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8BEC42AA-6880-A05F-6CF2-F22F1D60D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219754"/>
              </p:ext>
            </p:extLst>
          </p:nvPr>
        </p:nvGraphicFramePr>
        <p:xfrm>
          <a:off x="6365065" y="1708179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38" name="Объект 37">
                        <a:extLst>
                          <a:ext uri="{FF2B5EF4-FFF2-40B4-BE49-F238E27FC236}">
                            <a16:creationId xmlns:a16="http://schemas.microsoft.com/office/drawing/2014/main" id="{D3A26382-558F-4E30-A315-F8EA839C4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65065" y="1708179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4F87C072-43C9-844D-FA67-46B79A7C3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306176"/>
              </p:ext>
            </p:extLst>
          </p:nvPr>
        </p:nvGraphicFramePr>
        <p:xfrm>
          <a:off x="6358696" y="2523082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39" name="Объект 38">
                        <a:extLst>
                          <a:ext uri="{FF2B5EF4-FFF2-40B4-BE49-F238E27FC236}">
                            <a16:creationId xmlns:a16="http://schemas.microsoft.com/office/drawing/2014/main" id="{1D3F3FB7-9194-2451-FFA6-5539A503D1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8696" y="2523082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02542F88-D284-FAE0-905B-49CAD5D09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83118"/>
              </p:ext>
            </p:extLst>
          </p:nvPr>
        </p:nvGraphicFramePr>
        <p:xfrm>
          <a:off x="6349232" y="3195448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40" name="Объект 39">
                        <a:extLst>
                          <a:ext uri="{FF2B5EF4-FFF2-40B4-BE49-F238E27FC236}">
                            <a16:creationId xmlns:a16="http://schemas.microsoft.com/office/drawing/2014/main" id="{5AEED7F5-2A8D-A2B2-5A92-794DC5352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49232" y="3195448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B95E4604-1EEB-38F7-BA8D-98306BA94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776187"/>
              </p:ext>
            </p:extLst>
          </p:nvPr>
        </p:nvGraphicFramePr>
        <p:xfrm>
          <a:off x="6312711" y="4097603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41" name="Объект 40">
                        <a:extLst>
                          <a:ext uri="{FF2B5EF4-FFF2-40B4-BE49-F238E27FC236}">
                            <a16:creationId xmlns:a16="http://schemas.microsoft.com/office/drawing/2014/main" id="{9245FE87-3AB0-3FE0-478D-805028996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2711" y="4097603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B868F3F-3F26-8536-EB1F-D0E456D73874}"/>
              </a:ext>
            </a:extLst>
          </p:cNvPr>
          <p:cNvSpPr txBox="1"/>
          <p:nvPr/>
        </p:nvSpPr>
        <p:spPr>
          <a:xfrm>
            <a:off x="512461" y="494183"/>
            <a:ext cx="5199629" cy="8156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500" dirty="0">
                <a:solidFill>
                  <a:srgbClr val="00B0F0"/>
                </a:solidFill>
              </a:rPr>
              <a:t>Шаг 1</a:t>
            </a:r>
          </a:p>
          <a:p>
            <a:r>
              <a:rPr lang="ru-RU" sz="2200" dirty="0">
                <a:solidFill>
                  <a:srgbClr val="00B0F0"/>
                </a:solidFill>
              </a:rPr>
              <a:t>Восстановите доступ к личному кабинету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1F8E7C-207A-460B-0608-93A3D1345993}"/>
              </a:ext>
            </a:extLst>
          </p:cNvPr>
          <p:cNvSpPr txBox="1"/>
          <p:nvPr/>
        </p:nvSpPr>
        <p:spPr>
          <a:xfrm>
            <a:off x="1036446" y="1704899"/>
            <a:ext cx="469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странице восстановления пароля  введите данные паспорта, ИНН или СНИЛС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5B389-D14E-1C5F-289E-20DA1E45D855}"/>
              </a:ext>
            </a:extLst>
          </p:cNvPr>
          <p:cNvSpPr txBox="1"/>
          <p:nvPr/>
        </p:nvSpPr>
        <p:spPr>
          <a:xfrm>
            <a:off x="1036447" y="2584192"/>
            <a:ext cx="456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их ввода система направит код в смс или ссылку на электронную почту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FC3A22-9489-1AA6-C52A-EBC57DF06CC7}"/>
              </a:ext>
            </a:extLst>
          </p:cNvPr>
          <p:cNvSpPr txBox="1"/>
          <p:nvPr/>
        </p:nvSpPr>
        <p:spPr>
          <a:xfrm>
            <a:off x="1036447" y="3445769"/>
            <a:ext cx="44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Перейдите по ссылке или введите код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8AB49-2070-D989-76C7-DD4C57AC1618}"/>
              </a:ext>
            </a:extLst>
          </p:cNvPr>
          <p:cNvSpPr txBox="1"/>
          <p:nvPr/>
        </p:nvSpPr>
        <p:spPr>
          <a:xfrm>
            <a:off x="1078736" y="4136952"/>
            <a:ext cx="447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Придумайте новый пароль и выберите «Сохранить»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B66A94-795D-0031-1832-C268D1884CE2}"/>
              </a:ext>
            </a:extLst>
          </p:cNvPr>
          <p:cNvSpPr txBox="1"/>
          <p:nvPr/>
        </p:nvSpPr>
        <p:spPr>
          <a:xfrm>
            <a:off x="1078736" y="5090952"/>
            <a:ext cx="447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установлен контрольный вопрос, система запросит ввести ответ на него</a:t>
            </a:r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FB3829CD-7FBD-D36C-4044-EDF04EF00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26036"/>
              </p:ext>
            </p:extLst>
          </p:nvPr>
        </p:nvGraphicFramePr>
        <p:xfrm>
          <a:off x="615082" y="1708179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8BEC42AA-6880-A05F-6CF2-F22F1D60D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5082" y="1708179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75E1982C-D1FC-9696-008C-0DA0D0F52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808682"/>
              </p:ext>
            </p:extLst>
          </p:nvPr>
        </p:nvGraphicFramePr>
        <p:xfrm>
          <a:off x="608713" y="2523082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4F87C072-43C9-844D-FA67-46B79A7C3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713" y="2523082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64DFBD78-D621-788F-3590-EE2726FCE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50973"/>
              </p:ext>
            </p:extLst>
          </p:nvPr>
        </p:nvGraphicFramePr>
        <p:xfrm>
          <a:off x="599249" y="3380006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02542F88-D284-FAE0-905B-49CAD5D09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9249" y="3380006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34CCAC7C-0309-C99F-8D41-7A3D71C60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75601"/>
              </p:ext>
            </p:extLst>
          </p:nvPr>
        </p:nvGraphicFramePr>
        <p:xfrm>
          <a:off x="562728" y="4131159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B95E4604-1EEB-38F7-BA8D-98306BA94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728" y="4131159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E09B24D2-00F5-1E83-2FF5-3C989C750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29079"/>
              </p:ext>
            </p:extLst>
          </p:nvPr>
        </p:nvGraphicFramePr>
        <p:xfrm>
          <a:off x="562728" y="5058720"/>
          <a:ext cx="514349" cy="51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8160" imgH="1027261" progId="CorelDraw.Graphic.23">
                  <p:embed/>
                </p:oleObj>
              </mc:Choice>
              <mc:Fallback>
                <p:oleObj name="CorelDRAW" r:id="rId2" imgW="1028160" imgH="1027261" progId="CorelDraw.Graphic.23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CB4D421D-6A34-26D6-392B-567C32EDD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728" y="5058720"/>
                        <a:ext cx="514349" cy="51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FE9DAD4-7441-DCD0-9A2F-14E9D06DBFFC}"/>
              </a:ext>
            </a:extLst>
          </p:cNvPr>
          <p:cNvSpPr txBox="1"/>
          <p:nvPr/>
        </p:nvSpPr>
        <p:spPr>
          <a:xfrm>
            <a:off x="6303394" y="517266"/>
            <a:ext cx="5495607" cy="8156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500" dirty="0">
                <a:solidFill>
                  <a:srgbClr val="00B0F0"/>
                </a:solidFill>
              </a:rPr>
              <a:t>Шаг 2</a:t>
            </a:r>
          </a:p>
          <a:p>
            <a:r>
              <a:rPr lang="ru-RU" sz="2200" dirty="0">
                <a:solidFill>
                  <a:srgbClr val="00B0F0"/>
                </a:solidFill>
              </a:rPr>
              <a:t>Обезопасить профиль от повторного взлома</a:t>
            </a:r>
          </a:p>
        </p:txBody>
      </p:sp>
    </p:spTree>
    <p:extLst>
      <p:ext uri="{BB962C8B-B14F-4D97-AF65-F5344CB8AC3E}">
        <p14:creationId xmlns:p14="http://schemas.microsoft.com/office/powerpoint/2010/main" val="3814284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7900-675E-8EB8-3A85-A870DF0B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8F0A60-4E4E-6367-4CE1-7EB2AFD6BA96}"/>
              </a:ext>
            </a:extLst>
          </p:cNvPr>
          <p:cNvSpPr txBox="1"/>
          <p:nvPr/>
        </p:nvSpPr>
        <p:spPr>
          <a:xfrm>
            <a:off x="1730247" y="2763139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9FF12-5F04-4487-45A1-BC977287F709}"/>
              </a:ext>
            </a:extLst>
          </p:cNvPr>
          <p:cNvSpPr txBox="1"/>
          <p:nvPr/>
        </p:nvSpPr>
        <p:spPr>
          <a:xfrm>
            <a:off x="2940376" y="2316863"/>
            <a:ext cx="3948517" cy="175432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Куда обратиться, </a:t>
            </a:r>
          </a:p>
          <a:p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столкнулись </a:t>
            </a:r>
          </a:p>
          <a:p>
            <a:r>
              <a:rPr 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мошенничеством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D32318-EB1E-77A7-B5EB-8AFD3452A1D7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60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BCC0-036B-02A1-CCF0-0865E698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8C431C-9C4F-69AF-1ABB-20EE4BB55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80" y="1216404"/>
            <a:ext cx="8332706" cy="42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AD56D-DC95-0969-67E6-0F559E32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55DCD62-5120-357C-2C4E-2B590589B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93881"/>
              </p:ext>
            </p:extLst>
          </p:nvPr>
        </p:nvGraphicFramePr>
        <p:xfrm>
          <a:off x="8624950" y="128000"/>
          <a:ext cx="3598862" cy="66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850891" imgH="7121315" progId="CorelDraw.Graphic.23">
                  <p:embed/>
                </p:oleObj>
              </mc:Choice>
              <mc:Fallback>
                <p:oleObj name="CorelDRAW" r:id="rId2" imgW="3850891" imgH="7121315" progId="CorelDraw.Graphic.23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9CD89625-46D5-9AEC-1761-62CE1FE62C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24950" y="128000"/>
                        <a:ext cx="3598862" cy="66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>
            <a:extLst>
              <a:ext uri="{FF2B5EF4-FFF2-40B4-BE49-F238E27FC236}">
                <a16:creationId xmlns:a16="http://schemas.microsoft.com/office/drawing/2014/main" id="{F3683822-CF08-6F91-2335-DB250610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18" t="31987" r="36366" b="9500"/>
          <a:stretch>
            <a:fillRect/>
          </a:stretch>
        </p:blipFill>
        <p:spPr bwMode="auto">
          <a:xfrm>
            <a:off x="685800" y="435137"/>
            <a:ext cx="658624" cy="8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05640-959E-1F41-D4B0-849DB36A5A78}"/>
              </a:ext>
            </a:extLst>
          </p:cNvPr>
          <p:cNvSpPr txBox="1"/>
          <p:nvPr/>
        </p:nvSpPr>
        <p:spPr>
          <a:xfrm>
            <a:off x="1450760" y="649665"/>
            <a:ext cx="4803153" cy="590149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R="7620" lvl="0">
              <a:spcBef>
                <a:spcPts val="101"/>
              </a:spcBef>
            </a:pPr>
            <a: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Министерство цифрового развития </a:t>
            </a:r>
            <a:b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</a:br>
            <a:r>
              <a:rPr lang="ru-RU" sz="16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и связи Кузбасса</a:t>
            </a:r>
            <a:endParaRPr lang="ru-RU" sz="1600" dirty="0">
              <a:solidFill>
                <a:srgbClr val="00B0F0"/>
              </a:solidFill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1AB0D-3158-3441-891B-5EF81DD5BCEE}"/>
              </a:ext>
            </a:extLst>
          </p:cNvPr>
          <p:cNvSpPr txBox="1"/>
          <p:nvPr/>
        </p:nvSpPr>
        <p:spPr>
          <a:xfrm>
            <a:off x="607047" y="3276600"/>
            <a:ext cx="3812553" cy="111337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R="7620" lvl="0">
              <a:spcBef>
                <a:spcPts val="101"/>
              </a:spcBef>
            </a:pPr>
            <a:r>
              <a:rPr lang="ru-RU" sz="33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Спасибо </a:t>
            </a:r>
            <a:br>
              <a:rPr lang="ru-RU" sz="33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</a:br>
            <a:r>
              <a:rPr lang="ru-RU" sz="3300" spc="-5" dirty="0">
                <a:solidFill>
                  <a:srgbClr val="00B0F0"/>
                </a:solidFill>
                <a:latin typeface="Century Gothic" panose="020B0502020202020204" pitchFamily="34" charset="0"/>
                <a:cs typeface="Verdana"/>
              </a:rPr>
              <a:t>за внимание!</a:t>
            </a:r>
            <a:endParaRPr lang="en-US" sz="3300" spc="-5" dirty="0">
              <a:solidFill>
                <a:srgbClr val="00B0F0"/>
              </a:solidFill>
              <a:latin typeface="Century Gothic" panose="020B0502020202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5521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1FDD7-4B07-22FE-A8B5-2C48F716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0699471F-E890-21A8-B31E-BA45EA13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35" y="1680781"/>
            <a:ext cx="3126566" cy="22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FF2DC-48B7-58BD-AFBF-9641843B5A60}"/>
              </a:ext>
            </a:extLst>
          </p:cNvPr>
          <p:cNvSpPr txBox="1"/>
          <p:nvPr/>
        </p:nvSpPr>
        <p:spPr>
          <a:xfrm>
            <a:off x="1461802" y="3554306"/>
            <a:ext cx="23573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rgbClr val="00B0F0"/>
                </a:solidFill>
              </a:rPr>
              <a:t>Через Госуслуги мошенники могут узнать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90F44C-29CA-C2D0-C393-EA5C3FBFC0F5}"/>
              </a:ext>
            </a:extLst>
          </p:cNvPr>
          <p:cNvSpPr/>
          <p:nvPr/>
        </p:nvSpPr>
        <p:spPr>
          <a:xfrm>
            <a:off x="4288134" y="1501315"/>
            <a:ext cx="45719" cy="3871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D10B3-ABA9-2C1A-0E38-137D81FF363B}"/>
              </a:ext>
            </a:extLst>
          </p:cNvPr>
          <p:cNvSpPr txBox="1"/>
          <p:nvPr/>
        </p:nvSpPr>
        <p:spPr>
          <a:xfrm>
            <a:off x="4991450" y="1661020"/>
            <a:ext cx="6542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Данные российского и загранпаспорта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СНИЛС — страховой номер индивидуального лицевого счета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ИНН — идентификационный номер налогоплательщика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Сведения о кредитах и займах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Информацию о квартирах, земельных участках и другой недвижимости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Реквизиты банковских счетов.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E2CAA96-845D-53B4-7CD6-5920E8838C28}"/>
              </a:ext>
            </a:extLst>
          </p:cNvPr>
          <p:cNvSpPr/>
          <p:nvPr/>
        </p:nvSpPr>
        <p:spPr>
          <a:xfrm>
            <a:off x="4837729" y="1783327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216A99A-72AC-65DA-0802-6E11CE3ED877}"/>
              </a:ext>
            </a:extLst>
          </p:cNvPr>
          <p:cNvSpPr/>
          <p:nvPr/>
        </p:nvSpPr>
        <p:spPr>
          <a:xfrm>
            <a:off x="4834136" y="2383765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7ECC35E-5F12-5056-1ECA-7083D09867FB}"/>
              </a:ext>
            </a:extLst>
          </p:cNvPr>
          <p:cNvSpPr/>
          <p:nvPr/>
        </p:nvSpPr>
        <p:spPr>
          <a:xfrm>
            <a:off x="4834136" y="2876203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5B58B7-BB21-B163-A047-AE95C761CF67}"/>
              </a:ext>
            </a:extLst>
          </p:cNvPr>
          <p:cNvSpPr/>
          <p:nvPr/>
        </p:nvSpPr>
        <p:spPr>
          <a:xfrm>
            <a:off x="4834136" y="3437151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47583B5-DAA1-D7AA-EFA7-BFEE7E4F2023}"/>
              </a:ext>
            </a:extLst>
          </p:cNvPr>
          <p:cNvSpPr/>
          <p:nvPr/>
        </p:nvSpPr>
        <p:spPr>
          <a:xfrm>
            <a:off x="4853188" y="4014981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E6CBE9D-2148-3556-0EF7-04E7BDEF53AC}"/>
              </a:ext>
            </a:extLst>
          </p:cNvPr>
          <p:cNvSpPr/>
          <p:nvPr/>
        </p:nvSpPr>
        <p:spPr>
          <a:xfrm>
            <a:off x="4849328" y="4800801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18C8-E12D-A14F-DAAE-8148287CC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1245E9-EA13-C650-7125-3AFC475310BF}"/>
              </a:ext>
            </a:extLst>
          </p:cNvPr>
          <p:cNvSpPr txBox="1"/>
          <p:nvPr/>
        </p:nvSpPr>
        <p:spPr>
          <a:xfrm>
            <a:off x="1524681" y="2676088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1DC02-35F7-59BD-FD5D-9288BDCD8AED}"/>
              </a:ext>
            </a:extLst>
          </p:cNvPr>
          <p:cNvSpPr txBox="1"/>
          <p:nvPr/>
        </p:nvSpPr>
        <p:spPr>
          <a:xfrm>
            <a:off x="2940376" y="2560305"/>
            <a:ext cx="5905784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Как мошенники </a:t>
            </a:r>
          </a:p>
          <a:p>
            <a:r>
              <a:rPr lang="ru-RU" sz="3600" dirty="0">
                <a:solidFill>
                  <a:srgbClr val="00B0F0"/>
                </a:solidFill>
              </a:rPr>
              <a:t>используют эту информацию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3A150D-FE95-58A3-2FC8-BF40467FEB36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1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1C4A5-B37D-2018-9FA2-B9B60E69A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A836100-D13C-4CAF-5414-77D680B3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90" y="973262"/>
            <a:ext cx="4911476" cy="49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FAE7A2-0ABA-365E-3C47-D6042C050068}"/>
              </a:ext>
            </a:extLst>
          </p:cNvPr>
          <p:cNvSpPr txBox="1"/>
          <p:nvPr/>
        </p:nvSpPr>
        <p:spPr>
          <a:xfrm>
            <a:off x="722917" y="829484"/>
            <a:ext cx="3291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Оформляют кредиты и микрозаймы</a:t>
            </a:r>
          </a:p>
          <a:p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Иногда банки и МФО выдают кредиты через подтвержденный аккаунт заемщика на Госуслугах. </a:t>
            </a:r>
          </a:p>
          <a:p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Если мошенники узнают пароль от Госуслуг, они смогут подать заявку на кредит от вашего имени</a:t>
            </a:r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B34868-367C-F8E9-4EF4-1C215E6252F8}"/>
              </a:ext>
            </a:extLst>
          </p:cNvPr>
          <p:cNvSpPr txBox="1"/>
          <p:nvPr/>
        </p:nvSpPr>
        <p:spPr>
          <a:xfrm>
            <a:off x="722917" y="3554168"/>
            <a:ext cx="32915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</a:rPr>
              <a:t>Получают </a:t>
            </a:r>
          </a:p>
          <a:p>
            <a:pPr lvl="0"/>
            <a:r>
              <a:rPr lang="ru-RU" b="1" dirty="0">
                <a:solidFill>
                  <a:srgbClr val="00B0F0"/>
                </a:solidFill>
              </a:rPr>
              <a:t>налоговые вычеты</a:t>
            </a:r>
          </a:p>
          <a:p>
            <a:pPr lvl="0"/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Через личный кабинет на Госуслугах аферисты могут отправить заявление на налоговый вычет. Например, если вы имеете право на вычет (за лечение, обучение, покупку квартиры), но еще не подавали заявление. В качестве счета для зачисления денег злоумышленники указывают свои реквизиты</a:t>
            </a:r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6DAC1F-5E1F-68E2-890A-7049B66F09F9}"/>
              </a:ext>
            </a:extLst>
          </p:cNvPr>
          <p:cNvSpPr txBox="1"/>
          <p:nvPr/>
        </p:nvSpPr>
        <p:spPr>
          <a:xfrm>
            <a:off x="8372718" y="3554168"/>
            <a:ext cx="32915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</a:rPr>
              <a:t>Оформляют </a:t>
            </a:r>
            <a:r>
              <a:rPr lang="ru-RU" b="1" dirty="0" err="1">
                <a:solidFill>
                  <a:srgbClr val="00B0F0"/>
                </a:solidFill>
              </a:rPr>
              <a:t>eSIM</a:t>
            </a:r>
            <a:r>
              <a:rPr lang="ru-RU" b="1" dirty="0">
                <a:solidFill>
                  <a:srgbClr val="00B0F0"/>
                </a:solidFill>
              </a:rPr>
              <a:t>-карты</a:t>
            </a:r>
          </a:p>
          <a:p>
            <a:pPr lvl="0"/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Это виртуальный аналог обычной сим-карты. Она не вставляется в телефон, а устанавливается в настройках устройства. Через ЛК на Госуслугах мошенники подают заявки на перенос номера с обычной сим-карты на виртуальную, а затем — переносят номера на свои телефоны. В результате пользователь остается без доступа к своему номеру телефона, а с ним — и к аккаунту на Госуслугах</a:t>
            </a: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6409B5-3ED7-7666-07A3-96FFC0EF0E8E}"/>
              </a:ext>
            </a:extLst>
          </p:cNvPr>
          <p:cNvSpPr txBox="1"/>
          <p:nvPr/>
        </p:nvSpPr>
        <p:spPr>
          <a:xfrm>
            <a:off x="8244640" y="829483"/>
            <a:ext cx="32915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Собирают персональные данные </a:t>
            </a:r>
          </a:p>
          <a:p>
            <a:pPr lvl="0"/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Фамилии и имена, номера телефонов, другие персональные сведения — их используют, чтобы нелегально собирать и продавать базы данных на черном рынке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6F669-73A6-89A5-A8D4-14CE15C0F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7A09B-2C53-124D-017E-D79C45C20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87" y="156808"/>
            <a:ext cx="8417723" cy="65443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0E729F-0A46-C337-EC66-56FC16D9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6" y="877872"/>
            <a:ext cx="2293167" cy="22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5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A14BB-07AE-70F9-26CD-832C8CD9F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BE0D72-7A07-DEAC-CF44-55DEB7061C45}"/>
              </a:ext>
            </a:extLst>
          </p:cNvPr>
          <p:cNvSpPr txBox="1"/>
          <p:nvPr/>
        </p:nvSpPr>
        <p:spPr>
          <a:xfrm>
            <a:off x="1625349" y="2776756"/>
            <a:ext cx="1210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00B0F0"/>
                </a:solidFill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71BED-D759-091F-F6EE-CE0189F6D245}"/>
              </a:ext>
            </a:extLst>
          </p:cNvPr>
          <p:cNvSpPr txBox="1"/>
          <p:nvPr/>
        </p:nvSpPr>
        <p:spPr>
          <a:xfrm>
            <a:off x="2940376" y="2813293"/>
            <a:ext cx="4760727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Как защитить Госуслуги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60C64-4F9F-9B17-B6FC-A845C66C4E44}"/>
              </a:ext>
            </a:extLst>
          </p:cNvPr>
          <p:cNvSpPr/>
          <p:nvPr/>
        </p:nvSpPr>
        <p:spPr>
          <a:xfrm>
            <a:off x="2689091" y="2491529"/>
            <a:ext cx="45719" cy="140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9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937</Words>
  <Application>Microsoft Office PowerPoint</Application>
  <PresentationFormat>Широкоэкранный</PresentationFormat>
  <Paragraphs>178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Wingdings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Реутова Екатерина Николаевна</dc:creator>
  <cp:lastModifiedBy>Реутова Екатерина Николаевна</cp:lastModifiedBy>
  <cp:revision>22</cp:revision>
  <dcterms:created xsi:type="dcterms:W3CDTF">2025-07-23T00:59:00Z</dcterms:created>
  <dcterms:modified xsi:type="dcterms:W3CDTF">2025-11-25T08:09:12Z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53D98EA922644B478A13410A32A3BB50_13</vt:lpwstr>
  </property>
  <property fmtid="{D5CDD505-2E9C-101B-9397-08002B2CF9AE}" pid="3" name="KSOProductBuildVer">
    <vt:lpwstr>2052-12.1.0.21915</vt:lpwstr>
  </property>
</Properties>
</file>