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5" r:id="rId2"/>
    <p:sldId id="289" r:id="rId3"/>
    <p:sldId id="522" r:id="rId4"/>
    <p:sldId id="523" r:id="rId5"/>
    <p:sldId id="524" r:id="rId6"/>
    <p:sldId id="525" r:id="rId7"/>
    <p:sldId id="526" r:id="rId8"/>
    <p:sldId id="527" r:id="rId9"/>
    <p:sldId id="528" r:id="rId10"/>
    <p:sldId id="521" r:id="rId11"/>
    <p:sldId id="508" r:id="rId12"/>
    <p:sldId id="509" r:id="rId13"/>
    <p:sldId id="512" r:id="rId14"/>
    <p:sldId id="510" r:id="rId15"/>
    <p:sldId id="513" r:id="rId16"/>
    <p:sldId id="511" r:id="rId17"/>
    <p:sldId id="514" r:id="rId18"/>
    <p:sldId id="516" r:id="rId19"/>
    <p:sldId id="515" r:id="rId20"/>
    <p:sldId id="517" r:id="rId21"/>
    <p:sldId id="520" r:id="rId22"/>
    <p:sldId id="518" r:id="rId23"/>
    <p:sldId id="505" r:id="rId24"/>
    <p:sldId id="506" r:id="rId25"/>
    <p:sldId id="389" r:id="rId26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3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80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43997-96EE-48E3-9648-378D2188B290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284B3-EA5C-4360-AE9C-72DDD03E9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6"/>
            <a:ext cx="7772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1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1"/>
            <a:ext cx="9143999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4823" y="271568"/>
            <a:ext cx="443435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327" y="2139099"/>
            <a:ext cx="80633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2.jpeg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4.jpeg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jpeg"/><Relationship Id="rId4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407" y="307218"/>
            <a:ext cx="3429000" cy="19806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algn="ctr"/>
            <a:r>
              <a:rPr lang="ru-RU" sz="3200" b="1" i="0" dirty="0">
                <a:solidFill>
                  <a:srgbClr val="7030A0"/>
                </a:solidFill>
                <a:effectLst/>
                <a:latin typeface="-apple-system"/>
              </a:rPr>
              <a:t>Что выгоднее: брать ипотеку или жить в съемной квартире?</a:t>
            </a:r>
            <a:endParaRPr lang="ru-RU" sz="3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33" y="1241015"/>
            <a:ext cx="1018597" cy="7438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32" y="163018"/>
            <a:ext cx="685800" cy="8716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6F2F3D-A7DB-B2D4-5603-C0C66D8E16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732" y="163017"/>
            <a:ext cx="685801" cy="871609"/>
          </a:xfrm>
          <a:prstGeom prst="rect">
            <a:avLst/>
          </a:prstGeom>
        </p:spPr>
      </p:pic>
      <p:pic>
        <p:nvPicPr>
          <p:cNvPr id="6" name="Изображение 1" descr="минфин прозрачный">
            <a:extLst>
              <a:ext uri="{FF2B5EF4-FFF2-40B4-BE49-F238E27FC236}">
                <a16:creationId xmlns:a16="http://schemas.microsoft.com/office/drawing/2014/main" id="{38C9C95D-AF23-C594-5E7D-C36423F09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116" y="1084940"/>
            <a:ext cx="582295" cy="10560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46DA2C-A0DF-745C-5B7B-D486C1BC52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8841"/>
            <a:ext cx="1800107" cy="23974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627E2C-900A-A4D1-C5D8-F199C62CB371}"/>
              </a:ext>
            </a:extLst>
          </p:cNvPr>
          <p:cNvSpPr txBox="1"/>
          <p:nvPr/>
        </p:nvSpPr>
        <p:spPr>
          <a:xfrm>
            <a:off x="6477000" y="3926985"/>
            <a:ext cx="2667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</a:rPr>
              <a:t>Сычева-Передеро Ольга Валерьевна,  заведующий сектором проектов по финансовой грамотности отдела стратегических проектов Министерства финансов Кузбасса, к.э.н.</a:t>
            </a:r>
          </a:p>
        </p:txBody>
      </p:sp>
    </p:spTree>
    <p:extLst>
      <p:ext uri="{BB962C8B-B14F-4D97-AF65-F5344CB8AC3E}">
        <p14:creationId xmlns:p14="http://schemas.microsoft.com/office/powerpoint/2010/main" val="391083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F9B66-2C23-7A27-855D-58689BD76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B5C405-8C80-A0EA-9C70-F1CDA5D96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1EB7EF-A7D7-E4AE-DFD8-F91A97D74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1B7C95-CBA5-3865-2D6F-53B683E05E24}"/>
              </a:ext>
            </a:extLst>
          </p:cNvPr>
          <p:cNvSpPr txBox="1"/>
          <p:nvPr/>
        </p:nvSpPr>
        <p:spPr bwMode="auto">
          <a:xfrm>
            <a:off x="6864285" y="913928"/>
            <a:ext cx="2279715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«Мой выбор – мое будущее»</a:t>
            </a:r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3B0C3-08B5-E650-947A-698564745B76}"/>
              </a:ext>
            </a:extLst>
          </p:cNvPr>
          <p:cNvSpPr txBox="1"/>
          <p:nvPr/>
        </p:nvSpPr>
        <p:spPr>
          <a:xfrm>
            <a:off x="5943600" y="20604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«ЗА»</a:t>
            </a:r>
          </a:p>
        </p:txBody>
      </p:sp>
      <p:pic>
        <p:nvPicPr>
          <p:cNvPr id="13" name="Рисунок 12" descr="Знак одобрения со сплошной заливкой">
            <a:extLst>
              <a:ext uri="{FF2B5EF4-FFF2-40B4-BE49-F238E27FC236}">
                <a16:creationId xmlns:a16="http://schemas.microsoft.com/office/drawing/2014/main" id="{D0AC1545-FE71-F5CD-D82D-6EE9C368E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7600" y="12482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9F87A4-F41D-848D-D8E1-80C1CCA71203}"/>
              </a:ext>
            </a:extLst>
          </p:cNvPr>
          <p:cNvSpPr txBox="1"/>
          <p:nvPr/>
        </p:nvSpPr>
        <p:spPr>
          <a:xfrm>
            <a:off x="533400" y="1195159"/>
            <a:ext cx="7696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dirty="0">
                <a:solidFill>
                  <a:srgbClr val="7030A0"/>
                </a:solidFill>
                <a:effectLst/>
              </a:rPr>
              <a:t>Живешь в своей квартире</a:t>
            </a:r>
          </a:p>
        </p:txBody>
      </p:sp>
      <p:pic>
        <p:nvPicPr>
          <p:cNvPr id="2074" name="Picture 26">
            <a:extLst>
              <a:ext uri="{FF2B5EF4-FFF2-40B4-BE49-F238E27FC236}">
                <a16:creationId xmlns:a16="http://schemas.microsoft.com/office/drawing/2014/main" id="{54E069F0-DEFB-2637-550D-6BE403374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329"/>
            <a:ext cx="6096000" cy="31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94A28CC8-C26D-A988-7618-EE3BA0C42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5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49EB8B-2E59-929B-EB46-04AA918DE966}"/>
              </a:ext>
            </a:extLst>
          </p:cNvPr>
          <p:cNvSpPr txBox="1"/>
          <p:nvPr/>
        </p:nvSpPr>
        <p:spPr bwMode="auto">
          <a:xfrm>
            <a:off x="6864285" y="913928"/>
            <a:ext cx="2279715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«Мой выбор – мое будущее»</a:t>
            </a:r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1AC14-B0D8-294E-C2EE-99EF3BB87B7A}"/>
              </a:ext>
            </a:extLst>
          </p:cNvPr>
          <p:cNvSpPr txBox="1"/>
          <p:nvPr/>
        </p:nvSpPr>
        <p:spPr>
          <a:xfrm>
            <a:off x="5247971" y="94666"/>
            <a:ext cx="260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«ПРОТИВ»</a:t>
            </a:r>
          </a:p>
        </p:txBody>
      </p:sp>
      <p:pic>
        <p:nvPicPr>
          <p:cNvPr id="13" name="Рисунок 12" descr="Знак одобрения со сплошной заливкой">
            <a:extLst>
              <a:ext uri="{FF2B5EF4-FFF2-40B4-BE49-F238E27FC236}">
                <a16:creationId xmlns:a16="http://schemas.microsoft.com/office/drawing/2014/main" id="{107857DC-2E4D-241E-0954-E9CA0C2F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7772400" y="108951"/>
            <a:ext cx="914400" cy="945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DBB876-42EA-F97E-F1B3-3EF25A92DC99}"/>
              </a:ext>
            </a:extLst>
          </p:cNvPr>
          <p:cNvSpPr txBox="1"/>
          <p:nvPr/>
        </p:nvSpPr>
        <p:spPr>
          <a:xfrm>
            <a:off x="76200" y="1306536"/>
            <a:ext cx="8991600" cy="45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Bef>
                <a:spcPts val="3150"/>
              </a:spcBef>
              <a:spcAft>
                <a:spcPts val="600"/>
              </a:spcAft>
            </a:pPr>
            <a:r>
              <a:rPr lang="ru-RU" sz="40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Квартира принадлежит не вам, а банку</a:t>
            </a:r>
            <a:endParaRPr lang="ru-RU" sz="4000" dirty="0">
              <a:solidFill>
                <a:srgbClr val="7030A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6802" name="Picture 2">
            <a:extLst>
              <a:ext uri="{FF2B5EF4-FFF2-40B4-BE49-F238E27FC236}">
                <a16:creationId xmlns:a16="http://schemas.microsoft.com/office/drawing/2014/main" id="{6D599AF6-4AF8-566C-84F4-C78CC918C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831194"/>
            <a:ext cx="4171950" cy="32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03490D-EB1C-2BC8-E9E1-5D7C2813B1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7" name="Изображение 1" descr="минфин прозрачный">
            <a:extLst>
              <a:ext uri="{FF2B5EF4-FFF2-40B4-BE49-F238E27FC236}">
                <a16:creationId xmlns:a16="http://schemas.microsoft.com/office/drawing/2014/main" id="{761DF973-613A-2BD9-BAD6-D9CA5D8A9A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43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49EB8B-2E59-929B-EB46-04AA918DE966}"/>
              </a:ext>
            </a:extLst>
          </p:cNvPr>
          <p:cNvSpPr txBox="1"/>
          <p:nvPr/>
        </p:nvSpPr>
        <p:spPr bwMode="auto">
          <a:xfrm>
            <a:off x="6864285" y="913928"/>
            <a:ext cx="2279715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«Мой выбор – мое будущее»</a:t>
            </a:r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1AC14-B0D8-294E-C2EE-99EF3BB87B7A}"/>
              </a:ext>
            </a:extLst>
          </p:cNvPr>
          <p:cNvSpPr txBox="1"/>
          <p:nvPr/>
        </p:nvSpPr>
        <p:spPr>
          <a:xfrm>
            <a:off x="5943600" y="20604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«ЗА»</a:t>
            </a:r>
          </a:p>
        </p:txBody>
      </p:sp>
      <p:pic>
        <p:nvPicPr>
          <p:cNvPr id="13" name="Рисунок 12" descr="Знак одобрения со сплошной заливкой">
            <a:extLst>
              <a:ext uri="{FF2B5EF4-FFF2-40B4-BE49-F238E27FC236}">
                <a16:creationId xmlns:a16="http://schemas.microsoft.com/office/drawing/2014/main" id="{107857DC-2E4D-241E-0954-E9CA0C2F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7600" y="1248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3139B-677A-DA33-1CE4-F2037C649FB2}"/>
              </a:ext>
            </a:extLst>
          </p:cNvPr>
          <p:cNvSpPr txBox="1"/>
          <p:nvPr/>
        </p:nvSpPr>
        <p:spPr>
          <a:xfrm>
            <a:off x="415332" y="1232816"/>
            <a:ext cx="84238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анк может снизить финансовую нагрузку, арендодатель — нет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77828" name="Picture 4">
            <a:extLst>
              <a:ext uri="{FF2B5EF4-FFF2-40B4-BE49-F238E27FC236}">
                <a16:creationId xmlns:a16="http://schemas.microsoft.com/office/drawing/2014/main" id="{4A28656F-3B5B-8B64-4925-80788A15D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71750"/>
            <a:ext cx="5029200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462BB8-4306-8E35-E6CF-060689617F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7" name="Изображение 1" descr="минфин прозрачный">
            <a:extLst>
              <a:ext uri="{FF2B5EF4-FFF2-40B4-BE49-F238E27FC236}">
                <a16:creationId xmlns:a16="http://schemas.microsoft.com/office/drawing/2014/main" id="{864175A1-3D2E-3B03-81ED-ED1A70FCE4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7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49EB8B-2E59-929B-EB46-04AA918DE966}"/>
              </a:ext>
            </a:extLst>
          </p:cNvPr>
          <p:cNvSpPr txBox="1"/>
          <p:nvPr/>
        </p:nvSpPr>
        <p:spPr bwMode="auto">
          <a:xfrm>
            <a:off x="6864285" y="913928"/>
            <a:ext cx="2279715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«Мой выбор – мое будущее»</a:t>
            </a:r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1AC14-B0D8-294E-C2EE-99EF3BB87B7A}"/>
              </a:ext>
            </a:extLst>
          </p:cNvPr>
          <p:cNvSpPr txBox="1"/>
          <p:nvPr/>
        </p:nvSpPr>
        <p:spPr>
          <a:xfrm>
            <a:off x="5247971" y="94666"/>
            <a:ext cx="260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«ПРОТИВ»</a:t>
            </a:r>
          </a:p>
        </p:txBody>
      </p:sp>
      <p:pic>
        <p:nvPicPr>
          <p:cNvPr id="13" name="Рисунок 12" descr="Знак одобрения со сплошной заливкой">
            <a:extLst>
              <a:ext uri="{FF2B5EF4-FFF2-40B4-BE49-F238E27FC236}">
                <a16:creationId xmlns:a16="http://schemas.microsoft.com/office/drawing/2014/main" id="{107857DC-2E4D-241E-0954-E9CA0C2F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7772400" y="108951"/>
            <a:ext cx="914400" cy="945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1FC35D-BFEB-3089-A233-949F698C9CB5}"/>
              </a:ext>
            </a:extLst>
          </p:cNvPr>
          <p:cNvSpPr txBox="1"/>
          <p:nvPr/>
        </p:nvSpPr>
        <p:spPr>
          <a:xfrm>
            <a:off x="169566" y="1190286"/>
            <a:ext cx="87458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Приличную квартиру проще снимать, чем взять в ипотеку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78850" name="Picture 2">
            <a:extLst>
              <a:ext uri="{FF2B5EF4-FFF2-40B4-BE49-F238E27FC236}">
                <a16:creationId xmlns:a16="http://schemas.microsoft.com/office/drawing/2014/main" id="{7476E710-40FA-322C-6CB0-3BCACCE36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2419350"/>
            <a:ext cx="46482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77058F-1646-5D6E-38CD-E757C87CC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7" name="Изображение 1" descr="минфин прозрачный">
            <a:extLst>
              <a:ext uri="{FF2B5EF4-FFF2-40B4-BE49-F238E27FC236}">
                <a16:creationId xmlns:a16="http://schemas.microsoft.com/office/drawing/2014/main" id="{006DE5A6-8068-8EA7-64DA-45A4062A4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49EB8B-2E59-929B-EB46-04AA918DE966}"/>
              </a:ext>
            </a:extLst>
          </p:cNvPr>
          <p:cNvSpPr txBox="1"/>
          <p:nvPr/>
        </p:nvSpPr>
        <p:spPr bwMode="auto">
          <a:xfrm>
            <a:off x="6864285" y="913928"/>
            <a:ext cx="2279715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«Мой выбор – мое будущее»</a:t>
            </a:r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1AC14-B0D8-294E-C2EE-99EF3BB87B7A}"/>
              </a:ext>
            </a:extLst>
          </p:cNvPr>
          <p:cNvSpPr txBox="1"/>
          <p:nvPr/>
        </p:nvSpPr>
        <p:spPr>
          <a:xfrm>
            <a:off x="5943600" y="20604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«ЗА»</a:t>
            </a:r>
          </a:p>
        </p:txBody>
      </p:sp>
      <p:pic>
        <p:nvPicPr>
          <p:cNvPr id="13" name="Рисунок 12" descr="Знак одобрения со сплошной заливкой">
            <a:extLst>
              <a:ext uri="{FF2B5EF4-FFF2-40B4-BE49-F238E27FC236}">
                <a16:creationId xmlns:a16="http://schemas.microsoft.com/office/drawing/2014/main" id="{107857DC-2E4D-241E-0954-E9CA0C2F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7600" y="1248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50CA66-9717-EA2E-75AA-89DECBB54EAE}"/>
              </a:ext>
            </a:extLst>
          </p:cNvPr>
          <p:cNvSpPr txBox="1"/>
          <p:nvPr/>
        </p:nvSpPr>
        <p:spPr>
          <a:xfrm>
            <a:off x="457200" y="1077286"/>
            <a:ext cx="838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отличие от аренды, ипотечный платеж не вырастет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95C0B9-6215-1CFB-80EE-450D7C91A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605" y="2343150"/>
            <a:ext cx="3934790" cy="27427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AB2E33-C000-CA6C-3928-0FFBA819F1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7" name="Изображение 1" descr="минфин прозрачный">
            <a:extLst>
              <a:ext uri="{FF2B5EF4-FFF2-40B4-BE49-F238E27FC236}">
                <a16:creationId xmlns:a16="http://schemas.microsoft.com/office/drawing/2014/main" id="{199B39D0-34EE-A556-8578-5FC5D697BA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6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49EB8B-2E59-929B-EB46-04AA918DE966}"/>
              </a:ext>
            </a:extLst>
          </p:cNvPr>
          <p:cNvSpPr txBox="1"/>
          <p:nvPr/>
        </p:nvSpPr>
        <p:spPr bwMode="auto">
          <a:xfrm>
            <a:off x="6864285" y="913928"/>
            <a:ext cx="2279715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«Мой выбор – мое будущее»</a:t>
            </a:r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1AC14-B0D8-294E-C2EE-99EF3BB87B7A}"/>
              </a:ext>
            </a:extLst>
          </p:cNvPr>
          <p:cNvSpPr txBox="1"/>
          <p:nvPr/>
        </p:nvSpPr>
        <p:spPr>
          <a:xfrm>
            <a:off x="5247971" y="94666"/>
            <a:ext cx="260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«ПРОТИВ»</a:t>
            </a:r>
          </a:p>
        </p:txBody>
      </p:sp>
      <p:pic>
        <p:nvPicPr>
          <p:cNvPr id="13" name="Рисунок 12" descr="Знак одобрения со сплошной заливкой">
            <a:extLst>
              <a:ext uri="{FF2B5EF4-FFF2-40B4-BE49-F238E27FC236}">
                <a16:creationId xmlns:a16="http://schemas.microsoft.com/office/drawing/2014/main" id="{107857DC-2E4D-241E-0954-E9CA0C2F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7772400" y="108951"/>
            <a:ext cx="914400" cy="945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FEC80E-B4C7-53D6-9730-2AE935118949}"/>
              </a:ext>
            </a:extLst>
          </p:cNvPr>
          <p:cNvSpPr txBox="1"/>
          <p:nvPr/>
        </p:nvSpPr>
        <p:spPr>
          <a:xfrm>
            <a:off x="169566" y="1190286"/>
            <a:ext cx="87458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рендовать дешевле, чем платить ипотеку и содержать свое жилье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80898" name="Picture 2">
            <a:extLst>
              <a:ext uri="{FF2B5EF4-FFF2-40B4-BE49-F238E27FC236}">
                <a16:creationId xmlns:a16="http://schemas.microsoft.com/office/drawing/2014/main" id="{DD8BF56C-8A00-C3DF-3EA7-68AC828CD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44" y="2576741"/>
            <a:ext cx="4557712" cy="22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4F3956-BE07-C701-4629-D549AC275F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7" name="Изображение 1" descr="минфин прозрачный">
            <a:extLst>
              <a:ext uri="{FF2B5EF4-FFF2-40B4-BE49-F238E27FC236}">
                <a16:creationId xmlns:a16="http://schemas.microsoft.com/office/drawing/2014/main" id="{5968A758-7296-6485-1278-8DD956561D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85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49EB8B-2E59-929B-EB46-04AA918DE966}"/>
              </a:ext>
            </a:extLst>
          </p:cNvPr>
          <p:cNvSpPr txBox="1"/>
          <p:nvPr/>
        </p:nvSpPr>
        <p:spPr bwMode="auto">
          <a:xfrm>
            <a:off x="6864285" y="913928"/>
            <a:ext cx="2279715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«Мой выбор – мое будущее»</a:t>
            </a:r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1AC14-B0D8-294E-C2EE-99EF3BB87B7A}"/>
              </a:ext>
            </a:extLst>
          </p:cNvPr>
          <p:cNvSpPr txBox="1"/>
          <p:nvPr/>
        </p:nvSpPr>
        <p:spPr>
          <a:xfrm>
            <a:off x="5943600" y="20604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«ЗА»</a:t>
            </a:r>
          </a:p>
        </p:txBody>
      </p:sp>
      <p:pic>
        <p:nvPicPr>
          <p:cNvPr id="13" name="Рисунок 12" descr="Знак одобрения со сплошной заливкой">
            <a:extLst>
              <a:ext uri="{FF2B5EF4-FFF2-40B4-BE49-F238E27FC236}">
                <a16:creationId xmlns:a16="http://schemas.microsoft.com/office/drawing/2014/main" id="{107857DC-2E4D-241E-0954-E9CA0C2F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7600" y="1248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2CDFB5-88F3-52AE-AB02-2CB70549DED7}"/>
              </a:ext>
            </a:extLst>
          </p:cNvPr>
          <p:cNvSpPr txBox="1"/>
          <p:nvPr/>
        </p:nvSpPr>
        <p:spPr>
          <a:xfrm>
            <a:off x="304800" y="1183197"/>
            <a:ext cx="8610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40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изнь в съемной квартире и переезды — постоянный стресс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81922" name="Picture 2">
            <a:extLst>
              <a:ext uri="{FF2B5EF4-FFF2-40B4-BE49-F238E27FC236}">
                <a16:creationId xmlns:a16="http://schemas.microsoft.com/office/drawing/2014/main" id="{597F92A5-0F13-972F-200E-ED9407EAB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2571750"/>
            <a:ext cx="4010025" cy="25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8313A5-810C-B30B-5804-E168462AA0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7" name="Изображение 1" descr="минфин прозрачный">
            <a:extLst>
              <a:ext uri="{FF2B5EF4-FFF2-40B4-BE49-F238E27FC236}">
                <a16:creationId xmlns:a16="http://schemas.microsoft.com/office/drawing/2014/main" id="{EC9008FC-24F3-D537-F336-72EF9A260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90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49EB8B-2E59-929B-EB46-04AA918DE966}"/>
              </a:ext>
            </a:extLst>
          </p:cNvPr>
          <p:cNvSpPr txBox="1"/>
          <p:nvPr/>
        </p:nvSpPr>
        <p:spPr bwMode="auto">
          <a:xfrm>
            <a:off x="6864285" y="913928"/>
            <a:ext cx="2279715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«Мой выбор – мое будущее»</a:t>
            </a:r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1AC14-B0D8-294E-C2EE-99EF3BB87B7A}"/>
              </a:ext>
            </a:extLst>
          </p:cNvPr>
          <p:cNvSpPr txBox="1"/>
          <p:nvPr/>
        </p:nvSpPr>
        <p:spPr>
          <a:xfrm>
            <a:off x="5247971" y="94666"/>
            <a:ext cx="260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«ПРОТИВ»</a:t>
            </a:r>
          </a:p>
        </p:txBody>
      </p:sp>
      <p:pic>
        <p:nvPicPr>
          <p:cNvPr id="13" name="Рисунок 12" descr="Знак одобрения со сплошной заливкой">
            <a:extLst>
              <a:ext uri="{FF2B5EF4-FFF2-40B4-BE49-F238E27FC236}">
                <a16:creationId xmlns:a16="http://schemas.microsoft.com/office/drawing/2014/main" id="{107857DC-2E4D-241E-0954-E9CA0C2F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7772400" y="108951"/>
            <a:ext cx="914400" cy="945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B9736A-FE76-E0DA-1FB3-E92EDA0DCB3D}"/>
              </a:ext>
            </a:extLst>
          </p:cNvPr>
          <p:cNvSpPr txBox="1"/>
          <p:nvPr/>
        </p:nvSpPr>
        <p:spPr>
          <a:xfrm>
            <a:off x="266700" y="1004919"/>
            <a:ext cx="8610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ыть в долгу у банка — еще больший стресс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82946" name="Picture 2">
            <a:extLst>
              <a:ext uri="{FF2B5EF4-FFF2-40B4-BE49-F238E27FC236}">
                <a16:creationId xmlns:a16="http://schemas.microsoft.com/office/drawing/2014/main" id="{FA6FF75E-4A4F-CCDF-0E4A-F7C528F05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24684"/>
            <a:ext cx="48006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6F0828-0596-E04B-4A28-F337877B3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7" name="Изображение 1" descr="минфин прозрачный">
            <a:extLst>
              <a:ext uri="{FF2B5EF4-FFF2-40B4-BE49-F238E27FC236}">
                <a16:creationId xmlns:a16="http://schemas.microsoft.com/office/drawing/2014/main" id="{C10219DC-9C15-C795-F1BE-78DBEB2DA9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15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49EB8B-2E59-929B-EB46-04AA918DE966}"/>
              </a:ext>
            </a:extLst>
          </p:cNvPr>
          <p:cNvSpPr txBox="1"/>
          <p:nvPr/>
        </p:nvSpPr>
        <p:spPr bwMode="auto">
          <a:xfrm>
            <a:off x="6864285" y="913928"/>
            <a:ext cx="2279715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«Мой выбор – мое будущее»</a:t>
            </a:r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1AC14-B0D8-294E-C2EE-99EF3BB87B7A}"/>
              </a:ext>
            </a:extLst>
          </p:cNvPr>
          <p:cNvSpPr txBox="1"/>
          <p:nvPr/>
        </p:nvSpPr>
        <p:spPr>
          <a:xfrm>
            <a:off x="5943600" y="20604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«ЗА»</a:t>
            </a:r>
          </a:p>
        </p:txBody>
      </p:sp>
      <p:pic>
        <p:nvPicPr>
          <p:cNvPr id="13" name="Рисунок 12" descr="Знак одобрения со сплошной заливкой">
            <a:extLst>
              <a:ext uri="{FF2B5EF4-FFF2-40B4-BE49-F238E27FC236}">
                <a16:creationId xmlns:a16="http://schemas.microsoft.com/office/drawing/2014/main" id="{107857DC-2E4D-241E-0954-E9CA0C2F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7600" y="12482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F98395-7B2A-26EB-3003-ED3D18983242}"/>
              </a:ext>
            </a:extLst>
          </p:cNvPr>
          <p:cNvSpPr txBox="1"/>
          <p:nvPr/>
        </p:nvSpPr>
        <p:spPr>
          <a:xfrm>
            <a:off x="152400" y="1077286"/>
            <a:ext cx="868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вартира может стать выгодным вложением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83970" name="Picture 2">
            <a:extLst>
              <a:ext uri="{FF2B5EF4-FFF2-40B4-BE49-F238E27FC236}">
                <a16:creationId xmlns:a16="http://schemas.microsoft.com/office/drawing/2014/main" id="{31817C07-81B6-54C6-991B-E31940B00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00725"/>
            <a:ext cx="4419600" cy="26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2F57E5-775F-A128-4FD0-73E466AAD1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3" name="Изображение 1" descr="минфин прозрачный">
            <a:extLst>
              <a:ext uri="{FF2B5EF4-FFF2-40B4-BE49-F238E27FC236}">
                <a16:creationId xmlns:a16="http://schemas.microsoft.com/office/drawing/2014/main" id="{00312956-6516-6D33-6637-4C4F38402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93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49EB8B-2E59-929B-EB46-04AA918DE966}"/>
              </a:ext>
            </a:extLst>
          </p:cNvPr>
          <p:cNvSpPr txBox="1"/>
          <p:nvPr/>
        </p:nvSpPr>
        <p:spPr bwMode="auto">
          <a:xfrm>
            <a:off x="6864285" y="913928"/>
            <a:ext cx="2279715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«Мой выбор – мое будущее»</a:t>
            </a:r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1AC14-B0D8-294E-C2EE-99EF3BB87B7A}"/>
              </a:ext>
            </a:extLst>
          </p:cNvPr>
          <p:cNvSpPr txBox="1"/>
          <p:nvPr/>
        </p:nvSpPr>
        <p:spPr>
          <a:xfrm>
            <a:off x="5247971" y="94666"/>
            <a:ext cx="260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«ПРОТИВ»</a:t>
            </a:r>
          </a:p>
        </p:txBody>
      </p:sp>
      <p:pic>
        <p:nvPicPr>
          <p:cNvPr id="13" name="Рисунок 12" descr="Знак одобрения со сплошной заливкой">
            <a:extLst>
              <a:ext uri="{FF2B5EF4-FFF2-40B4-BE49-F238E27FC236}">
                <a16:creationId xmlns:a16="http://schemas.microsoft.com/office/drawing/2014/main" id="{107857DC-2E4D-241E-0954-E9CA0C2F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7772400" y="108951"/>
            <a:ext cx="914400" cy="945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A62CF9-28EA-603D-F9AA-2CD1C3C429D5}"/>
              </a:ext>
            </a:extLst>
          </p:cNvPr>
          <p:cNvSpPr txBox="1"/>
          <p:nvPr/>
        </p:nvSpPr>
        <p:spPr>
          <a:xfrm>
            <a:off x="190500" y="1008912"/>
            <a:ext cx="8610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вартира сама по себе не приносит доход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84994" name="Picture 2">
            <a:extLst>
              <a:ext uri="{FF2B5EF4-FFF2-40B4-BE49-F238E27FC236}">
                <a16:creationId xmlns:a16="http://schemas.microsoft.com/office/drawing/2014/main" id="{015E53BC-5E95-7569-E718-090F765D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35" y="2297371"/>
            <a:ext cx="4743450" cy="278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756606-375C-5A49-3BDB-F21CB5609E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7" name="Изображение 1" descr="минфин прозрачный">
            <a:extLst>
              <a:ext uri="{FF2B5EF4-FFF2-40B4-BE49-F238E27FC236}">
                <a16:creationId xmlns:a16="http://schemas.microsoft.com/office/drawing/2014/main" id="{EB1831F3-D0F3-E208-9477-83D2ECFA4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2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EAA9469B-E44D-F5A5-591D-B5E2ADD26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870386-EA45-55B5-82E7-2ED33B0592D6}"/>
              </a:ext>
            </a:extLst>
          </p:cNvPr>
          <p:cNvSpPr txBox="1"/>
          <p:nvPr/>
        </p:nvSpPr>
        <p:spPr>
          <a:xfrm>
            <a:off x="1676399" y="913380"/>
            <a:ext cx="702610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6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Государство ввело меры поддержки в виде льготной ипотеки, а банки предлагали выгодные условия кредитования: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600" b="1" kern="100" dirty="0" err="1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Траншевая</a:t>
            </a:r>
            <a:r>
              <a:rPr lang="ru-RU" sz="16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ипотека — вид займа при оформлении договора долевого участия, в случае которого банк выдаёт ипотечный кредит несколькими частями. Первая часть (транш) даётся сразу после заключения договора долевого участия. В этот момент фиксируется процентная ставка, сумма кредита и цена квартиры. Последнюю часть дольщик получает ближе к дате переезда в новое жильё.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6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Ипотека с первоначальным взносом в рассрочку, который вносится в течение 12-24 месяцев после оформления ипотечного договора.</a:t>
            </a:r>
          </a:p>
          <a:p>
            <a:pPr>
              <a:buNone/>
            </a:pPr>
            <a:r>
              <a:rPr lang="ru-RU" sz="1600" b="1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июля 2024 года льготная ипотека прекратила работу, а оставшиеся ипотечные госпрограммы стали более адресными. </a:t>
            </a:r>
            <a:endParaRPr lang="ru-RU" sz="1600" b="1" dirty="0">
              <a:solidFill>
                <a:srgbClr val="643AB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BA474BC-017C-6B72-2347-12A2F7800DC6}"/>
              </a:ext>
            </a:extLst>
          </p:cNvPr>
          <p:cNvSpPr/>
          <p:nvPr/>
        </p:nvSpPr>
        <p:spPr>
          <a:xfrm>
            <a:off x="228599" y="971550"/>
            <a:ext cx="1447799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43A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43AB0"/>
                </a:solidFill>
              </a:rPr>
              <a:t>2022-2023 гг.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9C398B-C513-A889-43B7-760EC11E2AAE}"/>
              </a:ext>
            </a:extLst>
          </p:cNvPr>
          <p:cNvSpPr/>
          <p:nvPr/>
        </p:nvSpPr>
        <p:spPr>
          <a:xfrm>
            <a:off x="228598" y="4081015"/>
            <a:ext cx="1447799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43A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43AB0"/>
                </a:solidFill>
              </a:rPr>
              <a:t>2024 г.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FE10159-31B7-5335-62AC-3FBB9D6E0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" y="2190750"/>
            <a:ext cx="175260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01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49EB8B-2E59-929B-EB46-04AA918DE966}"/>
              </a:ext>
            </a:extLst>
          </p:cNvPr>
          <p:cNvSpPr txBox="1"/>
          <p:nvPr/>
        </p:nvSpPr>
        <p:spPr bwMode="auto">
          <a:xfrm>
            <a:off x="6864285" y="913928"/>
            <a:ext cx="2279715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«Мой выбор – мое будущее»</a:t>
            </a:r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1AC14-B0D8-294E-C2EE-99EF3BB87B7A}"/>
              </a:ext>
            </a:extLst>
          </p:cNvPr>
          <p:cNvSpPr txBox="1"/>
          <p:nvPr/>
        </p:nvSpPr>
        <p:spPr>
          <a:xfrm>
            <a:off x="5943600" y="20604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«ЗА»</a:t>
            </a:r>
          </a:p>
        </p:txBody>
      </p:sp>
      <p:pic>
        <p:nvPicPr>
          <p:cNvPr id="13" name="Рисунок 12" descr="Знак одобрения со сплошной заливкой">
            <a:extLst>
              <a:ext uri="{FF2B5EF4-FFF2-40B4-BE49-F238E27FC236}">
                <a16:creationId xmlns:a16="http://schemas.microsoft.com/office/drawing/2014/main" id="{107857DC-2E4D-241E-0954-E9CA0C2F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7600" y="1248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F52186-86AD-72FD-336E-294E1A9BB05B}"/>
              </a:ext>
            </a:extLst>
          </p:cNvPr>
          <p:cNvSpPr txBox="1"/>
          <p:nvPr/>
        </p:nvSpPr>
        <p:spPr>
          <a:xfrm>
            <a:off x="304800" y="1044353"/>
            <a:ext cx="8610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огда появляются дети, снимать становится все сложнее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86018" name="Picture 2">
            <a:extLst>
              <a:ext uri="{FF2B5EF4-FFF2-40B4-BE49-F238E27FC236}">
                <a16:creationId xmlns:a16="http://schemas.microsoft.com/office/drawing/2014/main" id="{D2402F94-B34D-F336-D265-31236BB2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10" y="2367792"/>
            <a:ext cx="43973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D95009-E087-FF1F-1174-3DF19AECE1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7" name="Изображение 1" descr="минфин прозрачный">
            <a:extLst>
              <a:ext uri="{FF2B5EF4-FFF2-40B4-BE49-F238E27FC236}">
                <a16:creationId xmlns:a16="http://schemas.microsoft.com/office/drawing/2014/main" id="{DB755E9D-D93F-94D3-22C0-BBE14F764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99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49EB8B-2E59-929B-EB46-04AA918DE966}"/>
              </a:ext>
            </a:extLst>
          </p:cNvPr>
          <p:cNvSpPr txBox="1"/>
          <p:nvPr/>
        </p:nvSpPr>
        <p:spPr bwMode="auto">
          <a:xfrm>
            <a:off x="6864285" y="913928"/>
            <a:ext cx="2279715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«Мой выбор – мое будущее»</a:t>
            </a:r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1AC14-B0D8-294E-C2EE-99EF3BB87B7A}"/>
              </a:ext>
            </a:extLst>
          </p:cNvPr>
          <p:cNvSpPr txBox="1"/>
          <p:nvPr/>
        </p:nvSpPr>
        <p:spPr>
          <a:xfrm>
            <a:off x="5247971" y="94666"/>
            <a:ext cx="260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«ПРОТИВ»</a:t>
            </a:r>
          </a:p>
        </p:txBody>
      </p:sp>
      <p:pic>
        <p:nvPicPr>
          <p:cNvPr id="13" name="Рисунок 12" descr="Знак одобрения со сплошной заливкой">
            <a:extLst>
              <a:ext uri="{FF2B5EF4-FFF2-40B4-BE49-F238E27FC236}">
                <a16:creationId xmlns:a16="http://schemas.microsoft.com/office/drawing/2014/main" id="{107857DC-2E4D-241E-0954-E9CA0C2F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7772400" y="108951"/>
            <a:ext cx="914400" cy="945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995920-0432-7D9A-C3E7-9693F21C791C}"/>
              </a:ext>
            </a:extLst>
          </p:cNvPr>
          <p:cNvSpPr txBox="1"/>
          <p:nvPr/>
        </p:nvSpPr>
        <p:spPr>
          <a:xfrm>
            <a:off x="228600" y="1044353"/>
            <a:ext cx="868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нимая квартиру, можно выбрать удобный район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87042" name="Picture 2">
            <a:extLst>
              <a:ext uri="{FF2B5EF4-FFF2-40B4-BE49-F238E27FC236}">
                <a16:creationId xmlns:a16="http://schemas.microsoft.com/office/drawing/2014/main" id="{1B4F3272-EF8F-9093-A7E0-4AF0A7EE3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50514"/>
            <a:ext cx="4752975" cy="266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411485-F758-55CF-C9FF-75B69FD50E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7" name="Изображение 1" descr="минфин прозрачный">
            <a:extLst>
              <a:ext uri="{FF2B5EF4-FFF2-40B4-BE49-F238E27FC236}">
                <a16:creationId xmlns:a16="http://schemas.microsoft.com/office/drawing/2014/main" id="{0AE0FE7C-3CBB-1487-356D-2392717BA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90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49EB8B-2E59-929B-EB46-04AA918DE966}"/>
              </a:ext>
            </a:extLst>
          </p:cNvPr>
          <p:cNvSpPr txBox="1"/>
          <p:nvPr/>
        </p:nvSpPr>
        <p:spPr bwMode="auto">
          <a:xfrm>
            <a:off x="6864285" y="913928"/>
            <a:ext cx="2279715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«Мой выбор – мое будущее»</a:t>
            </a:r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1AC14-B0D8-294E-C2EE-99EF3BB87B7A}"/>
              </a:ext>
            </a:extLst>
          </p:cNvPr>
          <p:cNvSpPr txBox="1"/>
          <p:nvPr/>
        </p:nvSpPr>
        <p:spPr>
          <a:xfrm>
            <a:off x="5943600" y="20604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«ЗА»</a:t>
            </a:r>
          </a:p>
        </p:txBody>
      </p:sp>
      <p:pic>
        <p:nvPicPr>
          <p:cNvPr id="13" name="Рисунок 12" descr="Знак одобрения со сплошной заливкой">
            <a:extLst>
              <a:ext uri="{FF2B5EF4-FFF2-40B4-BE49-F238E27FC236}">
                <a16:creationId xmlns:a16="http://schemas.microsoft.com/office/drawing/2014/main" id="{107857DC-2E4D-241E-0954-E9CA0C2F0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7600" y="1248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C71957-CEAF-4A66-4151-54581EEEBEF9}"/>
              </a:ext>
            </a:extLst>
          </p:cNvPr>
          <p:cNvSpPr txBox="1"/>
          <p:nvPr/>
        </p:nvSpPr>
        <p:spPr>
          <a:xfrm>
            <a:off x="266700" y="1107488"/>
            <a:ext cx="8610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4000" b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илье в собственности повышает социальный статус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0A6B7F62-3E9C-A091-E099-01E31B69E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93" y="2430927"/>
            <a:ext cx="3859213" cy="257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BC9EAA-25BD-E5A5-152C-7B60B36E7C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7" name="Изображение 1" descr="минфин прозрачный">
            <a:extLst>
              <a:ext uri="{FF2B5EF4-FFF2-40B4-BE49-F238E27FC236}">
                <a16:creationId xmlns:a16="http://schemas.microsoft.com/office/drawing/2014/main" id="{0F2550FC-D86D-1349-BF4A-D6E4BFD6C7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73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49EB8B-2E59-929B-EB46-04AA918DE966}"/>
              </a:ext>
            </a:extLst>
          </p:cNvPr>
          <p:cNvSpPr txBox="1"/>
          <p:nvPr/>
        </p:nvSpPr>
        <p:spPr bwMode="auto">
          <a:xfrm>
            <a:off x="6864285" y="421039"/>
            <a:ext cx="2279715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«Мой выбор – мое будущее»</a:t>
            </a:r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9090" name="Picture 2">
            <a:extLst>
              <a:ext uri="{FF2B5EF4-FFF2-40B4-BE49-F238E27FC236}">
                <a16:creationId xmlns:a16="http://schemas.microsoft.com/office/drawing/2014/main" id="{7C956767-E884-2C36-355B-A46EE038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0469"/>
            <a:ext cx="76962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D52D10-942F-457C-6DB2-A41D0EB13C62}"/>
              </a:ext>
            </a:extLst>
          </p:cNvPr>
          <p:cNvSpPr txBox="1"/>
          <p:nvPr/>
        </p:nvSpPr>
        <p:spPr>
          <a:xfrm>
            <a:off x="914400" y="409575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Решайте сами! Но помните…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89526E-8B2D-C12A-66E3-113C7F538E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7" name="Изображение 1" descr="минфин прозрачный">
            <a:extLst>
              <a:ext uri="{FF2B5EF4-FFF2-40B4-BE49-F238E27FC236}">
                <a16:creationId xmlns:a16="http://schemas.microsoft.com/office/drawing/2014/main" id="{8259324F-09BC-84FF-A802-6D46B99CF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6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49EB8B-2E59-929B-EB46-04AA918DE966}"/>
              </a:ext>
            </a:extLst>
          </p:cNvPr>
          <p:cNvSpPr txBox="1"/>
          <p:nvPr/>
        </p:nvSpPr>
        <p:spPr bwMode="auto">
          <a:xfrm>
            <a:off x="6864285" y="421039"/>
            <a:ext cx="2279715" cy="2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«Мой выбор – мое будущее»</a:t>
            </a:r>
            <a:endParaRPr lang="ru-RU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727C2B-1880-C5F9-A3E6-0B4BA2A9E49B}"/>
              </a:ext>
            </a:extLst>
          </p:cNvPr>
          <p:cNvSpPr txBox="1"/>
          <p:nvPr/>
        </p:nvSpPr>
        <p:spPr>
          <a:xfrm>
            <a:off x="152400" y="106486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Собственник и только собственник несет бремя, связанное с собственностью: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/>
              <a:t>Содержание имущества (коммунальные платежи и налоги);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/>
              <a:t>Капитальный и текущий ремонт.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b="1" dirty="0"/>
          </a:p>
          <a:p>
            <a:r>
              <a:rPr lang="ru-RU" sz="2400" b="1" dirty="0">
                <a:solidFill>
                  <a:srgbClr val="FF0000"/>
                </a:solidFill>
              </a:rPr>
              <a:t>Собственник и только собственник несет риски, связанные с гибелью или повреждением имущества!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667A19-920D-D6A1-898D-EBCC341EC417}"/>
              </a:ext>
            </a:extLst>
          </p:cNvPr>
          <p:cNvSpPr txBox="1"/>
          <p:nvPr/>
        </p:nvSpPr>
        <p:spPr>
          <a:xfrm>
            <a:off x="571500" y="385888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Выход, страхование имущества от потенциальных рисков!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A40317-C282-1146-4581-CDCA554E5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8" name="Изображение 1" descr="минфин прозрачный">
            <a:extLst>
              <a:ext uri="{FF2B5EF4-FFF2-40B4-BE49-F238E27FC236}">
                <a16:creationId xmlns:a16="http://schemas.microsoft.com/office/drawing/2014/main" id="{B7168DDE-A38F-8F19-EBD3-8F91E814C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08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" y="81009"/>
            <a:ext cx="5576698" cy="830059"/>
          </a:xfrm>
          <a:custGeom>
            <a:avLst/>
            <a:gdLst/>
            <a:ahLst/>
            <a:cxnLst/>
            <a:rect l="l" t="t" r="r" b="b"/>
            <a:pathLst>
              <a:path w="11703050" h="2786379">
                <a:moveTo>
                  <a:pt x="10859757" y="0"/>
                </a:moveTo>
                <a:lnTo>
                  <a:pt x="0" y="0"/>
                </a:lnTo>
                <a:lnTo>
                  <a:pt x="0" y="2785900"/>
                </a:lnTo>
                <a:lnTo>
                  <a:pt x="10877109" y="2785900"/>
                </a:lnTo>
                <a:lnTo>
                  <a:pt x="11702533" y="1406482"/>
                </a:lnTo>
                <a:lnTo>
                  <a:pt x="1085975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4" name="object 24"/>
          <p:cNvSpPr/>
          <p:nvPr/>
        </p:nvSpPr>
        <p:spPr>
          <a:xfrm>
            <a:off x="7981742" y="1009358"/>
            <a:ext cx="1162125" cy="989135"/>
          </a:xfrm>
          <a:custGeom>
            <a:avLst/>
            <a:gdLst/>
            <a:ahLst/>
            <a:cxnLst/>
            <a:rect l="l" t="t" r="r" b="b"/>
            <a:pathLst>
              <a:path w="2555240" h="2174875">
                <a:moveTo>
                  <a:pt x="2554826" y="0"/>
                </a:moveTo>
                <a:lnTo>
                  <a:pt x="657831" y="0"/>
                </a:lnTo>
                <a:lnTo>
                  <a:pt x="0" y="1097847"/>
                </a:lnTo>
                <a:lnTo>
                  <a:pt x="644286" y="2174572"/>
                </a:lnTo>
                <a:lnTo>
                  <a:pt x="2554826" y="2174572"/>
                </a:lnTo>
                <a:lnTo>
                  <a:pt x="2554826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5" name="object 25"/>
          <p:cNvSpPr/>
          <p:nvPr/>
        </p:nvSpPr>
        <p:spPr>
          <a:xfrm>
            <a:off x="6966050" y="0"/>
            <a:ext cx="2177829" cy="755785"/>
          </a:xfrm>
          <a:custGeom>
            <a:avLst/>
            <a:gdLst/>
            <a:ahLst/>
            <a:cxnLst/>
            <a:rect l="l" t="t" r="r" b="b"/>
            <a:pathLst>
              <a:path w="4788534" h="1661795">
                <a:moveTo>
                  <a:pt x="4788095" y="0"/>
                </a:moveTo>
                <a:lnTo>
                  <a:pt x="0" y="0"/>
                </a:lnTo>
                <a:lnTo>
                  <a:pt x="994286" y="1661613"/>
                </a:lnTo>
                <a:lnTo>
                  <a:pt x="4788095" y="1661613"/>
                </a:lnTo>
                <a:lnTo>
                  <a:pt x="4788095" y="0"/>
                </a:lnTo>
                <a:close/>
              </a:path>
            </a:pathLst>
          </a:custGeom>
          <a:solidFill>
            <a:srgbClr val="C8D9EA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6" name="object 26"/>
          <p:cNvSpPr/>
          <p:nvPr/>
        </p:nvSpPr>
        <p:spPr>
          <a:xfrm>
            <a:off x="6930608" y="209550"/>
            <a:ext cx="2075017" cy="1249920"/>
          </a:xfrm>
          <a:custGeom>
            <a:avLst/>
            <a:gdLst/>
            <a:ahLst/>
            <a:cxnLst/>
            <a:rect l="l" t="t" r="r" b="b"/>
            <a:pathLst>
              <a:path w="4562475" h="2748280">
                <a:moveTo>
                  <a:pt x="4562328" y="0"/>
                </a:moveTo>
                <a:lnTo>
                  <a:pt x="831254" y="0"/>
                </a:lnTo>
                <a:lnTo>
                  <a:pt x="0" y="1387245"/>
                </a:lnTo>
                <a:lnTo>
                  <a:pt x="814140" y="2747790"/>
                </a:lnTo>
                <a:lnTo>
                  <a:pt x="4562328" y="2747790"/>
                </a:lnTo>
                <a:lnTo>
                  <a:pt x="4562328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endParaRPr sz="819" dirty="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8659245" y="4808478"/>
            <a:ext cx="40125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2">
              <a:lnSpc>
                <a:spcPts val="2149"/>
              </a:lnSpc>
            </a:pPr>
            <a:fld id="{81D60167-4931-47E6-BA6A-407CBD079E47}" type="slidenum">
              <a:rPr spc="5" dirty="0"/>
              <a:pPr marL="11552">
                <a:lnSpc>
                  <a:spcPts val="2149"/>
                </a:lnSpc>
              </a:pPr>
              <a:t>25</a:t>
            </a:fld>
            <a:endParaRPr spc="5" dirty="0"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00801664-BBCE-4C47-9E9A-10F9263EB8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748" y="302149"/>
            <a:ext cx="5265529" cy="315779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31768" algn="ctr"/>
            <a:r>
              <a:rPr lang="ru-RU" sz="2001" b="1" spc="7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Полезные цифровые сервисы:</a:t>
            </a:r>
            <a:endParaRPr sz="2001" spc="7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D99603-8B09-8BA7-C6DB-59C6FF7A9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3" y="1108424"/>
            <a:ext cx="1420888" cy="13998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93205B-EF49-2866-86DB-FBEF8D3D8607}"/>
              </a:ext>
            </a:extLst>
          </p:cNvPr>
          <p:cNvSpPr txBox="1"/>
          <p:nvPr/>
        </p:nvSpPr>
        <p:spPr>
          <a:xfrm>
            <a:off x="640665" y="2571750"/>
            <a:ext cx="1351577" cy="428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92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Мы в </a:t>
            </a:r>
            <a:r>
              <a:rPr lang="en-US" sz="1092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Telegram</a:t>
            </a:r>
            <a:endParaRPr lang="ru-RU" sz="1092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Объект 7">
            <a:extLst>
              <a:ext uri="{FF2B5EF4-FFF2-40B4-BE49-F238E27FC236}">
                <a16:creationId xmlns:a16="http://schemas.microsoft.com/office/drawing/2014/main" id="{F1814E64-8B9F-2E87-A8E9-13604D712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85" y="1085468"/>
            <a:ext cx="1484750" cy="14458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FFFA9C-9C48-B86C-3CCB-29CC185E4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90" y="1069997"/>
            <a:ext cx="1528841" cy="1445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5F5976-E039-9BFA-A728-378376CFA8AD}"/>
              </a:ext>
            </a:extLst>
          </p:cNvPr>
          <p:cNvSpPr txBox="1"/>
          <p:nvPr/>
        </p:nvSpPr>
        <p:spPr>
          <a:xfrm>
            <a:off x="3047226" y="2527975"/>
            <a:ext cx="12000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</a:rPr>
              <a:t>Мы в </a:t>
            </a:r>
            <a:r>
              <a:rPr lang="en-US" sz="1500" b="1" dirty="0">
                <a:solidFill>
                  <a:srgbClr val="002060"/>
                </a:solidFill>
              </a:rPr>
              <a:t>VK</a:t>
            </a: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6E79A7-A554-AECC-5BCA-C394357B94F8}"/>
              </a:ext>
            </a:extLst>
          </p:cNvPr>
          <p:cNvSpPr txBox="1"/>
          <p:nvPr/>
        </p:nvSpPr>
        <p:spPr>
          <a:xfrm>
            <a:off x="5302278" y="2447661"/>
            <a:ext cx="1257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</a:rPr>
              <a:t>Мы в </a:t>
            </a:r>
            <a:r>
              <a:rPr lang="en-US" sz="1500" b="1" dirty="0">
                <a:solidFill>
                  <a:srgbClr val="002060"/>
                </a:solidFill>
              </a:rPr>
              <a:t>O</a:t>
            </a:r>
            <a:r>
              <a:rPr lang="en-US" sz="1350" b="1" dirty="0">
                <a:solidFill>
                  <a:srgbClr val="002060"/>
                </a:solidFill>
              </a:rPr>
              <a:t>K</a:t>
            </a:r>
            <a:endParaRPr lang="ru-RU" sz="1350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C:\Users\кс\Desktop\КОД РЦФГК.jpeg">
            <a:extLst>
              <a:ext uri="{FF2B5EF4-FFF2-40B4-BE49-F238E27FC236}">
                <a16:creationId xmlns:a16="http://schemas.microsoft.com/office/drawing/2014/main" id="{85CAE65F-E718-0B8E-FC76-3606F17E2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3" y="3056931"/>
            <a:ext cx="1551264" cy="149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F751F4-18AD-2DF0-9FCE-4FD30839EE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54" y="3021534"/>
            <a:ext cx="1480554" cy="14115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E68E4A-9C87-48E9-1FC4-262DFBE1AF2C}"/>
              </a:ext>
            </a:extLst>
          </p:cNvPr>
          <p:cNvSpPr txBox="1"/>
          <p:nvPr/>
        </p:nvSpPr>
        <p:spPr>
          <a:xfrm>
            <a:off x="571354" y="4512878"/>
            <a:ext cx="1673681" cy="329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4" marR="3810" algn="ctr">
              <a:lnSpc>
                <a:spcPts val="2138"/>
              </a:lnSpc>
              <a:spcBef>
                <a:spcPts val="165"/>
              </a:spcBef>
            </a:pPr>
            <a:r>
              <a:rPr lang="en-US" sz="1200" b="1" spc="-7" dirty="0">
                <a:solidFill>
                  <a:srgbClr val="002060"/>
                </a:solidFill>
                <a:uFill>
                  <a:solidFill>
                    <a:srgbClr val="6FA8DC"/>
                  </a:solidFill>
                </a:uFill>
                <a:latin typeface="Arial"/>
                <a:cs typeface="Arial"/>
              </a:rPr>
              <a:t>https://</a:t>
            </a:r>
            <a:r>
              <a:rPr lang="ru-RU" sz="1200" b="1" spc="-7" dirty="0">
                <a:solidFill>
                  <a:srgbClr val="002060"/>
                </a:solidFill>
                <a:uFill>
                  <a:solidFill>
                    <a:srgbClr val="6FA8DC"/>
                  </a:solidFill>
                </a:uFill>
                <a:latin typeface="Arial"/>
                <a:cs typeface="Arial"/>
              </a:rPr>
              <a:t>рцфгк42.рф</a:t>
            </a:r>
            <a:r>
              <a:rPr lang="ru-RU" sz="1200" b="1" u="sng" spc="-7" dirty="0">
                <a:solidFill>
                  <a:srgbClr val="002060"/>
                </a:solidFill>
                <a:uFill>
                  <a:solidFill>
                    <a:srgbClr val="6FA8DC"/>
                  </a:solidFill>
                </a:uFill>
                <a:latin typeface="Arial"/>
                <a:cs typeface="Arial"/>
              </a:rPr>
              <a:t>  </a:t>
            </a:r>
            <a:endParaRPr lang="ru-RU" sz="1200" b="1" u="sng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728792-A1BE-2A81-A0E8-CB6F7056D57C}"/>
              </a:ext>
            </a:extLst>
          </p:cNvPr>
          <p:cNvSpPr txBox="1"/>
          <p:nvPr/>
        </p:nvSpPr>
        <p:spPr>
          <a:xfrm>
            <a:off x="5302277" y="4460043"/>
            <a:ext cx="13747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</a:rPr>
              <a:t>Мы в </a:t>
            </a:r>
            <a:r>
              <a:rPr lang="en-US" sz="1350" b="1" dirty="0" err="1">
                <a:solidFill>
                  <a:srgbClr val="002060"/>
                </a:solidFill>
              </a:rPr>
              <a:t>RuTube</a:t>
            </a:r>
            <a:endParaRPr lang="ru-RU" sz="1350" b="1" dirty="0">
              <a:solidFill>
                <a:srgbClr val="002060"/>
              </a:solidFill>
            </a:endParaRPr>
          </a:p>
        </p:txBody>
      </p:sp>
      <p:pic>
        <p:nvPicPr>
          <p:cNvPr id="12" name="Замещающее содержимое 10" descr="ЯДзен">
            <a:extLst>
              <a:ext uri="{FF2B5EF4-FFF2-40B4-BE49-F238E27FC236}">
                <a16:creationId xmlns:a16="http://schemas.microsoft.com/office/drawing/2014/main" id="{E7A95382-CEB1-4B5A-17DF-A16078DAA5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904885" y="3056931"/>
            <a:ext cx="1480554" cy="1445807"/>
          </a:xfrm>
          <a:prstGeom prst="rect">
            <a:avLst/>
          </a:prstGeom>
        </p:spPr>
      </p:pic>
      <p:sp>
        <p:nvSpPr>
          <p:cNvPr id="18" name="TextBox 26">
            <a:extLst>
              <a:ext uri="{FF2B5EF4-FFF2-40B4-BE49-F238E27FC236}">
                <a16:creationId xmlns:a16="http://schemas.microsoft.com/office/drawing/2014/main" id="{7C2A6D30-C9DF-2C90-F2A8-EF661F24CBD5}"/>
              </a:ext>
            </a:extLst>
          </p:cNvPr>
          <p:cNvSpPr txBox="1"/>
          <p:nvPr/>
        </p:nvSpPr>
        <p:spPr bwMode="auto">
          <a:xfrm>
            <a:off x="3381420" y="4584899"/>
            <a:ext cx="865873" cy="32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1" b="1" dirty="0">
                <a:solidFill>
                  <a:srgbClr val="002060"/>
                </a:solidFill>
                <a:cs typeface="Arial" panose="020B0604020202020204" pitchFamily="34" charset="0"/>
              </a:rPr>
              <a:t>ЯДзен</a:t>
            </a:r>
          </a:p>
        </p:txBody>
      </p:sp>
      <p:pic>
        <p:nvPicPr>
          <p:cNvPr id="19" name="Picture 4" descr="C:\Users\кс\Desktop\РЦФГК\РЦФГК ЛОГО ВИДЕО\ФИНГРАМ.png">
            <a:extLst>
              <a:ext uri="{FF2B5EF4-FFF2-40B4-BE49-F238E27FC236}">
                <a16:creationId xmlns:a16="http://schemas.microsoft.com/office/drawing/2014/main" id="{81F50600-A55B-4466-3D30-4EDAA5F9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5877" y="298266"/>
            <a:ext cx="1353857" cy="8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06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66A09-078F-4A8C-8381-0A4BDE330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14D8D5-F847-F6FB-0AA5-AF70679E57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B7978B-BD7F-4E14-2F4F-56FB3ADAE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F1D22335-DCB4-8FF2-4F45-013616C6A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1DB8E3-1989-6C15-7480-0CB4C0F09B3E}"/>
              </a:ext>
            </a:extLst>
          </p:cNvPr>
          <p:cNvSpPr txBox="1"/>
          <p:nvPr/>
        </p:nvSpPr>
        <p:spPr>
          <a:xfrm>
            <a:off x="1676400" y="971550"/>
            <a:ext cx="7238999" cy="2751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6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совокупность экономических факторов усложняет покупку жилья в кредит: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  <a:tab pos="1489075" algn="l"/>
              </a:tabLst>
            </a:pPr>
            <a:r>
              <a:rPr lang="ru-RU" sz="16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из-за высокой ставки Центробанка ипотека подорожала. По данным </a:t>
            </a:r>
            <a:r>
              <a:rPr lang="ru-RU" sz="1600" b="1" kern="100" dirty="0" err="1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Дом.РФ</a:t>
            </a:r>
            <a:r>
              <a:rPr lang="ru-RU" sz="16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средняя рыночная ставка на новостройки — 29%;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  <a:tab pos="1489075" algn="l"/>
              </a:tabLst>
            </a:pPr>
            <a:r>
              <a:rPr lang="ru-RU" sz="16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банки повышают требования к заёмщикам, увеличивают размер первоначального взноса до 40–50%;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  <a:tab pos="1489075" algn="l"/>
              </a:tabLst>
            </a:pPr>
            <a:r>
              <a:rPr lang="ru-RU" sz="16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инфляция ведёт к росту цен на жильё. Зарплаты не успевают за ростом цен, поэтому у граждан не получается накопить на первоначальный взнос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  <a:tab pos="1489075" algn="l"/>
              </a:tabLst>
            </a:pPr>
            <a:r>
              <a:rPr lang="ru-RU" sz="16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сумма льготного кредита для регионов — 6 млн рублей.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9979B2-FCBC-245A-86F4-9A42EAC4C1A3}"/>
              </a:ext>
            </a:extLst>
          </p:cNvPr>
          <p:cNvSpPr/>
          <p:nvPr/>
        </p:nvSpPr>
        <p:spPr>
          <a:xfrm>
            <a:off x="152400" y="1047750"/>
            <a:ext cx="1447799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43A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43AB0"/>
                </a:solidFill>
              </a:rPr>
              <a:t>2025 г.</a:t>
            </a:r>
          </a:p>
        </p:txBody>
      </p:sp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B6CDDBA9-603C-7A4E-9B1A-B25393E6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9" y="3864452"/>
            <a:ext cx="2141133" cy="120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9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222AD-A16A-0E09-60F0-55B00F4C2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4275BF-9F5F-AD2F-FB57-BDDDEE07F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0F343D-53E4-6315-C6CD-6B53849406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68C9AA3E-58DD-A452-572F-BB7E25CD9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A9EC0E-2A0A-076A-10F8-163254754C32}"/>
              </a:ext>
            </a:extLst>
          </p:cNvPr>
          <p:cNvSpPr txBox="1"/>
          <p:nvPr/>
        </p:nvSpPr>
        <p:spPr>
          <a:xfrm>
            <a:off x="381000" y="821177"/>
            <a:ext cx="8610600" cy="1466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40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Ипотека или </a:t>
            </a:r>
            <a:r>
              <a:rPr lang="ru-RU" sz="4000" b="1" u="sng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аренда/наем</a:t>
            </a:r>
            <a:r>
              <a:rPr lang="ru-RU" sz="40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сравниваем на примере</a:t>
            </a:r>
            <a:endParaRPr lang="ru-RU" sz="4000" kern="100" dirty="0">
              <a:solidFill>
                <a:srgbClr val="643AB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724ED2E1-722A-943D-35D2-16EDB9E13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97018"/>
            <a:ext cx="6054856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84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66ECB-5094-4193-4BA4-7D22815F9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13A34A-56A1-AA9A-AC46-57ECCD1F1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5E126C-3F3F-9822-F5CA-AE319EC53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DB71F823-F2BF-960F-FAC1-E2C2BC03D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5C4366-6F5C-844B-5AD6-68AE43DE57E7}"/>
              </a:ext>
            </a:extLst>
          </p:cNvPr>
          <p:cNvSpPr txBox="1"/>
          <p:nvPr/>
        </p:nvSpPr>
        <p:spPr>
          <a:xfrm>
            <a:off x="2667000" y="1022767"/>
            <a:ext cx="5943600" cy="3669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Если между ипотекой и арендой выбор падает на первое, нужно учитывать важную деталь — размер первоначального взноса, который человек может себе позволить. Нелишним будет напомнить, что чем ниже первоначальный взнос по ипотеке, тем выше: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8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срок кредита;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8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размер ежемесячных платежей;</a:t>
            </a: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8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процентная ставка.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8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Увеличивая размер этих показателей, банки компенсируют свои риски. 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89F94560-0F14-727E-CE86-9EC916E4A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3950"/>
            <a:ext cx="2276087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2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F6D89-7E70-C5E5-5AE9-CFDCEF382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75F76-62F8-5416-FEC3-3CA6817A7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D1A7AE-CF87-CEA9-157F-928F71E75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189E7029-5033-E5BC-B8D9-E468978EA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7417A-52C1-7CCE-7888-78F9F63CE411}"/>
              </a:ext>
            </a:extLst>
          </p:cNvPr>
          <p:cNvSpPr txBox="1"/>
          <p:nvPr/>
        </p:nvSpPr>
        <p:spPr>
          <a:xfrm>
            <a:off x="2864186" y="1352550"/>
            <a:ext cx="6203614" cy="3205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2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квартира, стоимостью — 6000000 руб.</a:t>
            </a:r>
            <a:r>
              <a:rPr lang="ru-RU" sz="2200" b="1" kern="100" dirty="0">
                <a:solidFill>
                  <a:srgbClr val="643AB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2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срок ипотеки - 10 лет;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200" b="1" kern="100" dirty="0">
                <a:solidFill>
                  <a:srgbClr val="643AB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средне</a:t>
            </a:r>
            <a:r>
              <a:rPr lang="ru-RU" sz="22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рыночная ставка — 28,96</a:t>
            </a:r>
            <a:r>
              <a:rPr lang="ru-RU" sz="2200" b="1" kern="100" dirty="0">
                <a:solidFill>
                  <a:srgbClr val="643AB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% (на январь 2025 года);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2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минимальный первоначальный взнос — 1500000 руб.;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2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ежемесячный платёж - 115 185,96  руб.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5492BC13-CEF3-F860-8D46-2FA9E56EC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4445" r="11482" b="23333"/>
          <a:stretch>
            <a:fillRect/>
          </a:stretch>
        </p:blipFill>
        <p:spPr bwMode="auto">
          <a:xfrm>
            <a:off x="76200" y="1428750"/>
            <a:ext cx="272142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150835-74A9-1A2A-BAFE-3E441EAD63F3}"/>
              </a:ext>
            </a:extLst>
          </p:cNvPr>
          <p:cNvSpPr txBox="1"/>
          <p:nvPr/>
        </p:nvSpPr>
        <p:spPr>
          <a:xfrm>
            <a:off x="4800600" y="266788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643AB0"/>
                </a:solidFill>
              </a:rPr>
              <a:t>ИПОТЕКА</a:t>
            </a:r>
          </a:p>
        </p:txBody>
      </p:sp>
    </p:spTree>
    <p:extLst>
      <p:ext uri="{BB962C8B-B14F-4D97-AF65-F5344CB8AC3E}">
        <p14:creationId xmlns:p14="http://schemas.microsoft.com/office/powerpoint/2010/main" val="229836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B01E1-529F-1181-6579-4DD58B6D9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A4A2FD-E604-8E67-DC57-448433478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4D943F-D21E-0D92-64B6-C54513119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8951215F-3713-FDB4-7110-0A041250B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3B986B-22D8-3FDE-690D-071E8D4C44E1}"/>
              </a:ext>
            </a:extLst>
          </p:cNvPr>
          <p:cNvSpPr txBox="1"/>
          <p:nvPr/>
        </p:nvSpPr>
        <p:spPr>
          <a:xfrm>
            <a:off x="2971800" y="1419595"/>
            <a:ext cx="5715000" cy="2118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2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стоимость найма — 32800 рублей в месяц;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200" b="1" kern="100" dirty="0">
                <a:solidFill>
                  <a:srgbClr val="643AB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2200" b="1" kern="100" dirty="0">
                <a:solidFill>
                  <a:srgbClr val="643AB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асть суммы, которая уходила бы на ежемесячный платёж по ипотеке, жилец будет платить за аренду, а остаток начнет откладывать — 82385,96 рублей.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EBCDFC-84A9-BDC4-D3AF-AC9E8C55617A}"/>
              </a:ext>
            </a:extLst>
          </p:cNvPr>
          <p:cNvSpPr txBox="1"/>
          <p:nvPr/>
        </p:nvSpPr>
        <p:spPr>
          <a:xfrm>
            <a:off x="4800600" y="266788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643AB0"/>
                </a:solidFill>
              </a:rPr>
              <a:t>НАЕМ</a:t>
            </a:r>
          </a:p>
        </p:txBody>
      </p:sp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62DCE6A6-CCAC-D08A-BCCF-046D4430A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4445" r="11482" b="23333"/>
          <a:stretch>
            <a:fillRect/>
          </a:stretch>
        </p:blipFill>
        <p:spPr bwMode="auto">
          <a:xfrm>
            <a:off x="76200" y="1428750"/>
            <a:ext cx="272142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6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778B-3F56-C6A2-3608-103FBEB54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174878-E68F-376C-3B2B-DBBCDE47C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9BE606-BD75-F4EF-5088-34EA8AD8D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394169E1-91EA-9A2D-7E7D-DDE0C55E2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8AAD993-093D-D741-FE10-4F87DEF77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121525"/>
              </p:ext>
            </p:extLst>
          </p:nvPr>
        </p:nvGraphicFramePr>
        <p:xfrm>
          <a:off x="457200" y="1123951"/>
          <a:ext cx="8153400" cy="3521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9495">
                  <a:extLst>
                    <a:ext uri="{9D8B030D-6E8A-4147-A177-3AD203B41FA5}">
                      <a16:colId xmlns:a16="http://schemas.microsoft.com/office/drawing/2014/main" val="2742272518"/>
                    </a:ext>
                  </a:extLst>
                </a:gridCol>
                <a:gridCol w="4073905">
                  <a:extLst>
                    <a:ext uri="{9D8B030D-6E8A-4147-A177-3AD203B41FA5}">
                      <a16:colId xmlns:a16="http://schemas.microsoft.com/office/drawing/2014/main" val="2280246099"/>
                    </a:ext>
                  </a:extLst>
                </a:gridCol>
              </a:tblGrid>
              <a:tr h="250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rgbClr val="643AB0"/>
                          </a:solidFill>
                          <a:effectLst/>
                        </a:rPr>
                        <a:t>Ипотека</a:t>
                      </a:r>
                      <a:endParaRPr lang="ru-RU" sz="1600" b="1" kern="100" dirty="0">
                        <a:solidFill>
                          <a:srgbClr val="643AB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742" marT="13485" marB="134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00">
                          <a:solidFill>
                            <a:srgbClr val="643AB0"/>
                          </a:solidFill>
                          <a:effectLst/>
                        </a:rPr>
                        <a:t>Аренда</a:t>
                      </a:r>
                      <a:endParaRPr lang="ru-RU" sz="1600" b="1" kern="100">
                        <a:solidFill>
                          <a:srgbClr val="643AB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" marR="6742" marT="13485" marB="134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323608"/>
                  </a:ext>
                </a:extLst>
              </a:tr>
              <a:tr h="972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rgbClr val="643AB0"/>
                          </a:solidFill>
                          <a:effectLst/>
                        </a:rPr>
                        <a:t>Ежемесячный платёж: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rgbClr val="643AB0"/>
                          </a:solidFill>
                          <a:effectLst/>
                        </a:rPr>
                        <a:t>115 185,96  руб.</a:t>
                      </a:r>
                      <a:endParaRPr lang="ru-RU" sz="1600" b="1" kern="100" dirty="0">
                        <a:solidFill>
                          <a:srgbClr val="643AB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742" marT="13485" marB="134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rgbClr val="643AB0"/>
                          </a:solidFill>
                          <a:effectLst/>
                        </a:rPr>
                        <a:t>Ежемесячный платёж: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rgbClr val="643AB0"/>
                          </a:solidFill>
                          <a:effectLst/>
                        </a:rPr>
                        <a:t>32800 рублей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rgbClr val="643AB0"/>
                          </a:solidFill>
                          <a:effectLst/>
                        </a:rPr>
                        <a:t>(82385,96 рублей на сбережения ежемесячно)</a:t>
                      </a:r>
                      <a:endParaRPr lang="ru-RU" sz="1600" b="1" kern="100" dirty="0">
                        <a:solidFill>
                          <a:srgbClr val="643AB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" marR="6742" marT="13485" marB="134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7274"/>
                  </a:ext>
                </a:extLst>
              </a:tr>
              <a:tr h="6672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rgbClr val="643AB0"/>
                          </a:solidFill>
                          <a:effectLst/>
                        </a:rPr>
                        <a:t>Переплата по кредиту за весь срок: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rgbClr val="643AB0"/>
                          </a:solidFill>
                          <a:effectLst/>
                        </a:rPr>
                        <a:t>9322318.11 руб.</a:t>
                      </a:r>
                      <a:endParaRPr lang="ru-RU" sz="1600" b="1" kern="100" dirty="0">
                        <a:solidFill>
                          <a:srgbClr val="643AB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742" marT="13485" marB="134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rgbClr val="643AB0"/>
                          </a:solidFill>
                          <a:effectLst/>
                        </a:rPr>
                        <a:t>Оплата аренды за весь срок: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rgbClr val="643AB0"/>
                          </a:solidFill>
                          <a:effectLst/>
                        </a:rPr>
                        <a:t>4329600 (с учетом подорожания на 10% в год)</a:t>
                      </a:r>
                      <a:endParaRPr lang="ru-RU" sz="1600" b="1" kern="100" dirty="0">
                        <a:solidFill>
                          <a:srgbClr val="643AB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" marR="6742" marT="13485" marB="134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072727"/>
                  </a:ext>
                </a:extLst>
              </a:tr>
              <a:tr h="1310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00">
                          <a:solidFill>
                            <a:srgbClr val="643AB0"/>
                          </a:solidFill>
                          <a:effectLst/>
                        </a:rPr>
                        <a:t>Стоимость квартиры через 10 лет, если инфляция сохранится на уровне прошлых 10 лет: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00">
                          <a:solidFill>
                            <a:srgbClr val="643AB0"/>
                          </a:solidFill>
                          <a:effectLst/>
                        </a:rPr>
                        <a:t>11712000 руб. (стоимость жилья в России растет на уровне инфляции (по данным экспертов))</a:t>
                      </a:r>
                      <a:endParaRPr lang="ru-RU" sz="1600" b="1" kern="100">
                        <a:solidFill>
                          <a:srgbClr val="643AB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742" marT="13485" marB="134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rgbClr val="643AB0"/>
                          </a:solidFill>
                          <a:effectLst/>
                        </a:rPr>
                        <a:t>Накопления на вкладе со ставкой 10% спустя 10 лет: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kern="100" dirty="0">
                          <a:solidFill>
                            <a:srgbClr val="643AB0"/>
                          </a:solidFill>
                          <a:effectLst/>
                        </a:rPr>
                        <a:t>18028464.14 руб.</a:t>
                      </a:r>
                      <a:endParaRPr lang="ru-RU" sz="1600" b="1" kern="100" dirty="0">
                        <a:solidFill>
                          <a:srgbClr val="643AB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" marR="6742" marT="13485" marB="134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439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02C61A-0854-453A-E90D-A25B063EBD57}"/>
              </a:ext>
            </a:extLst>
          </p:cNvPr>
          <p:cNvSpPr txBox="1"/>
          <p:nvPr/>
        </p:nvSpPr>
        <p:spPr>
          <a:xfrm>
            <a:off x="4800600" y="266788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643AB0"/>
                </a:solidFill>
              </a:rPr>
              <a:t>СРАВНИМ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BC15A7-5A1F-4DC2-0076-618A09ED608A}"/>
              </a:ext>
            </a:extLst>
          </p:cNvPr>
          <p:cNvSpPr txBox="1"/>
          <p:nvPr/>
        </p:nvSpPr>
        <p:spPr>
          <a:xfrm>
            <a:off x="381000" y="4645591"/>
            <a:ext cx="8229600" cy="32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1400" b="1" kern="100" dirty="0">
                <a:solidFill>
                  <a:srgbClr val="643A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*По данным ЦБ РФ, средняя ставка по вкладам на начало 2025 года — 21,47%, инфляция — 9,52%.</a:t>
            </a:r>
          </a:p>
        </p:txBody>
      </p:sp>
    </p:spTree>
    <p:extLst>
      <p:ext uri="{BB962C8B-B14F-4D97-AF65-F5344CB8AC3E}">
        <p14:creationId xmlns:p14="http://schemas.microsoft.com/office/powerpoint/2010/main" val="274480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6D032-7659-D675-9BF6-9FBE70718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E9582D-7C11-6401-FDB6-6ABB0DE416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5750"/>
            <a:ext cx="457200" cy="5518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6396CB-0C45-9409-8994-F32DB3E8A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9" y="266788"/>
            <a:ext cx="762000" cy="611786"/>
          </a:xfrm>
          <a:prstGeom prst="rect">
            <a:avLst/>
          </a:prstGeom>
        </p:spPr>
      </p:pic>
      <p:pic>
        <p:nvPicPr>
          <p:cNvPr id="2" name="Изображение 1" descr="минфин прозрачный">
            <a:extLst>
              <a:ext uri="{FF2B5EF4-FFF2-40B4-BE49-F238E27FC236}">
                <a16:creationId xmlns:a16="http://schemas.microsoft.com/office/drawing/2014/main" id="{904F404A-E7FA-41B1-DBCD-61F3474A2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186" y="301912"/>
            <a:ext cx="291147" cy="528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A5EF32-4CD8-5592-E013-4AAC9A46751E}"/>
              </a:ext>
            </a:extLst>
          </p:cNvPr>
          <p:cNvSpPr txBox="1"/>
          <p:nvPr/>
        </p:nvSpPr>
        <p:spPr>
          <a:xfrm>
            <a:off x="457200" y="112395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643AB0"/>
                </a:solidFill>
              </a:rPr>
              <a:t>ЗА И ПРОТИВ</a:t>
            </a:r>
          </a:p>
        </p:txBody>
      </p:sp>
      <p:pic>
        <p:nvPicPr>
          <p:cNvPr id="8200" name="Picture 8" descr="Picture background">
            <a:extLst>
              <a:ext uri="{FF2B5EF4-FFF2-40B4-BE49-F238E27FC236}">
                <a16:creationId xmlns:a16="http://schemas.microsoft.com/office/drawing/2014/main" id="{B76DE5DE-67BD-AAA8-2E8F-98FEDD21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33" y="1914446"/>
            <a:ext cx="4030133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23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FA8D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12947</TotalTime>
  <Words>812</Words>
  <Application>Microsoft Office PowerPoint</Application>
  <PresentationFormat>Экран (16:9)</PresentationFormat>
  <Paragraphs>103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-apple-system</vt:lpstr>
      <vt:lpstr>Arial</vt:lpstr>
      <vt:lpstr>Calibri</vt:lpstr>
      <vt:lpstr>Times New Roman</vt:lpstr>
      <vt:lpstr>Verdana</vt:lpstr>
      <vt:lpstr>Wingdings</vt:lpstr>
      <vt:lpstr>Office Theme</vt:lpstr>
      <vt:lpstr>Что выгоднее: брать ипотеку или жить в съемной квартире?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цифровые сервисы: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ЦИФРОВИЗАЦИЯ ФИНАНСОВОЙ ГРАМОТНОСТИ: ОПЫТ КУЗБАССА</dc:title>
  <dc:creator>Ольга</dc:creator>
  <cp:lastModifiedBy>Сычева-Передеро Ольга Валерьевна</cp:lastModifiedBy>
  <cp:revision>141</cp:revision>
  <cp:lastPrinted>2022-01-20T05:09:46Z</cp:lastPrinted>
  <dcterms:created xsi:type="dcterms:W3CDTF">2021-02-17T00:48:17Z</dcterms:created>
  <dcterms:modified xsi:type="dcterms:W3CDTF">2025-08-19T05:48:09Z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