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58" r:id="rId2"/>
    <p:sldId id="383" r:id="rId3"/>
    <p:sldId id="391" r:id="rId4"/>
    <p:sldId id="392" r:id="rId5"/>
    <p:sldId id="393" r:id="rId6"/>
    <p:sldId id="394" r:id="rId7"/>
    <p:sldId id="386" r:id="rId8"/>
    <p:sldId id="387" r:id="rId9"/>
    <p:sldId id="384" r:id="rId10"/>
    <p:sldId id="390" r:id="rId11"/>
    <p:sldId id="396" r:id="rId12"/>
    <p:sldId id="385" r:id="rId13"/>
    <p:sldId id="398" r:id="rId14"/>
    <p:sldId id="399" r:id="rId15"/>
    <p:sldId id="395" r:id="rId16"/>
    <p:sldId id="397" r:id="rId17"/>
    <p:sldId id="344" r:id="rId18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BF0"/>
    <a:srgbClr val="D3CBDE"/>
    <a:srgbClr val="E8E1EA"/>
    <a:srgbClr val="E4DFE8"/>
    <a:srgbClr val="EBE8ED"/>
    <a:srgbClr val="E3DDE7"/>
    <a:srgbClr val="E2DDEA"/>
    <a:srgbClr val="B0AEC0"/>
    <a:srgbClr val="B2B2B2"/>
    <a:srgbClr val="202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552" y="108"/>
      </p:cViewPr>
      <p:guideLst>
        <p:guide orient="horz" pos="223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5/7/2025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>
                <a:sym typeface="+mn-ea"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  <a:t>5/7/2025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  <a:t>5/7/2025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4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.png"/><Relationship Id="rId7" Type="http://schemas.openxmlformats.org/officeDocument/2006/relationships/image" Target="../media/image26.jpeg"/><Relationship Id="rId12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11" Type="http://schemas.openxmlformats.org/officeDocument/2006/relationships/image" Target="../media/image30.png"/><Relationship Id="rId5" Type="http://schemas.openxmlformats.org/officeDocument/2006/relationships/image" Target="../media/image4.png"/><Relationship Id="rId10" Type="http://schemas.openxmlformats.org/officeDocument/2006/relationships/image" Target="../media/image29.jpeg"/><Relationship Id="rId4" Type="http://schemas.openxmlformats.org/officeDocument/2006/relationships/image" Target="../media/image3.png"/><Relationship Id="rId9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B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98B764-281E-62AF-C73C-359907B61C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одзаголовок 5">
            <a:extLst>
              <a:ext uri="{FF2B5EF4-FFF2-40B4-BE49-F238E27FC236}">
                <a16:creationId xmlns:a16="http://schemas.microsoft.com/office/drawing/2014/main" id="{59EDFE28-88FC-6F0A-5D53-ADB3C2417A61}"/>
              </a:ext>
            </a:extLst>
          </p:cNvPr>
          <p:cNvSpPr>
            <a:spLocks noGrp="1"/>
          </p:cNvSpPr>
          <p:nvPr/>
        </p:nvSpPr>
        <p:spPr>
          <a:xfrm>
            <a:off x="257452" y="1837691"/>
            <a:ext cx="11487705" cy="4665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ru-RU" sz="48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Мошеннические схемы </a:t>
            </a:r>
          </a:p>
          <a:p>
            <a:pPr algn="ctr" fontAlgn="base"/>
            <a:r>
              <a:rPr lang="ru-RU" sz="48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 трудоустройстве</a:t>
            </a:r>
            <a:endParaRPr lang="ru-RU" sz="4800" b="1" dirty="0">
              <a:solidFill>
                <a:srgbClr val="7030A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endParaRPr lang="ru-RU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endParaRPr lang="ru-RU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endParaRPr lang="ru-RU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Руководитель РЦФГК,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Федеральный эксперт АРФГ, к.э.н., доцент 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Сычева-Передеро Ольга Валерьевна</a:t>
            </a:r>
          </a:p>
          <a:p>
            <a:endParaRPr lang="ru-RU" sz="1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br>
              <a:rPr lang="ru-RU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ru-RU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>
              <a:solidFill>
                <a:srgbClr val="11121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>
              <a:solidFill>
                <a:srgbClr val="11121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>
              <a:solidFill>
                <a:srgbClr val="11121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" name="Изображение 1" descr="минфин прозрачный">
            <a:extLst>
              <a:ext uri="{FF2B5EF4-FFF2-40B4-BE49-F238E27FC236}">
                <a16:creationId xmlns:a16="http://schemas.microsoft.com/office/drawing/2014/main" id="{6EBC3A99-79F4-A7E6-345B-4EC239133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422" y="323279"/>
            <a:ext cx="582295" cy="1056005"/>
          </a:xfrm>
          <a:prstGeom prst="rect">
            <a:avLst/>
          </a:prstGeom>
        </p:spPr>
      </p:pic>
      <p:pic>
        <p:nvPicPr>
          <p:cNvPr id="7" name="Изображение 6" descr="Безымянный-4">
            <a:extLst>
              <a:ext uri="{FF2B5EF4-FFF2-40B4-BE49-F238E27FC236}">
                <a16:creationId xmlns:a16="http://schemas.microsoft.com/office/drawing/2014/main" id="{7DD6CE1A-40A3-8357-E9AE-3B150B5E7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199" y="365190"/>
            <a:ext cx="739775" cy="972185"/>
          </a:xfrm>
          <a:prstGeom prst="rect">
            <a:avLst/>
          </a:prstGeom>
        </p:spPr>
      </p:pic>
      <p:pic>
        <p:nvPicPr>
          <p:cNvPr id="17" name="Изображение 16" descr="рцфгк">
            <a:extLst>
              <a:ext uri="{FF2B5EF4-FFF2-40B4-BE49-F238E27FC236}">
                <a16:creationId xmlns:a16="http://schemas.microsoft.com/office/drawing/2014/main" id="{81C8560D-B756-2EA6-0ABD-01973CA752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7303" y="467986"/>
            <a:ext cx="883285" cy="839470"/>
          </a:xfrm>
          <a:prstGeom prst="rect">
            <a:avLst/>
          </a:prstGeom>
        </p:spPr>
      </p:pic>
      <p:pic>
        <p:nvPicPr>
          <p:cNvPr id="26" name="Изображение 25" descr="Безымянный-1">
            <a:extLst>
              <a:ext uri="{FF2B5EF4-FFF2-40B4-BE49-F238E27FC236}">
                <a16:creationId xmlns:a16="http://schemas.microsoft.com/office/drawing/2014/main" id="{6DC6F781-5266-5066-5D13-7189271001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6564" y="443293"/>
            <a:ext cx="1137920" cy="815975"/>
          </a:xfrm>
          <a:prstGeom prst="rect">
            <a:avLst/>
          </a:prstGeom>
        </p:spPr>
      </p:pic>
      <p:pic>
        <p:nvPicPr>
          <p:cNvPr id="3" name="Picture 6" descr="Picture background">
            <a:extLst>
              <a:ext uri="{FF2B5EF4-FFF2-40B4-BE49-F238E27FC236}">
                <a16:creationId xmlns:a16="http://schemas.microsoft.com/office/drawing/2014/main" id="{F15C1F60-9F24-C730-3967-F211C425A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52" y="3749533"/>
            <a:ext cx="5493868" cy="293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917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B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одзаголовок 5"/>
          <p:cNvSpPr>
            <a:spLocks noGrp="1"/>
          </p:cNvSpPr>
          <p:nvPr/>
        </p:nvSpPr>
        <p:spPr>
          <a:xfrm>
            <a:off x="4607490" y="633142"/>
            <a:ext cx="7232311" cy="13836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600" b="1" dirty="0">
                <a:solidFill>
                  <a:srgbClr val="7030A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Не заключают трудовые договоры</a:t>
            </a:r>
            <a:endParaRPr lang="ru-RU" sz="1800" dirty="0">
              <a:solidFill>
                <a:srgbClr val="11121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>
              <a:solidFill>
                <a:srgbClr val="11121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>
              <a:solidFill>
                <a:srgbClr val="11121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60121" y="2373885"/>
            <a:ext cx="725292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2400" b="1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Предлагают поработать без всякого оформления и без зарплаты, зато якобы с блестящими перспективами.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2400" b="1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Обещают чёрную зарплату в конверте, но тоже без всяких оформлений.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2400" b="1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Через месяц-другой с обманутым сотрудником прощаются без выплат и нанимают на его место другого. В итоге — минус время и деньги.</a:t>
            </a:r>
          </a:p>
        </p:txBody>
      </p:sp>
      <p:pic>
        <p:nvPicPr>
          <p:cNvPr id="3" name="Изображение 1" descr="минфин прозрачный">
            <a:extLst>
              <a:ext uri="{FF2B5EF4-FFF2-40B4-BE49-F238E27FC236}">
                <a16:creationId xmlns:a16="http://schemas.microsoft.com/office/drawing/2014/main" id="{E0D54579-4635-48AC-5964-2BA919EA99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422" y="323279"/>
            <a:ext cx="582295" cy="1056005"/>
          </a:xfrm>
          <a:prstGeom prst="rect">
            <a:avLst/>
          </a:prstGeom>
        </p:spPr>
      </p:pic>
      <p:pic>
        <p:nvPicPr>
          <p:cNvPr id="5" name="Изображение 6" descr="Безымянный-4">
            <a:extLst>
              <a:ext uri="{FF2B5EF4-FFF2-40B4-BE49-F238E27FC236}">
                <a16:creationId xmlns:a16="http://schemas.microsoft.com/office/drawing/2014/main" id="{21C3535D-1B9C-9D6E-4451-48B6B141E1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199" y="365190"/>
            <a:ext cx="739775" cy="972185"/>
          </a:xfrm>
          <a:prstGeom prst="rect">
            <a:avLst/>
          </a:prstGeom>
        </p:spPr>
      </p:pic>
      <p:pic>
        <p:nvPicPr>
          <p:cNvPr id="6" name="Изображение 16" descr="рцфгк">
            <a:extLst>
              <a:ext uri="{FF2B5EF4-FFF2-40B4-BE49-F238E27FC236}">
                <a16:creationId xmlns:a16="http://schemas.microsoft.com/office/drawing/2014/main" id="{53B1A5B0-CBE5-8F64-3184-6233B56DFD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7303" y="467986"/>
            <a:ext cx="883285" cy="839470"/>
          </a:xfrm>
          <a:prstGeom prst="rect">
            <a:avLst/>
          </a:prstGeom>
        </p:spPr>
      </p:pic>
      <p:pic>
        <p:nvPicPr>
          <p:cNvPr id="8" name="Изображение 25" descr="Безымянный-1">
            <a:extLst>
              <a:ext uri="{FF2B5EF4-FFF2-40B4-BE49-F238E27FC236}">
                <a16:creationId xmlns:a16="http://schemas.microsoft.com/office/drawing/2014/main" id="{BA6A46F4-AD42-DC93-6F9A-98D585A546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2201" y="508987"/>
            <a:ext cx="1137920" cy="815975"/>
          </a:xfrm>
          <a:prstGeom prst="rect">
            <a:avLst/>
          </a:prstGeom>
        </p:spPr>
      </p:pic>
      <p:pic>
        <p:nvPicPr>
          <p:cNvPr id="8196" name="Picture 4" descr="Picture background">
            <a:extLst>
              <a:ext uri="{FF2B5EF4-FFF2-40B4-BE49-F238E27FC236}">
                <a16:creationId xmlns:a16="http://schemas.microsoft.com/office/drawing/2014/main" id="{B62A39C0-258D-EDEB-5F74-E1E6BC4E39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8" t="12235" r="16505" b="4568"/>
          <a:stretch/>
        </p:blipFill>
        <p:spPr bwMode="auto">
          <a:xfrm>
            <a:off x="244080" y="3802830"/>
            <a:ext cx="4126446" cy="297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Picture background">
            <a:extLst>
              <a:ext uri="{FF2B5EF4-FFF2-40B4-BE49-F238E27FC236}">
                <a16:creationId xmlns:a16="http://schemas.microsoft.com/office/drawing/2014/main" id="{A117BC3B-C76C-A1AE-EE7D-32467C535E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92" r="4655" b="8592"/>
          <a:stretch/>
        </p:blipFill>
        <p:spPr bwMode="auto">
          <a:xfrm>
            <a:off x="222025" y="1615155"/>
            <a:ext cx="4171905" cy="256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889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B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одзаголовок 5"/>
          <p:cNvSpPr>
            <a:spLocks noGrp="1"/>
          </p:cNvSpPr>
          <p:nvPr/>
        </p:nvSpPr>
        <p:spPr>
          <a:xfrm>
            <a:off x="4627162" y="467986"/>
            <a:ext cx="7425531" cy="24797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>
                <a:solidFill>
                  <a:srgbClr val="7030A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Предлагают большие неоплачиваемые тестовые задания</a:t>
            </a:r>
            <a:endParaRPr lang="ru-RU" sz="4400" dirty="0">
              <a:solidFill>
                <a:srgbClr val="11121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72060" y="2375771"/>
            <a:ext cx="713573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2400" b="1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В таком случае фирма берёт заказ, разбивает его на части и вынуждает кандидатов выполнять его под видом тестового задания.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2400" b="1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Просит присылать на почту, а потом отказывает в трудоустройстве. Затем ищет новый подряд и всё повторяется. </a:t>
            </a:r>
          </a:p>
        </p:txBody>
      </p:sp>
      <p:pic>
        <p:nvPicPr>
          <p:cNvPr id="3" name="Изображение 1" descr="минфин прозрачный">
            <a:extLst>
              <a:ext uri="{FF2B5EF4-FFF2-40B4-BE49-F238E27FC236}">
                <a16:creationId xmlns:a16="http://schemas.microsoft.com/office/drawing/2014/main" id="{5AB5410F-14D9-AC0D-DE5E-0B557A33F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422" y="323279"/>
            <a:ext cx="582295" cy="1056005"/>
          </a:xfrm>
          <a:prstGeom prst="rect">
            <a:avLst/>
          </a:prstGeom>
        </p:spPr>
      </p:pic>
      <p:pic>
        <p:nvPicPr>
          <p:cNvPr id="5" name="Изображение 6" descr="Безымянный-4">
            <a:extLst>
              <a:ext uri="{FF2B5EF4-FFF2-40B4-BE49-F238E27FC236}">
                <a16:creationId xmlns:a16="http://schemas.microsoft.com/office/drawing/2014/main" id="{7B0A2182-5E63-EF9D-A751-B42DF5FCA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199" y="365190"/>
            <a:ext cx="739775" cy="972185"/>
          </a:xfrm>
          <a:prstGeom prst="rect">
            <a:avLst/>
          </a:prstGeom>
        </p:spPr>
      </p:pic>
      <p:pic>
        <p:nvPicPr>
          <p:cNvPr id="6" name="Изображение 16" descr="рцфгк">
            <a:extLst>
              <a:ext uri="{FF2B5EF4-FFF2-40B4-BE49-F238E27FC236}">
                <a16:creationId xmlns:a16="http://schemas.microsoft.com/office/drawing/2014/main" id="{10005950-1FA9-BF7D-B11E-F5FE178AC1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7303" y="467986"/>
            <a:ext cx="883285" cy="839470"/>
          </a:xfrm>
          <a:prstGeom prst="rect">
            <a:avLst/>
          </a:prstGeom>
        </p:spPr>
      </p:pic>
      <p:pic>
        <p:nvPicPr>
          <p:cNvPr id="8" name="Изображение 25" descr="Безымянный-1">
            <a:extLst>
              <a:ext uri="{FF2B5EF4-FFF2-40B4-BE49-F238E27FC236}">
                <a16:creationId xmlns:a16="http://schemas.microsoft.com/office/drawing/2014/main" id="{B3504C02-3F6B-E052-6D33-828D0A889F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2201" y="508987"/>
            <a:ext cx="1137920" cy="815975"/>
          </a:xfrm>
          <a:prstGeom prst="rect">
            <a:avLst/>
          </a:prstGeom>
        </p:spPr>
      </p:pic>
      <p:pic>
        <p:nvPicPr>
          <p:cNvPr id="9218" name="Picture 2" descr="Picture background">
            <a:extLst>
              <a:ext uri="{FF2B5EF4-FFF2-40B4-BE49-F238E27FC236}">
                <a16:creationId xmlns:a16="http://schemas.microsoft.com/office/drawing/2014/main" id="{9EFA1E6E-38AB-3A62-4137-FB7D3B31F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48" y="2268144"/>
            <a:ext cx="4487857" cy="2996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34A6683-E41A-B909-67F9-C264A1C1C34B}"/>
              </a:ext>
            </a:extLst>
          </p:cNvPr>
          <p:cNvSpPr txBox="1"/>
          <p:nvPr/>
        </p:nvSpPr>
        <p:spPr>
          <a:xfrm>
            <a:off x="284202" y="5510079"/>
            <a:ext cx="1176849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2200" b="1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До заключения договора с фирмой дело никогда не доходит. А оформлены такие вакансии обычно очень привлекательно, и у них большое количество просмотров.</a:t>
            </a:r>
          </a:p>
        </p:txBody>
      </p:sp>
    </p:spTree>
    <p:extLst>
      <p:ext uri="{BB962C8B-B14F-4D97-AF65-F5344CB8AC3E}">
        <p14:creationId xmlns:p14="http://schemas.microsoft.com/office/powerpoint/2010/main" val="590879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B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одзаголовок 5"/>
          <p:cNvSpPr>
            <a:spLocks noGrp="1"/>
          </p:cNvSpPr>
          <p:nvPr/>
        </p:nvSpPr>
        <p:spPr>
          <a:xfrm>
            <a:off x="4690072" y="91725"/>
            <a:ext cx="7075153" cy="18994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600" b="1" dirty="0">
                <a:solidFill>
                  <a:srgbClr val="7030A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Втягивают в противозаконную деятельность</a:t>
            </a:r>
            <a:endParaRPr lang="ru-RU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>
              <a:solidFill>
                <a:srgbClr val="11121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>
              <a:solidFill>
                <a:srgbClr val="11121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>
              <a:solidFill>
                <a:srgbClr val="11121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10669" y="2102949"/>
            <a:ext cx="854475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Распространённая схема мошенничества — когда пытаются обманом втянуть в противозаконные или сомнительные занятия.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Например, в подпольные казино, в перевод денег через карту за %, в </a:t>
            </a:r>
            <a:r>
              <a:rPr lang="ru-RU" sz="2400" b="1" i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оказание услуг </a:t>
            </a:r>
            <a:r>
              <a:rPr lang="ru-RU" sz="2400" b="1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сомнительного характера и т. д.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Лёгкие деньги, полученные таким способом, могут обернуться уголовным преследованием. Один час такого «труда» совсем не стоит нескольких лет в местах лишения свободы.</a:t>
            </a:r>
            <a:endParaRPr lang="ru-RU" sz="2400" b="1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Изображение 1" descr="минфин прозрачный">
            <a:extLst>
              <a:ext uri="{FF2B5EF4-FFF2-40B4-BE49-F238E27FC236}">
                <a16:creationId xmlns:a16="http://schemas.microsoft.com/office/drawing/2014/main" id="{3D233883-DDDF-CE54-E229-23C45B8AA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422" y="323279"/>
            <a:ext cx="582295" cy="1056005"/>
          </a:xfrm>
          <a:prstGeom prst="rect">
            <a:avLst/>
          </a:prstGeom>
        </p:spPr>
      </p:pic>
      <p:pic>
        <p:nvPicPr>
          <p:cNvPr id="5" name="Изображение 6" descr="Безымянный-4">
            <a:extLst>
              <a:ext uri="{FF2B5EF4-FFF2-40B4-BE49-F238E27FC236}">
                <a16:creationId xmlns:a16="http://schemas.microsoft.com/office/drawing/2014/main" id="{69970FDF-CB10-9C5B-48FD-771B8C0312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199" y="365190"/>
            <a:ext cx="739775" cy="972185"/>
          </a:xfrm>
          <a:prstGeom prst="rect">
            <a:avLst/>
          </a:prstGeom>
        </p:spPr>
      </p:pic>
      <p:pic>
        <p:nvPicPr>
          <p:cNvPr id="6" name="Изображение 16" descr="рцфгк">
            <a:extLst>
              <a:ext uri="{FF2B5EF4-FFF2-40B4-BE49-F238E27FC236}">
                <a16:creationId xmlns:a16="http://schemas.microsoft.com/office/drawing/2014/main" id="{32576958-55A9-1FDA-F742-DE5BD261D1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7303" y="467986"/>
            <a:ext cx="883285" cy="839470"/>
          </a:xfrm>
          <a:prstGeom prst="rect">
            <a:avLst/>
          </a:prstGeom>
        </p:spPr>
      </p:pic>
      <p:pic>
        <p:nvPicPr>
          <p:cNvPr id="8" name="Изображение 25" descr="Безымянный-1">
            <a:extLst>
              <a:ext uri="{FF2B5EF4-FFF2-40B4-BE49-F238E27FC236}">
                <a16:creationId xmlns:a16="http://schemas.microsoft.com/office/drawing/2014/main" id="{59CBE56B-0609-6090-2067-B27E4CDB67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2201" y="508987"/>
            <a:ext cx="1137920" cy="815975"/>
          </a:xfrm>
          <a:prstGeom prst="rect">
            <a:avLst/>
          </a:prstGeom>
        </p:spPr>
      </p:pic>
      <p:pic>
        <p:nvPicPr>
          <p:cNvPr id="10242" name="Picture 2" descr="Picture background">
            <a:extLst>
              <a:ext uri="{FF2B5EF4-FFF2-40B4-BE49-F238E27FC236}">
                <a16:creationId xmlns:a16="http://schemas.microsoft.com/office/drawing/2014/main" id="{D30F693E-67DE-9D40-D4B1-D59597087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26" y="1743342"/>
            <a:ext cx="3076485" cy="2307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Picture background">
            <a:extLst>
              <a:ext uri="{FF2B5EF4-FFF2-40B4-BE49-F238E27FC236}">
                <a16:creationId xmlns:a16="http://schemas.microsoft.com/office/drawing/2014/main" id="{C56759D2-7275-7322-93C1-1200C087F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25" y="4162484"/>
            <a:ext cx="3076485" cy="2307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469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B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5BCF1E2-A73D-923D-91C8-9B35099846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1" descr="минфин прозрачный">
            <a:extLst>
              <a:ext uri="{FF2B5EF4-FFF2-40B4-BE49-F238E27FC236}">
                <a16:creationId xmlns:a16="http://schemas.microsoft.com/office/drawing/2014/main" id="{204D2D53-0551-4A56-F15D-840CD57B6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422" y="323279"/>
            <a:ext cx="582295" cy="1056005"/>
          </a:xfrm>
          <a:prstGeom prst="rect">
            <a:avLst/>
          </a:prstGeom>
        </p:spPr>
      </p:pic>
      <p:pic>
        <p:nvPicPr>
          <p:cNvPr id="5" name="Изображение 6" descr="Безымянный-4">
            <a:extLst>
              <a:ext uri="{FF2B5EF4-FFF2-40B4-BE49-F238E27FC236}">
                <a16:creationId xmlns:a16="http://schemas.microsoft.com/office/drawing/2014/main" id="{A4F03361-F326-0CF6-10C0-FCD4172486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199" y="365190"/>
            <a:ext cx="739775" cy="972185"/>
          </a:xfrm>
          <a:prstGeom prst="rect">
            <a:avLst/>
          </a:prstGeom>
        </p:spPr>
      </p:pic>
      <p:pic>
        <p:nvPicPr>
          <p:cNvPr id="6" name="Изображение 16" descr="рцфгк">
            <a:extLst>
              <a:ext uri="{FF2B5EF4-FFF2-40B4-BE49-F238E27FC236}">
                <a16:creationId xmlns:a16="http://schemas.microsoft.com/office/drawing/2014/main" id="{B3184DBA-5E88-7FB4-E812-A525BB7BA5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7303" y="467986"/>
            <a:ext cx="883285" cy="839470"/>
          </a:xfrm>
          <a:prstGeom prst="rect">
            <a:avLst/>
          </a:prstGeom>
        </p:spPr>
      </p:pic>
      <p:pic>
        <p:nvPicPr>
          <p:cNvPr id="8" name="Изображение 25" descr="Безымянный-1">
            <a:extLst>
              <a:ext uri="{FF2B5EF4-FFF2-40B4-BE49-F238E27FC236}">
                <a16:creationId xmlns:a16="http://schemas.microsoft.com/office/drawing/2014/main" id="{FB2EFD20-F66D-D416-A207-9E459EC39E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2201" y="508987"/>
            <a:ext cx="1137920" cy="815975"/>
          </a:xfrm>
          <a:prstGeom prst="rect">
            <a:avLst/>
          </a:prstGeom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id="{2BADE6D3-9C33-0479-482D-ED134B9D0DCF}"/>
              </a:ext>
            </a:extLst>
          </p:cNvPr>
          <p:cNvSpPr/>
          <p:nvPr/>
        </p:nvSpPr>
        <p:spPr>
          <a:xfrm>
            <a:off x="4900320" y="318240"/>
            <a:ext cx="6602319" cy="7064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4000" b="1" u="none" strike="noStrike" dirty="0">
                <a:solidFill>
                  <a:srgbClr val="FF0000"/>
                </a:solidFill>
                <a:uFillTx/>
                <a:latin typeface="Calibri"/>
              </a:rPr>
              <a:t> </a:t>
            </a:r>
            <a:r>
              <a:rPr lang="ru-RU" sz="4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ДРОП-</a:t>
            </a:r>
            <a:r>
              <a:rPr lang="ru-RU" sz="4000" b="1" u="none" strike="noStrike" dirty="0">
                <a:solidFill>
                  <a:srgbClr val="FF0000"/>
                </a:solidFill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ОПАСНОСТЬ!</a:t>
            </a:r>
            <a:endParaRPr lang="ru-RU" sz="4000" b="0" u="none" strike="noStrike" dirty="0">
              <a:solidFill>
                <a:srgbClr val="000000"/>
              </a:solidFill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35C50C-6AF9-EC57-EE0C-8D5C0106AD9A}"/>
              </a:ext>
            </a:extLst>
          </p:cNvPr>
          <p:cNvSpPr txBox="1"/>
          <p:nvPr/>
        </p:nvSpPr>
        <p:spPr>
          <a:xfrm>
            <a:off x="4272608" y="1337040"/>
            <a:ext cx="772336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</a:rPr>
              <a:t>Что происходит?</a:t>
            </a:r>
          </a:p>
          <a:p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</a:rPr>
              <a:t>Мошенники вовлекают детей и подростков в преступные схемы. Где они могут стать «дропами».</a:t>
            </a:r>
          </a:p>
          <a:p>
            <a:pPr>
              <a:buNone/>
            </a:pPr>
            <a:r>
              <a:rPr lang="ru-RU" sz="1600" b="1" kern="100" dirty="0" err="1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Дропперы</a:t>
            </a:r>
            <a:r>
              <a:rPr lang="ru-RU" sz="1600" b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 — это посредники в преступных схемах по выводу денег с банковских карт. Они оформляют на свое имя и продают карты. Через них выводятся или обналичиваются крупные суммы.</a:t>
            </a:r>
          </a:p>
          <a:p>
            <a:pPr>
              <a:buNone/>
            </a:pPr>
            <a:r>
              <a:rPr lang="ru-RU" sz="1600" b="1" kern="100" dirty="0" err="1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Дропповоды</a:t>
            </a:r>
            <a:r>
              <a:rPr lang="ru-RU" sz="1600" b="1" kern="1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- </a:t>
            </a:r>
            <a:r>
              <a:rPr lang="ru-RU" sz="1600" b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вербовщики </a:t>
            </a:r>
            <a:r>
              <a:rPr lang="ru-RU" sz="1600" b="1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дропперов</a:t>
            </a:r>
            <a:r>
              <a:rPr lang="ru-RU" sz="1600" b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r>
              <a:rPr lang="ru-RU" sz="1600" b="1" kern="100" dirty="0" err="1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Обнальщики</a:t>
            </a:r>
            <a:r>
              <a:rPr lang="ru-RU" sz="1600" b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– получают перевод на свою карту и обналичивают.</a:t>
            </a:r>
          </a:p>
          <a:p>
            <a:pPr>
              <a:buNone/>
            </a:pPr>
            <a:r>
              <a:rPr lang="ru-RU" sz="1600" b="1" kern="10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Заливщики</a:t>
            </a:r>
            <a:r>
              <a:rPr lang="ru-RU" sz="1600" b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– вносят наличные на свою карту и делают перевод.</a:t>
            </a:r>
          </a:p>
          <a:p>
            <a:pPr>
              <a:buNone/>
            </a:pPr>
            <a:r>
              <a:rPr lang="ru-RU" sz="1600" b="1" kern="10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Транзитники</a:t>
            </a:r>
            <a:r>
              <a:rPr lang="ru-RU" sz="1600" b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– получают перевод на карту и делают перевод на другую.</a:t>
            </a:r>
          </a:p>
        </p:txBody>
      </p:sp>
      <p:pic>
        <p:nvPicPr>
          <p:cNvPr id="7" name="Picture 2" descr="Picture background">
            <a:extLst>
              <a:ext uri="{FF2B5EF4-FFF2-40B4-BE49-F238E27FC236}">
                <a16:creationId xmlns:a16="http://schemas.microsoft.com/office/drawing/2014/main" id="{115D1570-DC30-A0B4-26AE-B2B8F23EC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58" y="1610488"/>
            <a:ext cx="3893462" cy="320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1C94D51-8727-5D1F-39DA-B90BB93BE06A}"/>
              </a:ext>
            </a:extLst>
          </p:cNvPr>
          <p:cNvSpPr txBox="1"/>
          <p:nvPr/>
        </p:nvSpPr>
        <p:spPr>
          <a:xfrm>
            <a:off x="187105" y="4903504"/>
            <a:ext cx="1200489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Как понять, что ребенок в опасности?</a:t>
            </a:r>
          </a:p>
          <a:p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Ребенок активно интересуется заработком в ТГ, на «анонимных» сайтах, подписан на сообщества «</a:t>
            </a:r>
            <a:r>
              <a:rPr lang="ru-RU" b="1" dirty="0" err="1">
                <a:latin typeface="Verdana" panose="020B0604030504040204" pitchFamily="34" charset="0"/>
                <a:ea typeface="Verdana" panose="020B0604030504040204" pitchFamily="34" charset="0"/>
              </a:rPr>
              <a:t>темщиков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». В лексиконе есть слова: «дроп», «</a:t>
            </a:r>
            <a:r>
              <a:rPr lang="ru-RU" b="1" dirty="0" err="1">
                <a:latin typeface="Verdana" panose="020B0604030504040204" pitchFamily="34" charset="0"/>
                <a:ea typeface="Verdana" panose="020B0604030504040204" pitchFamily="34" charset="0"/>
              </a:rPr>
              <a:t>темка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», «обнал», «</a:t>
            </a:r>
            <a:r>
              <a:rPr lang="ru-RU" b="1" dirty="0" err="1">
                <a:latin typeface="Verdana" panose="020B0604030504040204" pitchFamily="34" charset="0"/>
                <a:ea typeface="Verdana" panose="020B0604030504040204" pitchFamily="34" charset="0"/>
              </a:rPr>
              <a:t>воркать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», «</a:t>
            </a:r>
            <a:r>
              <a:rPr lang="ru-RU" b="1" dirty="0" err="1">
                <a:latin typeface="Verdana" panose="020B0604030504040204" pitchFamily="34" charset="0"/>
                <a:ea typeface="Verdana" panose="020B0604030504040204" pitchFamily="34" charset="0"/>
              </a:rPr>
              <a:t>оффер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». Скрывает переписки, нервничает при получении </a:t>
            </a:r>
            <a:r>
              <a:rPr lang="ru-RU" b="1" dirty="0" err="1">
                <a:latin typeface="Verdana" panose="020B0604030504040204" pitchFamily="34" charset="0"/>
                <a:ea typeface="Verdana" panose="020B0604030504040204" pitchFamily="34" charset="0"/>
              </a:rPr>
              <a:t>собщений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. Названия групп могут содержать слова: «быстрый заработок», «без вложений», «работа с переводами», «легкие деньги».</a:t>
            </a:r>
          </a:p>
        </p:txBody>
      </p:sp>
    </p:spTree>
    <p:extLst>
      <p:ext uri="{BB962C8B-B14F-4D97-AF65-F5344CB8AC3E}">
        <p14:creationId xmlns:p14="http://schemas.microsoft.com/office/powerpoint/2010/main" val="1231062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B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16B41B-ECF2-3D0D-79F8-BB3FCCC89D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1" descr="минфин прозрачный">
            <a:extLst>
              <a:ext uri="{FF2B5EF4-FFF2-40B4-BE49-F238E27FC236}">
                <a16:creationId xmlns:a16="http://schemas.microsoft.com/office/drawing/2014/main" id="{52EDE16B-C0E5-F55F-106E-CB6297EAC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422" y="323279"/>
            <a:ext cx="582295" cy="1056005"/>
          </a:xfrm>
          <a:prstGeom prst="rect">
            <a:avLst/>
          </a:prstGeom>
        </p:spPr>
      </p:pic>
      <p:pic>
        <p:nvPicPr>
          <p:cNvPr id="5" name="Изображение 6" descr="Безымянный-4">
            <a:extLst>
              <a:ext uri="{FF2B5EF4-FFF2-40B4-BE49-F238E27FC236}">
                <a16:creationId xmlns:a16="http://schemas.microsoft.com/office/drawing/2014/main" id="{17D8BE9E-F611-9B70-EF9E-0462DE3DF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199" y="365190"/>
            <a:ext cx="739775" cy="972185"/>
          </a:xfrm>
          <a:prstGeom prst="rect">
            <a:avLst/>
          </a:prstGeom>
        </p:spPr>
      </p:pic>
      <p:pic>
        <p:nvPicPr>
          <p:cNvPr id="6" name="Изображение 16" descr="рцфгк">
            <a:extLst>
              <a:ext uri="{FF2B5EF4-FFF2-40B4-BE49-F238E27FC236}">
                <a16:creationId xmlns:a16="http://schemas.microsoft.com/office/drawing/2014/main" id="{A829DAE0-8EFE-B757-ACC2-A89216E29D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7303" y="467986"/>
            <a:ext cx="883285" cy="839470"/>
          </a:xfrm>
          <a:prstGeom prst="rect">
            <a:avLst/>
          </a:prstGeom>
        </p:spPr>
      </p:pic>
      <p:pic>
        <p:nvPicPr>
          <p:cNvPr id="8" name="Изображение 25" descr="Безымянный-1">
            <a:extLst>
              <a:ext uri="{FF2B5EF4-FFF2-40B4-BE49-F238E27FC236}">
                <a16:creationId xmlns:a16="http://schemas.microsoft.com/office/drawing/2014/main" id="{579FE619-A128-9E52-562A-5924943597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2201" y="508987"/>
            <a:ext cx="1137920" cy="8159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ACE7383-7E87-B475-7198-6A13499BEBF3}"/>
              </a:ext>
            </a:extLst>
          </p:cNvPr>
          <p:cNvSpPr txBox="1"/>
          <p:nvPr/>
        </p:nvSpPr>
        <p:spPr>
          <a:xfrm>
            <a:off x="4316465" y="1877558"/>
            <a:ext cx="5984532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b="1" i="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Уголовная ответственность </a:t>
            </a:r>
            <a:r>
              <a:rPr lang="ru-RU" sz="1800" b="1" i="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- наказание в виде 4–10 лет лишения свободы, в составе организованной группы до 20 лет.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b="1" i="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Заморозка счетов </a:t>
            </a:r>
            <a:r>
              <a:rPr lang="ru-RU" sz="1800" b="1" i="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– банк заблокирует карты и счета, отключит доступ к онлайн-банку.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b="1" i="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Ухудшение финансовой репутации </a:t>
            </a:r>
            <a:r>
              <a:rPr lang="ru-RU" sz="1800" b="1" i="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– банки внесут в черный список.</a:t>
            </a:r>
            <a:endParaRPr lang="ru-RU" sz="1800" b="1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b="1" i="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Взыскание похищенных денег </a:t>
            </a:r>
            <a:r>
              <a:rPr lang="ru-RU" sz="1800" b="1" i="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– ущерб придется возместить.</a:t>
            </a:r>
            <a:endParaRPr lang="ru-RU" sz="1800" b="1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b="1" i="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Риск, что злоумышленники оформят на </a:t>
            </a:r>
            <a:r>
              <a:rPr lang="ru-RU" sz="1800" b="1" i="0" dirty="0" err="1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дроппера</a:t>
            </a:r>
            <a:r>
              <a:rPr lang="ru-RU" sz="1800" b="1" i="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крупный кредит </a:t>
            </a:r>
            <a:r>
              <a:rPr lang="ru-RU" sz="1800" b="1" i="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– сам жертва мошенников.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9E2452-E5AF-39C3-D4AC-FBA92BB7C33A}"/>
              </a:ext>
            </a:extLst>
          </p:cNvPr>
          <p:cNvSpPr txBox="1"/>
          <p:nvPr/>
        </p:nvSpPr>
        <p:spPr>
          <a:xfrm>
            <a:off x="4292082" y="1211900"/>
            <a:ext cx="65596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ЧТО ЖДЕТ ДРОППЕРА?</a:t>
            </a:r>
          </a:p>
        </p:txBody>
      </p:sp>
      <p:pic>
        <p:nvPicPr>
          <p:cNvPr id="13" name="Picture 2" descr="Picture background">
            <a:extLst>
              <a:ext uri="{FF2B5EF4-FFF2-40B4-BE49-F238E27FC236}">
                <a16:creationId xmlns:a16="http://schemas.microsoft.com/office/drawing/2014/main" id="{19F119C2-2846-9C01-E6B9-5E6CB08678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82" t="41848" r="4335"/>
          <a:stretch/>
        </p:blipFill>
        <p:spPr bwMode="auto">
          <a:xfrm>
            <a:off x="444558" y="1511929"/>
            <a:ext cx="3928002" cy="518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Picture background">
            <a:extLst>
              <a:ext uri="{FF2B5EF4-FFF2-40B4-BE49-F238E27FC236}">
                <a16:creationId xmlns:a16="http://schemas.microsoft.com/office/drawing/2014/main" id="{DB571BF7-38B9-EB42-273D-BF783499C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130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B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одзаголовок 5"/>
          <p:cNvSpPr>
            <a:spLocks noGrp="1"/>
          </p:cNvSpPr>
          <p:nvPr/>
        </p:nvSpPr>
        <p:spPr>
          <a:xfrm>
            <a:off x="5018060" y="323279"/>
            <a:ext cx="6818780" cy="8159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600" b="1" dirty="0">
                <a:solidFill>
                  <a:srgbClr val="7030A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Как понять, что это мошенники?</a:t>
            </a:r>
            <a:endParaRPr lang="ru-RU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>
              <a:solidFill>
                <a:srgbClr val="11121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>
              <a:solidFill>
                <a:srgbClr val="11121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>
              <a:solidFill>
                <a:srgbClr val="11121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6607" y="1783829"/>
            <a:ext cx="11440233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i="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Что должно насторожить вас в вакансии:</a:t>
            </a:r>
          </a:p>
          <a:p>
            <a:pPr algn="l"/>
            <a:r>
              <a:rPr lang="ru-RU" sz="2000" b="1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❌ Рабочие обязанности сформулированы слишком туманно </a:t>
            </a:r>
          </a:p>
          <a:p>
            <a:pPr algn="l"/>
            <a:r>
              <a:rPr lang="ru-RU" sz="2000" b="1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❌ Зарплата слишком большая по уровню рынка </a:t>
            </a:r>
          </a:p>
          <a:p>
            <a:pPr algn="l"/>
            <a:r>
              <a:rPr lang="ru-RU" sz="2000" b="1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❌ Про вознаграждение сказано только, что оно не ограничено, нижней планки нет </a:t>
            </a:r>
          </a:p>
          <a:p>
            <a:pPr algn="l"/>
            <a:r>
              <a:rPr lang="ru-RU" sz="2000" b="1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❌ Для трудоустройства нужно за что-то заплатить </a:t>
            </a:r>
          </a:p>
          <a:p>
            <a:pPr algn="ctr"/>
            <a:r>
              <a:rPr lang="ru-RU" sz="2000" b="1" i="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Что должно насторожить при общении:</a:t>
            </a:r>
          </a:p>
          <a:p>
            <a:pPr algn="l"/>
            <a:r>
              <a:rPr lang="ru-RU" sz="2000" b="1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❌ Обязанности или условия труда, зарплата, должность очень сильно отличаются от того, что было описано в вакансии или проговаривалось при первичном контакте.</a:t>
            </a:r>
            <a:br>
              <a:rPr lang="ru-RU" sz="2000" b="1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2000" b="1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❌ Просьбы заполнить анкету с информацией, которая явно не имеет отношения к делу. Например, с вопросами про ваш уровень дохода и контакты ваших родственников.</a:t>
            </a:r>
            <a:br>
              <a:rPr lang="ru-RU" sz="2000" b="1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2000" b="1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❌ Предложение трудиться без официального оформления или «немного подождать» с ним.</a:t>
            </a:r>
          </a:p>
        </p:txBody>
      </p:sp>
      <p:pic>
        <p:nvPicPr>
          <p:cNvPr id="3" name="Изображение 1" descr="минфин прозрачный">
            <a:extLst>
              <a:ext uri="{FF2B5EF4-FFF2-40B4-BE49-F238E27FC236}">
                <a16:creationId xmlns:a16="http://schemas.microsoft.com/office/drawing/2014/main" id="{7CC16311-D414-6D2E-7765-9619146CD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422" y="323279"/>
            <a:ext cx="582295" cy="1056005"/>
          </a:xfrm>
          <a:prstGeom prst="rect">
            <a:avLst/>
          </a:prstGeom>
        </p:spPr>
      </p:pic>
      <p:pic>
        <p:nvPicPr>
          <p:cNvPr id="5" name="Изображение 6" descr="Безымянный-4">
            <a:extLst>
              <a:ext uri="{FF2B5EF4-FFF2-40B4-BE49-F238E27FC236}">
                <a16:creationId xmlns:a16="http://schemas.microsoft.com/office/drawing/2014/main" id="{19F45796-B8A4-C334-3976-F2BF48C2CF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199" y="365190"/>
            <a:ext cx="739775" cy="972185"/>
          </a:xfrm>
          <a:prstGeom prst="rect">
            <a:avLst/>
          </a:prstGeom>
        </p:spPr>
      </p:pic>
      <p:pic>
        <p:nvPicPr>
          <p:cNvPr id="6" name="Изображение 16" descr="рцфгк">
            <a:extLst>
              <a:ext uri="{FF2B5EF4-FFF2-40B4-BE49-F238E27FC236}">
                <a16:creationId xmlns:a16="http://schemas.microsoft.com/office/drawing/2014/main" id="{A1AEC519-FF9B-6061-5870-89B6BDA5A9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7303" y="467986"/>
            <a:ext cx="883285" cy="839470"/>
          </a:xfrm>
          <a:prstGeom prst="rect">
            <a:avLst/>
          </a:prstGeom>
        </p:spPr>
      </p:pic>
      <p:pic>
        <p:nvPicPr>
          <p:cNvPr id="8" name="Изображение 25" descr="Безымянный-1">
            <a:extLst>
              <a:ext uri="{FF2B5EF4-FFF2-40B4-BE49-F238E27FC236}">
                <a16:creationId xmlns:a16="http://schemas.microsoft.com/office/drawing/2014/main" id="{A2FD6823-DD53-BFCD-269A-073B21DA80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2201" y="508987"/>
            <a:ext cx="1137920" cy="81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328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B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6EDE61-2A1C-1A52-ABC8-2FD98ADC9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1" descr="минфин прозрачный">
            <a:extLst>
              <a:ext uri="{FF2B5EF4-FFF2-40B4-BE49-F238E27FC236}">
                <a16:creationId xmlns:a16="http://schemas.microsoft.com/office/drawing/2014/main" id="{BDA46A84-D0BD-9969-9E12-A09F4BD92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422" y="323279"/>
            <a:ext cx="582295" cy="1056005"/>
          </a:xfrm>
          <a:prstGeom prst="rect">
            <a:avLst/>
          </a:prstGeom>
        </p:spPr>
      </p:pic>
      <p:pic>
        <p:nvPicPr>
          <p:cNvPr id="5" name="Изображение 6" descr="Безымянный-4">
            <a:extLst>
              <a:ext uri="{FF2B5EF4-FFF2-40B4-BE49-F238E27FC236}">
                <a16:creationId xmlns:a16="http://schemas.microsoft.com/office/drawing/2014/main" id="{4A0DBC6C-8D69-E7EB-3A86-7154FD9A7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199" y="365190"/>
            <a:ext cx="739775" cy="972185"/>
          </a:xfrm>
          <a:prstGeom prst="rect">
            <a:avLst/>
          </a:prstGeom>
        </p:spPr>
      </p:pic>
      <p:pic>
        <p:nvPicPr>
          <p:cNvPr id="6" name="Изображение 16" descr="рцфгк">
            <a:extLst>
              <a:ext uri="{FF2B5EF4-FFF2-40B4-BE49-F238E27FC236}">
                <a16:creationId xmlns:a16="http://schemas.microsoft.com/office/drawing/2014/main" id="{52245BF2-6453-C1D1-AED4-20A2C84909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7303" y="467986"/>
            <a:ext cx="883285" cy="839470"/>
          </a:xfrm>
          <a:prstGeom prst="rect">
            <a:avLst/>
          </a:prstGeom>
        </p:spPr>
      </p:pic>
      <p:pic>
        <p:nvPicPr>
          <p:cNvPr id="8" name="Изображение 25" descr="Безымянный-1">
            <a:extLst>
              <a:ext uri="{FF2B5EF4-FFF2-40B4-BE49-F238E27FC236}">
                <a16:creationId xmlns:a16="http://schemas.microsoft.com/office/drawing/2014/main" id="{5F093796-5304-C99A-7BA1-31600B9D73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2201" y="508987"/>
            <a:ext cx="1137920" cy="8159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D3DDD6-1C22-4019-8E0D-4B54A82C01A0}"/>
              </a:ext>
            </a:extLst>
          </p:cNvPr>
          <p:cNvSpPr txBox="1"/>
          <p:nvPr/>
        </p:nvSpPr>
        <p:spPr>
          <a:xfrm>
            <a:off x="421277" y="1467297"/>
            <a:ext cx="72730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i="0" dirty="0">
                <a:solidFill>
                  <a:srgbClr val="7030A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Всероссийский онлайн лагерь 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</a:t>
            </a:r>
            <a:r>
              <a:rPr lang="ru-RU" sz="2000" b="1" i="0" dirty="0">
                <a:solidFill>
                  <a:srgbClr val="7030A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Финансовая грамотность – 42»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864839-07C4-7F24-2FA0-D6D0648F6449}"/>
              </a:ext>
            </a:extLst>
          </p:cNvPr>
          <p:cNvSpPr txBox="1"/>
          <p:nvPr/>
        </p:nvSpPr>
        <p:spPr>
          <a:xfrm>
            <a:off x="8330432" y="4298666"/>
            <a:ext cx="3410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Приглашаем принять участие!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6456285-D841-013A-18E4-2D001D2443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291" y="262016"/>
            <a:ext cx="3152809" cy="2929254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3FDFC51-E2B5-E0B5-F7D4-79B9F118349F}"/>
              </a:ext>
            </a:extLst>
          </p:cNvPr>
          <p:cNvSpPr txBox="1"/>
          <p:nvPr/>
        </p:nvSpPr>
        <p:spPr>
          <a:xfrm>
            <a:off x="591893" y="2383212"/>
            <a:ext cx="754911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Участники: дети от 11 лет и молодежь до 35 лет, в том числе с ограниченными возможностями здоровья, из малообеспеченных и многодетных семей, </a:t>
            </a:r>
            <a:r>
              <a:rPr lang="ru-RU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детей сирот и детей, оставшиеся без попечения родителей,</a:t>
            </a:r>
            <a:r>
              <a:rPr lang="ru-RU" sz="18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из удаленных и труднодоступных территорий.</a:t>
            </a:r>
          </a:p>
          <a:p>
            <a:pPr algn="just"/>
            <a:endParaRPr lang="ru-RU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Эксперты: лучшие практики финансового рынка регионального и федерального уровней.</a:t>
            </a:r>
          </a:p>
          <a:p>
            <a:pPr algn="just"/>
            <a:endParaRPr lang="ru-RU" sz="1800" b="1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ru-RU" sz="18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Преимущества участия: отсутствие затрат семьи, уникальные знания, возможность войти в ТОП-10, стать победителем смены и получить ценный подарок.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285E3D-773A-BD58-B75E-50A4265CC569}"/>
              </a:ext>
            </a:extLst>
          </p:cNvPr>
          <p:cNvSpPr txBox="1"/>
          <p:nvPr/>
        </p:nvSpPr>
        <p:spPr>
          <a:xfrm>
            <a:off x="8141011" y="3292356"/>
            <a:ext cx="3789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Период проведения: вторая половина августа, ежегодно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4C3DEF-BB9D-097B-D194-B051BAA87BF9}"/>
              </a:ext>
            </a:extLst>
          </p:cNvPr>
          <p:cNvSpPr txBox="1"/>
          <p:nvPr/>
        </p:nvSpPr>
        <p:spPr>
          <a:xfrm>
            <a:off x="239282" y="5925996"/>
            <a:ext cx="81612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Начало регистрации на смену в июле, ежегодно, на странице ВК РЦФГК </a:t>
            </a:r>
          </a:p>
        </p:txBody>
      </p:sp>
      <p:pic>
        <p:nvPicPr>
          <p:cNvPr id="13" name="Объект 7">
            <a:extLst>
              <a:ext uri="{FF2B5EF4-FFF2-40B4-BE49-F238E27FC236}">
                <a16:creationId xmlns:a16="http://schemas.microsoft.com/office/drawing/2014/main" id="{743FE613-BE10-8562-7FFA-D9A70C70C75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732" y="5327973"/>
            <a:ext cx="1392258" cy="1355856"/>
          </a:xfrm>
          <a:prstGeom prst="rect">
            <a:avLst/>
          </a:prstGeom>
        </p:spPr>
      </p:pic>
      <p:pic>
        <p:nvPicPr>
          <p:cNvPr id="15" name="Рисунок 14" descr="Шевроны со сплошной заливкой">
            <a:extLst>
              <a:ext uri="{FF2B5EF4-FFF2-40B4-BE49-F238E27FC236}">
                <a16:creationId xmlns:a16="http://schemas.microsoft.com/office/drawing/2014/main" id="{8B3B6F5F-9F44-7021-4AFE-1B49F589C0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943316" y="586676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674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B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одзаголовок 5"/>
          <p:cNvSpPr>
            <a:spLocks noGrp="1"/>
          </p:cNvSpPr>
          <p:nvPr/>
        </p:nvSpPr>
        <p:spPr>
          <a:xfrm>
            <a:off x="0" y="1717675"/>
            <a:ext cx="12191365" cy="196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endParaRPr lang="ru-RU" sz="3200" b="1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Изображение 1" descr="минфин прозрачный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2436" y="271145"/>
            <a:ext cx="582295" cy="1056005"/>
          </a:xfrm>
          <a:prstGeom prst="rect">
            <a:avLst/>
          </a:prstGeom>
        </p:spPr>
      </p:pic>
      <p:pic>
        <p:nvPicPr>
          <p:cNvPr id="7" name="Изображение 6" descr="Безымянный-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460" y="288925"/>
            <a:ext cx="739775" cy="972185"/>
          </a:xfrm>
          <a:prstGeom prst="rect">
            <a:avLst/>
          </a:prstGeom>
        </p:spPr>
      </p:pic>
      <p:pic>
        <p:nvPicPr>
          <p:cNvPr id="17" name="Изображение 16" descr="рцфгк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3932" y="338455"/>
            <a:ext cx="883285" cy="839470"/>
          </a:xfrm>
          <a:prstGeom prst="rect">
            <a:avLst/>
          </a:prstGeom>
        </p:spPr>
      </p:pic>
      <p:pic>
        <p:nvPicPr>
          <p:cNvPr id="26" name="Изображение 25" descr="Безымянный-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08146" y="410669"/>
            <a:ext cx="1137920" cy="8159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77645"/>
            <a:ext cx="2024380" cy="19945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4221" y="3481070"/>
            <a:ext cx="1802103" cy="316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55" b="1" dirty="0">
                <a:latin typeface="Verdana" panose="020B0604030504040204" pitchFamily="34" charset="0"/>
                <a:ea typeface="Verdana" panose="020B0604030504040204" pitchFamily="34" charset="0"/>
              </a:rPr>
              <a:t>Мы в </a:t>
            </a:r>
            <a:r>
              <a:rPr lang="en-US" sz="1455" b="1" dirty="0">
                <a:latin typeface="Verdana" panose="020B0604030504040204" pitchFamily="34" charset="0"/>
                <a:ea typeface="Verdana" panose="020B0604030504040204" pitchFamily="34" charset="0"/>
              </a:rPr>
              <a:t>Telegram</a:t>
            </a:r>
            <a:endParaRPr lang="ru-RU" sz="1455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Объект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865" y="1447165"/>
            <a:ext cx="2064385" cy="201041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205" y="1426845"/>
            <a:ext cx="2082800" cy="19704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27739" y="3397303"/>
            <a:ext cx="16000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Мы в </a:t>
            </a:r>
            <a:r>
              <a:rPr lang="en-US" sz="2000" b="1" dirty="0"/>
              <a:t>VK</a:t>
            </a: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069703" y="3354405"/>
            <a:ext cx="1676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Мы в </a:t>
            </a:r>
            <a:r>
              <a:rPr lang="en-US" sz="2000" b="1" dirty="0"/>
              <a:t>O</a:t>
            </a:r>
            <a:r>
              <a:rPr lang="en-US" b="1" dirty="0"/>
              <a:t>K</a:t>
            </a:r>
            <a:endParaRPr lang="ru-RU" b="1" dirty="0"/>
          </a:p>
        </p:txBody>
      </p:sp>
      <p:pic>
        <p:nvPicPr>
          <p:cNvPr id="12" name="Picture 2" descr="C:\Users\кс\Desktop\КОД РЦФГК.jpe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076065"/>
            <a:ext cx="2024380" cy="195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645" y="4057015"/>
            <a:ext cx="2019935" cy="192595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58301" y="5939066"/>
            <a:ext cx="2231575" cy="417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algn="ctr">
              <a:lnSpc>
                <a:spcPts val="2850"/>
              </a:lnSpc>
              <a:spcBef>
                <a:spcPts val="220"/>
              </a:spcBef>
            </a:pPr>
            <a:r>
              <a:rPr lang="en-US" sz="1600" b="1" spc="-9" dirty="0">
                <a:uFill>
                  <a:solidFill>
                    <a:srgbClr val="6FA8DC"/>
                  </a:solidFill>
                </a:uFill>
                <a:latin typeface="Arial" panose="020B0604020202020204"/>
                <a:cs typeface="Arial" panose="020B0604020202020204"/>
              </a:rPr>
              <a:t>https://</a:t>
            </a:r>
            <a:r>
              <a:rPr lang="ru-RU" sz="1600" b="1" spc="-9" dirty="0">
                <a:uFill>
                  <a:solidFill>
                    <a:srgbClr val="6FA8DC"/>
                  </a:solidFill>
                </a:uFill>
                <a:latin typeface="Arial" panose="020B0604020202020204"/>
                <a:cs typeface="Arial" panose="020B0604020202020204"/>
              </a:rPr>
              <a:t>рцфгк42.рф</a:t>
            </a:r>
            <a:r>
              <a:rPr lang="ru-RU" sz="1600" b="1" u="sng" spc="-9" dirty="0">
                <a:uFill>
                  <a:solidFill>
                    <a:srgbClr val="6FA8DC"/>
                  </a:solidFill>
                </a:uFill>
                <a:latin typeface="Arial" panose="020B0604020202020204"/>
                <a:cs typeface="Arial" panose="020B0604020202020204"/>
              </a:rPr>
              <a:t>  </a:t>
            </a:r>
            <a:endParaRPr lang="ru-RU" sz="1600" b="1" u="sng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62092" y="6055026"/>
            <a:ext cx="1833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Мы в </a:t>
            </a:r>
            <a:r>
              <a:rPr lang="en-US" b="1" dirty="0" err="1"/>
              <a:t>RuTube</a:t>
            </a:r>
            <a:endParaRPr lang="ru-RU" b="1" dirty="0"/>
          </a:p>
        </p:txBody>
      </p:sp>
      <p:pic>
        <p:nvPicPr>
          <p:cNvPr id="16" name="Замещающее содержимое 10" descr="ЯДзен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 bwMode="auto">
          <a:xfrm>
            <a:off x="3873180" y="4075909"/>
            <a:ext cx="1974072" cy="1927743"/>
          </a:xfrm>
          <a:prstGeom prst="rect">
            <a:avLst/>
          </a:prstGeom>
        </p:spPr>
      </p:pic>
      <p:sp>
        <p:nvSpPr>
          <p:cNvPr id="19" name="TextBox 26"/>
          <p:cNvSpPr txBox="1"/>
          <p:nvPr/>
        </p:nvSpPr>
        <p:spPr bwMode="auto">
          <a:xfrm>
            <a:off x="4282333" y="5950965"/>
            <a:ext cx="1154497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cs typeface="Arial" panose="020B0604020202020204" pitchFamily="34" charset="0"/>
              </a:rPr>
              <a:t>ЯДзен</a:t>
            </a:r>
          </a:p>
        </p:txBody>
      </p:sp>
      <p:pic>
        <p:nvPicPr>
          <p:cNvPr id="20" name="Picture 4" descr="C:\Users\кс\Desktop\РЦФГК\РЦФГК ЛОГО ВИДЕО\ФИНГРАМ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98025" y="1598013"/>
            <a:ext cx="2558161" cy="158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A124442-0987-F9DF-0D7C-1FAF65D1B66A}"/>
              </a:ext>
            </a:extLst>
          </p:cNvPr>
          <p:cNvSpPr txBox="1"/>
          <p:nvPr/>
        </p:nvSpPr>
        <p:spPr>
          <a:xfrm>
            <a:off x="9246731" y="3953113"/>
            <a:ext cx="277510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i="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О попытке обмана или о факте мошенничества следует сообщить в правоохранительные органы по телефону </a:t>
            </a:r>
            <a:r>
              <a:rPr lang="ru-RU" sz="1600" b="1" i="0" dirty="0">
                <a:solidFill>
                  <a:srgbClr val="00B05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02</a:t>
            </a:r>
            <a:r>
              <a:rPr lang="ru-RU" sz="1600" b="1" i="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или с мобильного телефона </a:t>
            </a:r>
            <a:r>
              <a:rPr lang="ru-RU" sz="1600" b="1" i="0" dirty="0">
                <a:solidFill>
                  <a:srgbClr val="00B05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112</a:t>
            </a:r>
            <a:r>
              <a:rPr lang="ru-RU" sz="1600" b="1" i="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!</a:t>
            </a:r>
            <a:endParaRPr lang="ru-RU" sz="1600" b="0" i="0" dirty="0">
              <a:solidFill>
                <a:srgbClr val="FF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B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одзаголовок 5"/>
          <p:cNvSpPr>
            <a:spLocks noGrp="1"/>
          </p:cNvSpPr>
          <p:nvPr/>
        </p:nvSpPr>
        <p:spPr>
          <a:xfrm>
            <a:off x="396607" y="1342468"/>
            <a:ext cx="11395825" cy="8159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600" b="1" dirty="0">
                <a:solidFill>
                  <a:srgbClr val="7030A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За предварительное обучение</a:t>
            </a:r>
            <a:br>
              <a:rPr lang="ru-RU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ru-RU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>
              <a:solidFill>
                <a:srgbClr val="11121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>
              <a:solidFill>
                <a:srgbClr val="11121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>
              <a:solidFill>
                <a:srgbClr val="11121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" name="Изображение 1" descr="минфин прозрачный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422" y="323279"/>
            <a:ext cx="582295" cy="1056005"/>
          </a:xfrm>
          <a:prstGeom prst="rect">
            <a:avLst/>
          </a:prstGeom>
        </p:spPr>
      </p:pic>
      <p:pic>
        <p:nvPicPr>
          <p:cNvPr id="7" name="Изображение 6" descr="Безымянный-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199" y="365190"/>
            <a:ext cx="739775" cy="972185"/>
          </a:xfrm>
          <a:prstGeom prst="rect">
            <a:avLst/>
          </a:prstGeom>
        </p:spPr>
      </p:pic>
      <p:pic>
        <p:nvPicPr>
          <p:cNvPr id="17" name="Изображение 16" descr="рцфгк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7303" y="467986"/>
            <a:ext cx="883285" cy="839470"/>
          </a:xfrm>
          <a:prstGeom prst="rect">
            <a:avLst/>
          </a:prstGeom>
        </p:spPr>
      </p:pic>
      <p:pic>
        <p:nvPicPr>
          <p:cNvPr id="26" name="Изображение 25" descr="Безымянный-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2201" y="508987"/>
            <a:ext cx="1137920" cy="8159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47143" y="2158443"/>
            <a:ext cx="672519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2200" b="1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Мошенники просят пройти их конкретные курсы, чтобы получить высокооплачиваемое место в интересной фирме.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2200" b="1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Если бизнесу действительно нужны специалисты с конкретным документом об образовании, он заключает договор с образовательной организацией.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D91530-9769-47AA-9A71-CE9ECC158C61}"/>
              </a:ext>
            </a:extLst>
          </p:cNvPr>
          <p:cNvSpPr txBox="1"/>
          <p:nvPr/>
        </p:nvSpPr>
        <p:spPr>
          <a:xfrm>
            <a:off x="5665862" y="518389"/>
            <a:ext cx="57355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i="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Просят деньги</a:t>
            </a: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527944AF-9D0A-0BFC-C6FE-3B0B228E4B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2" t="2499" r="4848" b="4860"/>
          <a:stretch/>
        </p:blipFill>
        <p:spPr bwMode="auto">
          <a:xfrm>
            <a:off x="205268" y="2193455"/>
            <a:ext cx="4597467" cy="305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BF64A2-34D1-EFB1-9B5F-FD6386271558}"/>
              </a:ext>
            </a:extLst>
          </p:cNvPr>
          <p:cNvSpPr txBox="1"/>
          <p:nvPr/>
        </p:nvSpPr>
        <p:spPr>
          <a:xfrm>
            <a:off x="205267" y="5332776"/>
            <a:ext cx="1174175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b="1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В нём прописывает все тонкости вплоть до количества часов обучения. Направляет кандидатов на эти курсы и оплачивает их сам. Либо же изначально ищет специалистов, которые уже получили нужное образование.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402368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B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одзаголовок 5"/>
          <p:cNvSpPr>
            <a:spLocks noGrp="1"/>
          </p:cNvSpPr>
          <p:nvPr/>
        </p:nvSpPr>
        <p:spPr>
          <a:xfrm>
            <a:off x="396607" y="1342468"/>
            <a:ext cx="11395825" cy="1288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600" b="1" dirty="0">
                <a:solidFill>
                  <a:srgbClr val="7030A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За рабочую одежду или инструменты</a:t>
            </a:r>
            <a:br>
              <a:rPr lang="ru-RU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ru-RU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>
              <a:solidFill>
                <a:srgbClr val="11121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>
              <a:solidFill>
                <a:srgbClr val="11121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>
              <a:solidFill>
                <a:srgbClr val="11121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2935" y="2928544"/>
            <a:ext cx="6759723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2200" b="1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Это прямое нарушение законодательства — бизнес при трудоустройстве должен обеспечивать персонал всем необходимым либо компенсировать использование личного имущества (автомобиля, ноутбука и т. д.). </a:t>
            </a:r>
          </a:p>
        </p:txBody>
      </p:sp>
      <p:pic>
        <p:nvPicPr>
          <p:cNvPr id="3" name="Изображение 1" descr="минфин прозрачный">
            <a:extLst>
              <a:ext uri="{FF2B5EF4-FFF2-40B4-BE49-F238E27FC236}">
                <a16:creationId xmlns:a16="http://schemas.microsoft.com/office/drawing/2014/main" id="{197CCF3B-0370-6F32-A22C-A06F2CD29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422" y="323279"/>
            <a:ext cx="582295" cy="1056005"/>
          </a:xfrm>
          <a:prstGeom prst="rect">
            <a:avLst/>
          </a:prstGeom>
        </p:spPr>
      </p:pic>
      <p:pic>
        <p:nvPicPr>
          <p:cNvPr id="6" name="Изображение 6" descr="Безымянный-4">
            <a:extLst>
              <a:ext uri="{FF2B5EF4-FFF2-40B4-BE49-F238E27FC236}">
                <a16:creationId xmlns:a16="http://schemas.microsoft.com/office/drawing/2014/main" id="{C97978E4-9F6E-26C7-986A-CB28B72EC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199" y="365190"/>
            <a:ext cx="739775" cy="972185"/>
          </a:xfrm>
          <a:prstGeom prst="rect">
            <a:avLst/>
          </a:prstGeom>
        </p:spPr>
      </p:pic>
      <p:pic>
        <p:nvPicPr>
          <p:cNvPr id="8" name="Изображение 16" descr="рцфгк">
            <a:extLst>
              <a:ext uri="{FF2B5EF4-FFF2-40B4-BE49-F238E27FC236}">
                <a16:creationId xmlns:a16="http://schemas.microsoft.com/office/drawing/2014/main" id="{CF2A9EF8-7245-E030-396A-E2E7327BD3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7303" y="467986"/>
            <a:ext cx="883285" cy="839470"/>
          </a:xfrm>
          <a:prstGeom prst="rect">
            <a:avLst/>
          </a:prstGeom>
        </p:spPr>
      </p:pic>
      <p:pic>
        <p:nvPicPr>
          <p:cNvPr id="9" name="Изображение 25" descr="Безымянный-1">
            <a:extLst>
              <a:ext uri="{FF2B5EF4-FFF2-40B4-BE49-F238E27FC236}">
                <a16:creationId xmlns:a16="http://schemas.microsoft.com/office/drawing/2014/main" id="{0A82CC30-08B5-794E-833C-F206B834CE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2201" y="508987"/>
            <a:ext cx="1137920" cy="8159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81E1FEF-6877-F46F-17AA-17FD5392DB16}"/>
              </a:ext>
            </a:extLst>
          </p:cNvPr>
          <p:cNvSpPr txBox="1"/>
          <p:nvPr/>
        </p:nvSpPr>
        <p:spPr>
          <a:xfrm>
            <a:off x="5554767" y="365190"/>
            <a:ext cx="57355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i="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Просят деньги</a:t>
            </a:r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43FFD0BA-80F0-90D5-2064-ECEDACA52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42" y="2703016"/>
            <a:ext cx="4900828" cy="291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BA25101-01E8-05B0-A5D5-EDB3DDF5516C}"/>
              </a:ext>
            </a:extLst>
          </p:cNvPr>
          <p:cNvSpPr txBox="1"/>
          <p:nvPr/>
        </p:nvSpPr>
        <p:spPr>
          <a:xfrm>
            <a:off x="219342" y="5657671"/>
            <a:ext cx="1167640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2200" b="1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Если фирма просит оплачивать СИЗ и спецодежду, на это можно пожаловаться в трудовую инспекцию, прокуратуру или суд.</a:t>
            </a:r>
          </a:p>
        </p:txBody>
      </p:sp>
    </p:spTree>
    <p:extLst>
      <p:ext uri="{BB962C8B-B14F-4D97-AF65-F5344CB8AC3E}">
        <p14:creationId xmlns:p14="http://schemas.microsoft.com/office/powerpoint/2010/main" val="3321227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B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одзаголовок 5"/>
          <p:cNvSpPr>
            <a:spLocks noGrp="1"/>
          </p:cNvSpPr>
          <p:nvPr/>
        </p:nvSpPr>
        <p:spPr>
          <a:xfrm>
            <a:off x="396607" y="1342469"/>
            <a:ext cx="11395825" cy="16656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rgbClr val="7030A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За оформление документов или прохождение предварительного медицинского осмотра</a:t>
            </a:r>
            <a:br>
              <a:rPr lang="ru-RU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ru-RU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>
              <a:solidFill>
                <a:srgbClr val="11121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>
              <a:solidFill>
                <a:srgbClr val="11121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>
              <a:solidFill>
                <a:srgbClr val="11121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90588" y="3041571"/>
            <a:ext cx="8601844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Обычно в таких случаях завлекают работой в другой стране на иностранную фирму или хорошо оплачиваемой вахтой.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По закону все расходы по оформлению документов и медицинскому осмотру должны лежать на фирме, а не кандидате.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Просить кандидата оплатить что-либо при трудоустройстве незаконно.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Добросовестные компании на такие вакансии обычно нанимают местных жителей: трудоустройство мигрантов часто невыгодно для бизнеса.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D91530-9769-47AA-9A71-CE9ECC158C61}"/>
              </a:ext>
            </a:extLst>
          </p:cNvPr>
          <p:cNvSpPr txBox="1"/>
          <p:nvPr/>
        </p:nvSpPr>
        <p:spPr>
          <a:xfrm>
            <a:off x="5426580" y="518389"/>
            <a:ext cx="59748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i="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Просят деньги</a:t>
            </a:r>
          </a:p>
        </p:txBody>
      </p:sp>
      <p:pic>
        <p:nvPicPr>
          <p:cNvPr id="3" name="Изображение 1" descr="минфин прозрачный">
            <a:extLst>
              <a:ext uri="{FF2B5EF4-FFF2-40B4-BE49-F238E27FC236}">
                <a16:creationId xmlns:a16="http://schemas.microsoft.com/office/drawing/2014/main" id="{5BDDE6A6-989E-EF55-5B29-2CE04CBF4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422" y="323279"/>
            <a:ext cx="582295" cy="1056005"/>
          </a:xfrm>
          <a:prstGeom prst="rect">
            <a:avLst/>
          </a:prstGeom>
        </p:spPr>
      </p:pic>
      <p:pic>
        <p:nvPicPr>
          <p:cNvPr id="6" name="Изображение 6" descr="Безымянный-4">
            <a:extLst>
              <a:ext uri="{FF2B5EF4-FFF2-40B4-BE49-F238E27FC236}">
                <a16:creationId xmlns:a16="http://schemas.microsoft.com/office/drawing/2014/main" id="{4298684E-61AF-D2B7-E2D9-91EBD85EBC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199" y="365190"/>
            <a:ext cx="739775" cy="972185"/>
          </a:xfrm>
          <a:prstGeom prst="rect">
            <a:avLst/>
          </a:prstGeom>
        </p:spPr>
      </p:pic>
      <p:pic>
        <p:nvPicPr>
          <p:cNvPr id="8" name="Изображение 16" descr="рцфгк">
            <a:extLst>
              <a:ext uri="{FF2B5EF4-FFF2-40B4-BE49-F238E27FC236}">
                <a16:creationId xmlns:a16="http://schemas.microsoft.com/office/drawing/2014/main" id="{1BC03626-43B9-7CFC-644E-95BCDC6113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7303" y="467986"/>
            <a:ext cx="883285" cy="839470"/>
          </a:xfrm>
          <a:prstGeom prst="rect">
            <a:avLst/>
          </a:prstGeom>
        </p:spPr>
      </p:pic>
      <p:pic>
        <p:nvPicPr>
          <p:cNvPr id="9" name="Изображение 25" descr="Безымянный-1">
            <a:extLst>
              <a:ext uri="{FF2B5EF4-FFF2-40B4-BE49-F238E27FC236}">
                <a16:creationId xmlns:a16="http://schemas.microsoft.com/office/drawing/2014/main" id="{FBC9177E-8855-8E58-DFA5-302771A4C9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2201" y="508987"/>
            <a:ext cx="1137920" cy="815975"/>
          </a:xfrm>
          <a:prstGeom prst="rect">
            <a:avLst/>
          </a:prstGeom>
        </p:spPr>
      </p:pic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40613E03-BFE4-E9FB-9FCF-DC2F646DB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24" y="3185870"/>
            <a:ext cx="2830689" cy="283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072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B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одзаголовок 5"/>
          <p:cNvSpPr>
            <a:spLocks noGrp="1"/>
          </p:cNvSpPr>
          <p:nvPr/>
        </p:nvSpPr>
        <p:spPr>
          <a:xfrm>
            <a:off x="396607" y="1342468"/>
            <a:ext cx="11395825" cy="1256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600" b="1" dirty="0">
                <a:solidFill>
                  <a:srgbClr val="7030A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За предоставление контактов работодателя</a:t>
            </a:r>
            <a:br>
              <a:rPr lang="ru-RU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ru-RU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>
              <a:solidFill>
                <a:srgbClr val="11121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>
              <a:solidFill>
                <a:srgbClr val="11121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>
              <a:solidFill>
                <a:srgbClr val="11121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7806" y="2653861"/>
            <a:ext cx="11509644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2000" b="1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Часто такую уловку применяют «кадровые агентства», выдающие себя за серьёзные компании.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</a:rPr>
              <a:t>П</a:t>
            </a:r>
            <a:r>
              <a:rPr lang="ru-RU" sz="2000" b="1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одписывают документы с соискателем — договор на оказание информационных услуг.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</a:rPr>
              <a:t>Д</a:t>
            </a:r>
            <a:r>
              <a:rPr lang="ru-RU" sz="2000" b="1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ают список вакансий, но по ним впоследствии невозможно связаться компанией, а иногда выясняется, что свободных рабочих мест нет.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</a:rPr>
              <a:t>Могут</a:t>
            </a:r>
            <a:r>
              <a:rPr lang="ru-RU" sz="2000" b="1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обещать за деньги внести кандидата в закрытую базу соискателей, которой якобы пользуется крупный бизнес.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2000" b="1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В любом варианте деньги будут потрачены, а место через это агентство вы не получите.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2000" b="1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Предъявить фирме претензии и попросить вернуть средства будет крайне сложно, потому что фактически по документам клиент платил только за просмотр информации.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D91530-9769-47AA-9A71-CE9ECC158C61}"/>
              </a:ext>
            </a:extLst>
          </p:cNvPr>
          <p:cNvSpPr txBox="1"/>
          <p:nvPr/>
        </p:nvSpPr>
        <p:spPr>
          <a:xfrm>
            <a:off x="5956420" y="518389"/>
            <a:ext cx="54450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i="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Просят деньги</a:t>
            </a:r>
          </a:p>
        </p:txBody>
      </p:sp>
      <p:pic>
        <p:nvPicPr>
          <p:cNvPr id="3" name="Изображение 1" descr="минфин прозрачный">
            <a:extLst>
              <a:ext uri="{FF2B5EF4-FFF2-40B4-BE49-F238E27FC236}">
                <a16:creationId xmlns:a16="http://schemas.microsoft.com/office/drawing/2014/main" id="{E1ADA32A-FD97-D21C-FE82-920458B9D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422" y="323279"/>
            <a:ext cx="582295" cy="1056005"/>
          </a:xfrm>
          <a:prstGeom prst="rect">
            <a:avLst/>
          </a:prstGeom>
        </p:spPr>
      </p:pic>
      <p:pic>
        <p:nvPicPr>
          <p:cNvPr id="6" name="Изображение 6" descr="Безымянный-4">
            <a:extLst>
              <a:ext uri="{FF2B5EF4-FFF2-40B4-BE49-F238E27FC236}">
                <a16:creationId xmlns:a16="http://schemas.microsoft.com/office/drawing/2014/main" id="{7A902390-3DB0-F4C1-F0A4-04845A0910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199" y="365190"/>
            <a:ext cx="739775" cy="972185"/>
          </a:xfrm>
          <a:prstGeom prst="rect">
            <a:avLst/>
          </a:prstGeom>
        </p:spPr>
      </p:pic>
      <p:pic>
        <p:nvPicPr>
          <p:cNvPr id="8" name="Изображение 16" descr="рцфгк">
            <a:extLst>
              <a:ext uri="{FF2B5EF4-FFF2-40B4-BE49-F238E27FC236}">
                <a16:creationId xmlns:a16="http://schemas.microsoft.com/office/drawing/2014/main" id="{9C4C37D4-4AB0-82B5-3881-8412DD965E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7303" y="467986"/>
            <a:ext cx="883285" cy="839470"/>
          </a:xfrm>
          <a:prstGeom prst="rect">
            <a:avLst/>
          </a:prstGeom>
        </p:spPr>
      </p:pic>
      <p:pic>
        <p:nvPicPr>
          <p:cNvPr id="9" name="Изображение 25" descr="Безымянный-1">
            <a:extLst>
              <a:ext uri="{FF2B5EF4-FFF2-40B4-BE49-F238E27FC236}">
                <a16:creationId xmlns:a16="http://schemas.microsoft.com/office/drawing/2014/main" id="{9309EC5E-DB70-3EEF-ACD6-425EEFEA8B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2201" y="508987"/>
            <a:ext cx="1137920" cy="81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404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B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одзаголовок 5"/>
          <p:cNvSpPr>
            <a:spLocks noGrp="1"/>
          </p:cNvSpPr>
          <p:nvPr/>
        </p:nvSpPr>
        <p:spPr>
          <a:xfrm>
            <a:off x="4630416" y="508987"/>
            <a:ext cx="7143520" cy="8159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600" b="1" dirty="0">
                <a:solidFill>
                  <a:srgbClr val="7030A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Предлагают быстрый заработок</a:t>
            </a:r>
            <a:br>
              <a:rPr lang="ru-RU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ru-RU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>
              <a:solidFill>
                <a:srgbClr val="11121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>
              <a:solidFill>
                <a:srgbClr val="11121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>
              <a:solidFill>
                <a:srgbClr val="11121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2958" y="2175949"/>
            <a:ext cx="871566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2200" b="1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Бесплатные деньги бывают только в сказке.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2200" b="1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Выплаты без трудового договора каждые четыре часа, покупка ботов в </a:t>
            </a:r>
            <a:r>
              <a:rPr lang="ru-RU" sz="2200" b="1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Telegram</a:t>
            </a:r>
            <a:r>
              <a:rPr lang="ru-RU" sz="2200" b="1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которые будут часами торговать за вас на бирже, курсы трейдинга, «народные кассы взаимопомощи», когда вкладываешь 1000, а получаешь 10 000, — всё это различные финансовые пирамиды. В них доход получает только основатель «бизнеса», а не рядовые участники.</a:t>
            </a:r>
          </a:p>
        </p:txBody>
      </p:sp>
      <p:pic>
        <p:nvPicPr>
          <p:cNvPr id="3" name="Изображение 1" descr="минфин прозрачный">
            <a:extLst>
              <a:ext uri="{FF2B5EF4-FFF2-40B4-BE49-F238E27FC236}">
                <a16:creationId xmlns:a16="http://schemas.microsoft.com/office/drawing/2014/main" id="{725E3EE3-339D-959D-C0DE-6F1C306A7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422" y="323279"/>
            <a:ext cx="582295" cy="1056005"/>
          </a:xfrm>
          <a:prstGeom prst="rect">
            <a:avLst/>
          </a:prstGeom>
        </p:spPr>
      </p:pic>
      <p:pic>
        <p:nvPicPr>
          <p:cNvPr id="5" name="Изображение 6" descr="Безымянный-4">
            <a:extLst>
              <a:ext uri="{FF2B5EF4-FFF2-40B4-BE49-F238E27FC236}">
                <a16:creationId xmlns:a16="http://schemas.microsoft.com/office/drawing/2014/main" id="{BE66DC39-9FE0-85EC-E783-624372B8F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199" y="365190"/>
            <a:ext cx="739775" cy="972185"/>
          </a:xfrm>
          <a:prstGeom prst="rect">
            <a:avLst/>
          </a:prstGeom>
        </p:spPr>
      </p:pic>
      <p:pic>
        <p:nvPicPr>
          <p:cNvPr id="6" name="Изображение 16" descr="рцфгк">
            <a:extLst>
              <a:ext uri="{FF2B5EF4-FFF2-40B4-BE49-F238E27FC236}">
                <a16:creationId xmlns:a16="http://schemas.microsoft.com/office/drawing/2014/main" id="{64D612DA-7557-9930-8D97-EEF0237F75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7303" y="467986"/>
            <a:ext cx="883285" cy="839470"/>
          </a:xfrm>
          <a:prstGeom prst="rect">
            <a:avLst/>
          </a:prstGeom>
        </p:spPr>
      </p:pic>
      <p:pic>
        <p:nvPicPr>
          <p:cNvPr id="8" name="Изображение 25" descr="Безымянный-1">
            <a:extLst>
              <a:ext uri="{FF2B5EF4-FFF2-40B4-BE49-F238E27FC236}">
                <a16:creationId xmlns:a16="http://schemas.microsoft.com/office/drawing/2014/main" id="{78764E34-6B2D-576D-1E46-62F9FAB213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2201" y="508987"/>
            <a:ext cx="1137920" cy="815975"/>
          </a:xfrm>
          <a:prstGeom prst="rect">
            <a:avLst/>
          </a:prstGeom>
        </p:spPr>
      </p:pic>
      <p:pic>
        <p:nvPicPr>
          <p:cNvPr id="4100" name="Picture 4" descr="Picture background">
            <a:extLst>
              <a:ext uri="{FF2B5EF4-FFF2-40B4-BE49-F238E27FC236}">
                <a16:creationId xmlns:a16="http://schemas.microsoft.com/office/drawing/2014/main" id="{2061D1DA-4D74-E669-BD7B-DF3026581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43" y="2647555"/>
            <a:ext cx="3237358" cy="242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5FE1B65-06C9-D10B-973F-CCBA8CD114ED}"/>
              </a:ext>
            </a:extLst>
          </p:cNvPr>
          <p:cNvSpPr txBox="1"/>
          <p:nvPr/>
        </p:nvSpPr>
        <p:spPr>
          <a:xfrm>
            <a:off x="123380" y="5315270"/>
            <a:ext cx="1165055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2200" b="1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Играть с мошеннической фирмой в игру «сейчас я вложу немного денег, заработаю, а потом успею вывести» очень опасно. </a:t>
            </a:r>
          </a:p>
        </p:txBody>
      </p:sp>
    </p:spTree>
    <p:extLst>
      <p:ext uri="{BB962C8B-B14F-4D97-AF65-F5344CB8AC3E}">
        <p14:creationId xmlns:p14="http://schemas.microsoft.com/office/powerpoint/2010/main" val="1060936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B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одзаголовок 5"/>
          <p:cNvSpPr>
            <a:spLocks noGrp="1"/>
          </p:cNvSpPr>
          <p:nvPr/>
        </p:nvSpPr>
        <p:spPr>
          <a:xfrm>
            <a:off x="4896740" y="323279"/>
            <a:ext cx="7075153" cy="19562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600" b="1" dirty="0">
                <a:solidFill>
                  <a:srgbClr val="7030A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Выманивают персональные данные</a:t>
            </a:r>
            <a:endParaRPr lang="ru-RU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>
              <a:solidFill>
                <a:srgbClr val="11121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>
              <a:solidFill>
                <a:srgbClr val="11121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>
              <a:solidFill>
                <a:srgbClr val="11121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52212" y="2356124"/>
            <a:ext cx="7419681" cy="2723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1900" b="1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Если в начале общения на собеседовании у вас просят скан паспорта и других документов, дают </a:t>
            </a:r>
            <a:r>
              <a:rPr lang="ru-RU" sz="1900" b="1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суперподробную</a:t>
            </a:r>
            <a:r>
              <a:rPr lang="ru-RU" sz="1900" b="1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анкету, в которой есть пункты о близких родственниках, их доходе, почте и других контактных данных, будьте осторожны.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1900" b="1" dirty="0">
                <a:latin typeface="Verdana" panose="020B0604030504040204" pitchFamily="34" charset="0"/>
                <a:ea typeface="Verdana" panose="020B0604030504040204" pitchFamily="34" charset="0"/>
              </a:rPr>
              <a:t>Э</a:t>
            </a:r>
            <a:r>
              <a:rPr lang="ru-RU" sz="1900" b="1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то очередная фирма-обманщик. В таком бизнесе договор заключать не будут и деньги не заплатят. </a:t>
            </a:r>
          </a:p>
        </p:txBody>
      </p:sp>
      <p:pic>
        <p:nvPicPr>
          <p:cNvPr id="3" name="Изображение 1" descr="минфин прозрачный">
            <a:extLst>
              <a:ext uri="{FF2B5EF4-FFF2-40B4-BE49-F238E27FC236}">
                <a16:creationId xmlns:a16="http://schemas.microsoft.com/office/drawing/2014/main" id="{6993E9FE-4D40-397F-064B-213A29EB6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422" y="323279"/>
            <a:ext cx="582295" cy="1056005"/>
          </a:xfrm>
          <a:prstGeom prst="rect">
            <a:avLst/>
          </a:prstGeom>
        </p:spPr>
      </p:pic>
      <p:pic>
        <p:nvPicPr>
          <p:cNvPr id="5" name="Изображение 6" descr="Безымянный-4">
            <a:extLst>
              <a:ext uri="{FF2B5EF4-FFF2-40B4-BE49-F238E27FC236}">
                <a16:creationId xmlns:a16="http://schemas.microsoft.com/office/drawing/2014/main" id="{AA224ED8-03FD-C97A-6610-5E4F40CE8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199" y="365190"/>
            <a:ext cx="739775" cy="972185"/>
          </a:xfrm>
          <a:prstGeom prst="rect">
            <a:avLst/>
          </a:prstGeom>
        </p:spPr>
      </p:pic>
      <p:pic>
        <p:nvPicPr>
          <p:cNvPr id="6" name="Изображение 16" descr="рцфгк">
            <a:extLst>
              <a:ext uri="{FF2B5EF4-FFF2-40B4-BE49-F238E27FC236}">
                <a16:creationId xmlns:a16="http://schemas.microsoft.com/office/drawing/2014/main" id="{5E839CA8-E4AE-C945-B87F-25F6EA6AB5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7303" y="467986"/>
            <a:ext cx="883285" cy="839470"/>
          </a:xfrm>
          <a:prstGeom prst="rect">
            <a:avLst/>
          </a:prstGeom>
        </p:spPr>
      </p:pic>
      <p:pic>
        <p:nvPicPr>
          <p:cNvPr id="8" name="Изображение 25" descr="Безымянный-1">
            <a:extLst>
              <a:ext uri="{FF2B5EF4-FFF2-40B4-BE49-F238E27FC236}">
                <a16:creationId xmlns:a16="http://schemas.microsoft.com/office/drawing/2014/main" id="{122AF5B6-E5FC-F60B-84C6-8BBA7628B9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2201" y="508987"/>
            <a:ext cx="1137920" cy="815975"/>
          </a:xfrm>
          <a:prstGeom prst="rect">
            <a:avLst/>
          </a:prstGeom>
        </p:spPr>
      </p:pic>
      <p:pic>
        <p:nvPicPr>
          <p:cNvPr id="5122" name="Picture 2" descr="Picture background">
            <a:extLst>
              <a:ext uri="{FF2B5EF4-FFF2-40B4-BE49-F238E27FC236}">
                <a16:creationId xmlns:a16="http://schemas.microsoft.com/office/drawing/2014/main" id="{C4E8E959-033D-64BD-97F7-1A496242B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07" y="2338618"/>
            <a:ext cx="4286250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1CF3B19-B32C-C9A4-9664-074BCD7FB0D5}"/>
              </a:ext>
            </a:extLst>
          </p:cNvPr>
          <p:cNvSpPr txBox="1"/>
          <p:nvPr/>
        </p:nvSpPr>
        <p:spPr>
          <a:xfrm>
            <a:off x="281873" y="5079947"/>
            <a:ext cx="116282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1800" b="1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Цель этих фирм — выпросить ваши персональные данные. Затем их продают спамерам или за считаные часы используют для опустошения банковского счёта клиента, открытия кредиток и т. д.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1800" b="1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Если видите такой тревожный звоночек, прекращайте общение.</a:t>
            </a:r>
          </a:p>
        </p:txBody>
      </p:sp>
    </p:spTree>
    <p:extLst>
      <p:ext uri="{BB962C8B-B14F-4D97-AF65-F5344CB8AC3E}">
        <p14:creationId xmlns:p14="http://schemas.microsoft.com/office/powerpoint/2010/main" val="3476567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B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одзаголовок 5"/>
          <p:cNvSpPr>
            <a:spLocks noGrp="1"/>
          </p:cNvSpPr>
          <p:nvPr/>
        </p:nvSpPr>
        <p:spPr>
          <a:xfrm>
            <a:off x="4560121" y="365190"/>
            <a:ext cx="7596447" cy="20865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600" b="1" dirty="0">
                <a:solidFill>
                  <a:srgbClr val="7030A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Предлагают простую  удаленную или надомную работу</a:t>
            </a:r>
            <a:endParaRPr lang="ru-RU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>
              <a:solidFill>
                <a:srgbClr val="11121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>
              <a:solidFill>
                <a:srgbClr val="11121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>
              <a:solidFill>
                <a:srgbClr val="11121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84591" y="2728246"/>
            <a:ext cx="874158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2000" b="1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Например, за 50 000 ₽ в месяц просят собирать конструкции по образцу, обрабатывать аудиоматериалы или сканировать тексты, комментировать и ставить лайки, оставлять отзывы. Всё это классический способ обмана.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2000" b="1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Рутинные операции фирмы скорее организуют у себя внутри — это дешевле. А простую работу с текстами и аудио отлично выполняет искусственный интеллект, которому не надо платить деньги.</a:t>
            </a:r>
          </a:p>
        </p:txBody>
      </p:sp>
      <p:pic>
        <p:nvPicPr>
          <p:cNvPr id="3" name="Изображение 1" descr="минфин прозрачный">
            <a:extLst>
              <a:ext uri="{FF2B5EF4-FFF2-40B4-BE49-F238E27FC236}">
                <a16:creationId xmlns:a16="http://schemas.microsoft.com/office/drawing/2014/main" id="{1EAA0399-BD12-D0DF-7C4A-67A7935F7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422" y="323279"/>
            <a:ext cx="582295" cy="1056005"/>
          </a:xfrm>
          <a:prstGeom prst="rect">
            <a:avLst/>
          </a:prstGeom>
        </p:spPr>
      </p:pic>
      <p:pic>
        <p:nvPicPr>
          <p:cNvPr id="5" name="Изображение 6" descr="Безымянный-4">
            <a:extLst>
              <a:ext uri="{FF2B5EF4-FFF2-40B4-BE49-F238E27FC236}">
                <a16:creationId xmlns:a16="http://schemas.microsoft.com/office/drawing/2014/main" id="{177F1874-F91D-3F68-F005-EB0740FB6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199" y="365190"/>
            <a:ext cx="739775" cy="972185"/>
          </a:xfrm>
          <a:prstGeom prst="rect">
            <a:avLst/>
          </a:prstGeom>
        </p:spPr>
      </p:pic>
      <p:pic>
        <p:nvPicPr>
          <p:cNvPr id="6" name="Изображение 16" descr="рцфгк">
            <a:extLst>
              <a:ext uri="{FF2B5EF4-FFF2-40B4-BE49-F238E27FC236}">
                <a16:creationId xmlns:a16="http://schemas.microsoft.com/office/drawing/2014/main" id="{2E5348E7-48DC-4BFF-4402-1D555C25AA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7303" y="467986"/>
            <a:ext cx="883285" cy="839470"/>
          </a:xfrm>
          <a:prstGeom prst="rect">
            <a:avLst/>
          </a:prstGeom>
        </p:spPr>
      </p:pic>
      <p:pic>
        <p:nvPicPr>
          <p:cNvPr id="8" name="Изображение 25" descr="Безымянный-1">
            <a:extLst>
              <a:ext uri="{FF2B5EF4-FFF2-40B4-BE49-F238E27FC236}">
                <a16:creationId xmlns:a16="http://schemas.microsoft.com/office/drawing/2014/main" id="{2AD49F07-2628-24C7-2C2C-265CB402E9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2201" y="508987"/>
            <a:ext cx="1137920" cy="815975"/>
          </a:xfrm>
          <a:prstGeom prst="rect">
            <a:avLst/>
          </a:prstGeom>
        </p:spPr>
      </p:pic>
      <p:pic>
        <p:nvPicPr>
          <p:cNvPr id="6146" name="Picture 2" descr="Picture background">
            <a:extLst>
              <a:ext uri="{FF2B5EF4-FFF2-40B4-BE49-F238E27FC236}">
                <a16:creationId xmlns:a16="http://schemas.microsoft.com/office/drawing/2014/main" id="{217C8EBD-4B2E-147A-0AEE-DA92B3337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44" y="1871529"/>
            <a:ext cx="2776636" cy="392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249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B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одзаголовок 5"/>
          <p:cNvSpPr>
            <a:spLocks noGrp="1"/>
          </p:cNvSpPr>
          <p:nvPr/>
        </p:nvSpPr>
        <p:spPr>
          <a:xfrm>
            <a:off x="4871441" y="323279"/>
            <a:ext cx="6998241" cy="1310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600" b="1" dirty="0">
                <a:solidFill>
                  <a:srgbClr val="7030A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Агитируют уйти из найма и отрыть свой бизнес</a:t>
            </a:r>
            <a:br>
              <a:rPr lang="ru-RU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ru-RU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>
              <a:solidFill>
                <a:srgbClr val="11121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>
              <a:solidFill>
                <a:srgbClr val="11121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>
              <a:solidFill>
                <a:srgbClr val="11121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00942" y="2652844"/>
            <a:ext cx="646874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2000" b="1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Открытие бизнеса — ответственный процесс, в котором много подводных камней, отнимающих уйму времени.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2000" b="1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Обещания, что за считаные часы дело пойдёт и вы сможете заработать в сетевом бизнесе деньги на новую машину и квартиру, не имеют никаких реальных оснований.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2000" b="1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Это такой же труд «на дядю», но без гарантированных выплат, отпуска и пенсионных накоплений.</a:t>
            </a:r>
          </a:p>
        </p:txBody>
      </p:sp>
      <p:pic>
        <p:nvPicPr>
          <p:cNvPr id="3" name="Изображение 1" descr="минфин прозрачный">
            <a:extLst>
              <a:ext uri="{FF2B5EF4-FFF2-40B4-BE49-F238E27FC236}">
                <a16:creationId xmlns:a16="http://schemas.microsoft.com/office/drawing/2014/main" id="{435F1A42-19AA-0939-CB34-94246983E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422" y="323279"/>
            <a:ext cx="582295" cy="1056005"/>
          </a:xfrm>
          <a:prstGeom prst="rect">
            <a:avLst/>
          </a:prstGeom>
        </p:spPr>
      </p:pic>
      <p:pic>
        <p:nvPicPr>
          <p:cNvPr id="5" name="Изображение 6" descr="Безымянный-4">
            <a:extLst>
              <a:ext uri="{FF2B5EF4-FFF2-40B4-BE49-F238E27FC236}">
                <a16:creationId xmlns:a16="http://schemas.microsoft.com/office/drawing/2014/main" id="{61168C8F-98BE-39BE-158C-E0398088F6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199" y="365190"/>
            <a:ext cx="739775" cy="972185"/>
          </a:xfrm>
          <a:prstGeom prst="rect">
            <a:avLst/>
          </a:prstGeom>
        </p:spPr>
      </p:pic>
      <p:pic>
        <p:nvPicPr>
          <p:cNvPr id="6" name="Изображение 16" descr="рцфгк">
            <a:extLst>
              <a:ext uri="{FF2B5EF4-FFF2-40B4-BE49-F238E27FC236}">
                <a16:creationId xmlns:a16="http://schemas.microsoft.com/office/drawing/2014/main" id="{5BF1FB92-0DDF-5EF5-C6AD-F6AC39388A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7303" y="467986"/>
            <a:ext cx="883285" cy="839470"/>
          </a:xfrm>
          <a:prstGeom prst="rect">
            <a:avLst/>
          </a:prstGeom>
        </p:spPr>
      </p:pic>
      <p:pic>
        <p:nvPicPr>
          <p:cNvPr id="8" name="Изображение 25" descr="Безымянный-1">
            <a:extLst>
              <a:ext uri="{FF2B5EF4-FFF2-40B4-BE49-F238E27FC236}">
                <a16:creationId xmlns:a16="http://schemas.microsoft.com/office/drawing/2014/main" id="{F6AA8CD2-2D33-F28E-3963-64233A76FD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2201" y="508987"/>
            <a:ext cx="1137920" cy="815975"/>
          </a:xfrm>
          <a:prstGeom prst="rect">
            <a:avLst/>
          </a:prstGeom>
        </p:spPr>
      </p:pic>
      <p:pic>
        <p:nvPicPr>
          <p:cNvPr id="7170" name="Picture 2" descr="Picture background">
            <a:extLst>
              <a:ext uri="{FF2B5EF4-FFF2-40B4-BE49-F238E27FC236}">
                <a16:creationId xmlns:a16="http://schemas.microsoft.com/office/drawing/2014/main" id="{82CB8307-9FEA-6222-325E-2ECF806DF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60" y="2652845"/>
            <a:ext cx="5144570" cy="347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831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30561</TotalTime>
  <Words>1368</Words>
  <Application>Microsoft Office PowerPoint</Application>
  <PresentationFormat>Широкоэкранный</PresentationFormat>
  <Paragraphs>114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微软雅黑</vt:lpstr>
      <vt:lpstr>Arial</vt:lpstr>
      <vt:lpstr>Calibri</vt:lpstr>
      <vt:lpstr>Calibri Light</vt:lpstr>
      <vt:lpstr>Verdana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Сычева-Передеро Ольга Валерьевна</dc:creator>
  <cp:lastModifiedBy>Сычева-Передеро Ольга Валерьевна</cp:lastModifiedBy>
  <cp:revision>80</cp:revision>
  <dcterms:created xsi:type="dcterms:W3CDTF">2023-09-18T04:47:00Z</dcterms:created>
  <dcterms:modified xsi:type="dcterms:W3CDTF">2025-05-07T03:28:50Z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1049-12.2.0.13431</vt:lpwstr>
  </property>
  <property fmtid="{D5CDD505-2E9C-101B-9397-08002B2CF9AE}" pid="3" name="ICV">
    <vt:lpwstr>2D1150B8BF01403E9FAE07DEFD3E26DE_13</vt:lpwstr>
  </property>
</Properties>
</file>