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312" r:id="rId12"/>
    <p:sldId id="258" r:id="rId13"/>
    <p:sldId id="308" r:id="rId14"/>
    <p:sldId id="316" r:id="rId15"/>
    <p:sldId id="313" r:id="rId16"/>
    <p:sldId id="314" r:id="rId17"/>
    <p:sldId id="321" r:id="rId18"/>
    <p:sldId id="324" r:id="rId19"/>
    <p:sldId id="298" r:id="rId20"/>
    <p:sldId id="322" r:id="rId21"/>
    <p:sldId id="325" r:id="rId22"/>
    <p:sldId id="275" r:id="rId23"/>
    <p:sldId id="276" r:id="rId24"/>
    <p:sldId id="305" r:id="rId25"/>
    <p:sldId id="299" r:id="rId26"/>
    <p:sldId id="315" r:id="rId27"/>
    <p:sldId id="295" r:id="rId28"/>
    <p:sldId id="292" r:id="rId29"/>
    <p:sldId id="294" r:id="rId3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EE28552-FCDA-47BA-AEEF-D15217BE5B2D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F15066BA-785C-4885-90AA-55554E676F9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30F5B373-4F37-4638-A9D5-FDF7F13EA90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BA5A183-1A68-4CAC-B2A2-8B0899C0E4C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13FCEB3-EAF8-4871-A9BB-8CAB769C61E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647EA2-E058-4876-A0BC-D7B98703A04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5918EF1F-30F6-42CB-AEC1-47DC91DBFD2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 Ligh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1E66609C-D408-4947-BF80-915578C1A9D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41CDD6F-6813-417B-AB76-E089C251BD8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9BBE2B64-244E-42FA-9830-90AD9C99C77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3113C974-F1AF-48D8-8B89-32E3DB32E8D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130000"/>
              </a:lnSpc>
              <a:buNone/>
            </a:pPr>
            <a:r>
              <a:rPr lang="en-US" sz="60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ru-RU" sz="6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0C7C329-4F17-470D-8302-6AE3A12D0D67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 Light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 Light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 Light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 Light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 Light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 Light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 Light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46920" y="127080"/>
            <a:ext cx="416484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ru-RU" sz="32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184000" y="766440"/>
            <a:ext cx="5816880" cy="5094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 Light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 Light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 Light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 Light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 Light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 Light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 Light"/>
              </a:rPr>
              <a:t>Седьмой уровень структуры</a:t>
            </a: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51960" y="2057400"/>
            <a:ext cx="416484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text styles</a:t>
            </a:r>
            <a:endParaRPr lang="ru-RU" sz="1600" b="0" u="none" strike="noStrike">
              <a:solidFill>
                <a:schemeClr val="dk1"/>
              </a:solidFill>
              <a:uFillTx/>
              <a:latin typeface="Calibri Ligh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60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8201EF0-B5BF-4B06-85B7-924E9E5355C1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824400" y="365040"/>
            <a:ext cx="15289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887976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text styles</a:t>
            </a:r>
            <a:endParaRPr lang="ru-RU" sz="28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Calibri Light"/>
              </a:rPr>
              <a:t>Second level</a:t>
            </a:r>
            <a:endParaRPr lang="ru-RU" sz="24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 Light"/>
              </a:rPr>
              <a:t>Third level</a:t>
            </a:r>
            <a:endParaRPr lang="ru-RU" sz="20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Calibri Light"/>
              </a:rPr>
              <a:t>Fourth level</a:t>
            </a:r>
            <a:endParaRPr lang="ru-RU" sz="18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Calibri Light"/>
              </a:rPr>
              <a:t>Fifth level</a:t>
            </a:r>
            <a:endParaRPr lang="ru-RU" sz="1800" b="0" u="none" strike="noStrike">
              <a:solidFill>
                <a:schemeClr val="dk1"/>
              </a:solidFill>
              <a:uFillTx/>
              <a:latin typeface="Calibri Light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65" name="PlaceHolder 5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9D4F0B7-59CB-49B5-8D5F-ECBDB28DF8AA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284526F-FE09-497A-97D3-5451C6407857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838080" y="551520"/>
            <a:ext cx="10515240" cy="5558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text styles</a:t>
            </a:r>
            <a:endParaRPr lang="ru-RU" sz="28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Calibri Light"/>
              </a:rPr>
              <a:t>Second level</a:t>
            </a:r>
            <a:endParaRPr lang="ru-RU" sz="24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 Light"/>
              </a:rPr>
              <a:t>Third level</a:t>
            </a:r>
            <a:endParaRPr lang="ru-RU" sz="20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Calibri Light"/>
              </a:rPr>
              <a:t>Fourth level</a:t>
            </a:r>
            <a:endParaRPr lang="ru-RU" sz="18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Calibri Light"/>
              </a:rPr>
              <a:t>Fifth level</a:t>
            </a:r>
            <a:endParaRPr lang="ru-RU" sz="1800" b="0" u="none" strike="noStrike">
              <a:solidFill>
                <a:schemeClr val="dk1"/>
              </a:solidFill>
              <a:uFillTx/>
              <a:latin typeface="Calibri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0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 Light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 Light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 Light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 Light"/>
              </a:rPr>
              <a:t>Пятый уровень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A89EE5D-E4E9-4574-8584-C3A7DAB14664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1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Click to edit Master text styles</a:t>
            </a:r>
            <a:endParaRPr lang="ru-RU" sz="28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Second level </a:t>
            </a:r>
            <a:endParaRPr lang="ru-RU" sz="24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Third level</a:t>
            </a:r>
            <a:endParaRPr lang="ru-RU" sz="20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Fourth level</a:t>
            </a:r>
            <a:endParaRPr lang="ru-RU" sz="18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Fifth level</a:t>
            </a:r>
            <a:endParaRPr lang="ru-RU" sz="1800" b="0" u="none" strike="noStrike">
              <a:solidFill>
                <a:schemeClr val="dk1"/>
              </a:solidFill>
              <a:uFillTx/>
              <a:latin typeface="Calibri Ligh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2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094CED7-48CA-433A-AF18-47E39F77ACBB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1960" y="3750840"/>
            <a:ext cx="9842760" cy="811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60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ru-RU" sz="6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31960" y="4610160"/>
            <a:ext cx="7321320" cy="647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lt1">
                    <a:lumMod val="50000"/>
                  </a:schemeClr>
                </a:solidFill>
                <a:uFillTx/>
                <a:latin typeface="Calibri Light"/>
              </a:rPr>
              <a:t>Click to edit Master text styles</a:t>
            </a:r>
            <a:endParaRPr lang="ru-RU" sz="2400" b="0" u="none" strike="noStrike">
              <a:solidFill>
                <a:schemeClr val="dk1"/>
              </a:solidFill>
              <a:uFillTx/>
              <a:latin typeface="Calibri Ligh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9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DF8594A-56C2-4319-A2DF-FC8BE94ED9EE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Click to edit Master text styles</a:t>
            </a:r>
            <a:endParaRPr lang="ru-RU" sz="28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685800" lvl="1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Second level</a:t>
            </a:r>
            <a:endParaRPr lang="ru-RU" sz="24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1143000" lvl="2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Third level</a:t>
            </a:r>
            <a:endParaRPr lang="ru-RU" sz="20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1600200" lvl="3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Fourth level</a:t>
            </a:r>
            <a:endParaRPr lang="ru-RU" sz="18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2057400" lvl="4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Fifth level</a:t>
            </a:r>
            <a:endParaRPr lang="ru-RU" sz="1800" b="0" u="none" strike="noStrike">
              <a:solidFill>
                <a:schemeClr val="dk1"/>
              </a:solidFill>
              <a:uFillTx/>
              <a:latin typeface="Calibri Ligh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98176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Click to edit Master text styles</a:t>
            </a:r>
            <a:endParaRPr lang="ru-RU" sz="28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685800" lvl="1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Second level</a:t>
            </a:r>
            <a:endParaRPr lang="ru-RU" sz="24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1143000" lvl="2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Third level</a:t>
            </a:r>
            <a:endParaRPr lang="ru-RU" sz="20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1600200" lvl="3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Fourth level</a:t>
            </a:r>
            <a:endParaRPr lang="ru-RU" sz="20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2057400" lvl="4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Fifth level</a:t>
            </a:r>
            <a:endParaRPr lang="ru-RU" sz="2000" b="0" u="none" strike="noStrike">
              <a:solidFill>
                <a:schemeClr val="dk1"/>
              </a:solidFill>
              <a:uFillTx/>
              <a:latin typeface="Calibri Light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5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68624E6-9B6F-4F89-93D8-6F4D60AE7E19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9880" y="174492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uFillTx/>
                <a:latin typeface="Calibri Light"/>
              </a:rPr>
              <a:t>Click to edit Master text styles</a:t>
            </a:r>
            <a:endParaRPr lang="ru-RU" sz="2400" b="0" u="none" strike="noStrike">
              <a:solidFill>
                <a:schemeClr val="dk1"/>
              </a:solidFill>
              <a:uFillTx/>
              <a:latin typeface="Calibri Light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839880" y="2615760"/>
            <a:ext cx="5157360" cy="357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text styles</a:t>
            </a:r>
            <a:endParaRPr lang="ru-RU" sz="28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Calibri Light"/>
              </a:rPr>
              <a:t>Second level</a:t>
            </a:r>
            <a:endParaRPr lang="ru-RU" sz="24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 Light"/>
              </a:rPr>
              <a:t>Third level</a:t>
            </a:r>
            <a:endParaRPr lang="ru-RU" sz="20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Calibri Light"/>
              </a:rPr>
              <a:t>Fourth level</a:t>
            </a:r>
            <a:endParaRPr lang="ru-RU" sz="18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Calibri Light"/>
              </a:rPr>
              <a:t>Fifth level</a:t>
            </a:r>
            <a:endParaRPr lang="ru-RU" sz="1800" b="0" u="none" strike="noStrike">
              <a:solidFill>
                <a:schemeClr val="dk1"/>
              </a:solidFill>
              <a:uFillTx/>
              <a:latin typeface="Calibri Light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172200" y="174492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uFillTx/>
                <a:latin typeface="Calibri Light"/>
              </a:rPr>
              <a:t>Click to edit Master text styles</a:t>
            </a:r>
            <a:endParaRPr lang="ru-RU" sz="2400" b="0" u="none" strike="noStrike">
              <a:solidFill>
                <a:schemeClr val="dk1"/>
              </a:solidFill>
              <a:uFillTx/>
              <a:latin typeface="Calibri Light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172200" y="2615760"/>
            <a:ext cx="5182920" cy="357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text styles</a:t>
            </a:r>
            <a:endParaRPr lang="ru-RU" sz="28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Calibri Light"/>
              </a:rPr>
              <a:t>Second level</a:t>
            </a:r>
            <a:endParaRPr lang="ru-RU" sz="24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 Light"/>
              </a:rPr>
              <a:t>Third level</a:t>
            </a:r>
            <a:endParaRPr lang="ru-RU" sz="20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Calibri Light"/>
              </a:rPr>
              <a:t>Fourth level</a:t>
            </a:r>
            <a:endParaRPr lang="ru-RU" sz="1800" b="0" u="none" strike="noStrike">
              <a:solidFill>
                <a:schemeClr val="dk1"/>
              </a:solidFill>
              <a:uFillTx/>
              <a:latin typeface="Calibri Light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Calibri Light"/>
              </a:rPr>
              <a:t>Fifth level</a:t>
            </a:r>
            <a:endParaRPr lang="ru-RU" sz="1800" b="0" u="none" strike="noStrike">
              <a:solidFill>
                <a:schemeClr val="dk1"/>
              </a:solidFill>
              <a:uFillTx/>
              <a:latin typeface="Calibri Light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16972B3-FD3A-45B4-9C3D-6CB7CC319058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2766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5A09BFE-BFA6-4FF0-A28E-5A0A3717A8AC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54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B1AC3D7-ECD2-42E3-9F8E-F038DA5DB5AE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 Light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31.jpeg"/><Relationship Id="rId4" Type="http://schemas.openxmlformats.org/officeDocument/2006/relationships/image" Target="../media/image3.pn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84309F-0252-0136-F159-EDCD68FF7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одзаголовок 5">
            <a:extLst>
              <a:ext uri="{FF2B5EF4-FFF2-40B4-BE49-F238E27FC236}">
                <a16:creationId xmlns:a16="http://schemas.microsoft.com/office/drawing/2014/main" id="{9A7A7454-905C-983D-6EFF-DAF9DAF012B3}"/>
              </a:ext>
            </a:extLst>
          </p:cNvPr>
          <p:cNvSpPr/>
          <p:nvPr/>
        </p:nvSpPr>
        <p:spPr>
          <a:xfrm>
            <a:off x="257400" y="1260000"/>
            <a:ext cx="11666014" cy="524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2200" b="1" u="none" strike="noStrike" dirty="0">
              <a:solidFill>
                <a:schemeClr val="dk1"/>
              </a:solidFill>
              <a:uFillTx/>
              <a:latin typeface="Verdana"/>
              <a:ea typeface="Verdana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4400" b="1" u="none" strike="noStrike" dirty="0">
                <a:solidFill>
                  <a:schemeClr val="dk1"/>
                </a:solidFill>
                <a:uFillTx/>
                <a:latin typeface="Verdana"/>
                <a:ea typeface="Verdana"/>
              </a:rPr>
              <a:t>ПРОФИЛАКТИКА </a:t>
            </a:r>
            <a:r>
              <a:rPr lang="ru-RU" sz="4400" b="1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Verdana"/>
                <a:ea typeface="Verdana"/>
              </a:rPr>
              <a:t>ДРОППЕРСТВА</a:t>
            </a:r>
            <a:endParaRPr lang="ru-RU" sz="4400" b="0" u="none" strike="noStrik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endParaRPr lang="ru-RU" sz="16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endParaRPr lang="ru-RU" sz="16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endParaRPr lang="ru-RU" sz="16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endParaRPr lang="ru-RU" sz="16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endParaRPr lang="ru-RU" sz="16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endParaRPr lang="ru-RU" sz="1600" b="1" u="none" strike="noStrike" dirty="0">
              <a:solidFill>
                <a:schemeClr val="dk1"/>
              </a:solidFill>
              <a:uFillTx/>
              <a:latin typeface="Verdana"/>
              <a:ea typeface="Verdana"/>
            </a:endParaRPr>
          </a:p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endParaRPr lang="ru-RU" sz="1600" b="1" dirty="0">
              <a:solidFill>
                <a:schemeClr val="dk1"/>
              </a:solidFill>
              <a:latin typeface="Verdana"/>
              <a:ea typeface="Verdana"/>
            </a:endParaRPr>
          </a:p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endParaRPr lang="ru-RU" sz="1600" b="1" u="none" strike="noStrike" dirty="0">
              <a:solidFill>
                <a:schemeClr val="dk1"/>
              </a:solidFill>
              <a:uFillTx/>
              <a:latin typeface="Verdana"/>
              <a:ea typeface="Verdana"/>
            </a:endParaRPr>
          </a:p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endParaRPr lang="ru-RU" sz="1600" b="1" dirty="0">
              <a:solidFill>
                <a:schemeClr val="dk1"/>
              </a:solidFill>
              <a:latin typeface="Verdana"/>
              <a:ea typeface="Verdana"/>
            </a:endParaRPr>
          </a:p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1" u="none" strike="noStrike" dirty="0">
                <a:solidFill>
                  <a:schemeClr val="dk1"/>
                </a:solidFill>
                <a:uFillTx/>
                <a:latin typeface="Verdana"/>
                <a:ea typeface="Verdana"/>
              </a:rPr>
              <a:t>Руководитель РЦФГК,</a:t>
            </a:r>
            <a:endParaRPr lang="ru-RU" sz="16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1" u="none" strike="noStrike" dirty="0">
                <a:solidFill>
                  <a:schemeClr val="dk1"/>
                </a:solidFill>
                <a:uFillTx/>
                <a:latin typeface="Verdana"/>
                <a:ea typeface="Verdana"/>
              </a:rPr>
              <a:t>Федеральный эксперт АРФГ, </a:t>
            </a:r>
          </a:p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1" u="none" strike="noStrike" dirty="0">
                <a:solidFill>
                  <a:schemeClr val="dk1"/>
                </a:solidFill>
                <a:uFillTx/>
                <a:latin typeface="Verdana"/>
                <a:ea typeface="Verdana"/>
              </a:rPr>
              <a:t>к.э.н., доцент </a:t>
            </a:r>
            <a:endParaRPr lang="ru-RU" sz="16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1" u="none" strike="noStrike" dirty="0">
                <a:solidFill>
                  <a:schemeClr val="dk1"/>
                </a:solidFill>
                <a:uFillTx/>
                <a:latin typeface="Verdana"/>
                <a:ea typeface="Verdana"/>
              </a:rPr>
              <a:t>Сычева-Передеро </a:t>
            </a:r>
          </a:p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1" u="none" strike="noStrike" dirty="0">
                <a:solidFill>
                  <a:schemeClr val="dk1"/>
                </a:solidFill>
                <a:uFillTx/>
                <a:latin typeface="Verdana"/>
                <a:ea typeface="Verdana"/>
              </a:rPr>
              <a:t>Ольга Валерьевна</a:t>
            </a:r>
            <a:endParaRPr lang="ru-RU" sz="16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8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br>
              <a:rPr sz="1800" dirty="0"/>
            </a:br>
            <a:endParaRPr lang="ru-RU" sz="18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pic>
        <p:nvPicPr>
          <p:cNvPr id="67" name="Изображение 1" descr="минфин прозрачный">
            <a:extLst>
              <a:ext uri="{FF2B5EF4-FFF2-40B4-BE49-F238E27FC236}">
                <a16:creationId xmlns:a16="http://schemas.microsoft.com/office/drawing/2014/main" id="{BA9ABE58-2113-5D53-168F-48FE968F8AE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68" name="Изображение 6" descr="Безымянный-4">
            <a:extLst>
              <a:ext uri="{FF2B5EF4-FFF2-40B4-BE49-F238E27FC236}">
                <a16:creationId xmlns:a16="http://schemas.microsoft.com/office/drawing/2014/main" id="{71E6A7DE-4159-3C9C-981E-CF9C9C8677C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69" name="Изображение 16" descr="рцфгк">
            <a:extLst>
              <a:ext uri="{FF2B5EF4-FFF2-40B4-BE49-F238E27FC236}">
                <a16:creationId xmlns:a16="http://schemas.microsoft.com/office/drawing/2014/main" id="{D2F88873-6984-C608-88F4-DE923ECCCD9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70" name="Изображение 25" descr="Безымянный-1">
            <a:extLst>
              <a:ext uri="{FF2B5EF4-FFF2-40B4-BE49-F238E27FC236}">
                <a16:creationId xmlns:a16="http://schemas.microsoft.com/office/drawing/2014/main" id="{DB1712F0-CDF8-1DA6-EB97-2D686CDC773D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362400" y="444240"/>
            <a:ext cx="1137600" cy="81576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10" descr="Picture background">
            <a:extLst>
              <a:ext uri="{FF2B5EF4-FFF2-40B4-BE49-F238E27FC236}">
                <a16:creationId xmlns:a16="http://schemas.microsoft.com/office/drawing/2014/main" id="{2711016E-362D-1444-8C72-94D88F555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19" y="2381860"/>
            <a:ext cx="5006499" cy="388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icture background">
            <a:extLst>
              <a:ext uri="{FF2B5EF4-FFF2-40B4-BE49-F238E27FC236}">
                <a16:creationId xmlns:a16="http://schemas.microsoft.com/office/drawing/2014/main" id="{38DAB4FE-2526-6AA5-1328-3205A39AE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10" y="2381860"/>
            <a:ext cx="5006499" cy="388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07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8BE1D5-1627-5744-6E97-95B9203AF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Изображение 1" descr="минфин прозрачный">
            <a:extLst>
              <a:ext uri="{FF2B5EF4-FFF2-40B4-BE49-F238E27FC236}">
                <a16:creationId xmlns:a16="http://schemas.microsoft.com/office/drawing/2014/main" id="{04B37BE5-2170-E8E2-66AA-83853F4CA92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87" name="Изображение 6" descr="Безымянный-4">
            <a:extLst>
              <a:ext uri="{FF2B5EF4-FFF2-40B4-BE49-F238E27FC236}">
                <a16:creationId xmlns:a16="http://schemas.microsoft.com/office/drawing/2014/main" id="{C5F9FB00-377E-2DA0-984E-2CB9BDFDB18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88" name="Изображение 16" descr="рцфгк">
            <a:extLst>
              <a:ext uri="{FF2B5EF4-FFF2-40B4-BE49-F238E27FC236}">
                <a16:creationId xmlns:a16="http://schemas.microsoft.com/office/drawing/2014/main" id="{91DF6063-AEEB-A915-57B5-BA772571AE4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89" name="Изображение 25" descr="Безымянный-1">
            <a:extLst>
              <a:ext uri="{FF2B5EF4-FFF2-40B4-BE49-F238E27FC236}">
                <a16:creationId xmlns:a16="http://schemas.microsoft.com/office/drawing/2014/main" id="{B7C989D4-3A01-60DF-33C0-33A0FCACFDB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234960" y="46800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91" name="TextBox 4">
            <a:extLst>
              <a:ext uri="{FF2B5EF4-FFF2-40B4-BE49-F238E27FC236}">
                <a16:creationId xmlns:a16="http://schemas.microsoft.com/office/drawing/2014/main" id="{A7E74C53-842E-33D3-2B84-D87FCABB9672}"/>
              </a:ext>
            </a:extLst>
          </p:cNvPr>
          <p:cNvSpPr/>
          <p:nvPr/>
        </p:nvSpPr>
        <p:spPr>
          <a:xfrm>
            <a:off x="4900320" y="318240"/>
            <a:ext cx="507659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rgbClr val="FF0000"/>
                </a:solidFill>
                <a:uFillTx/>
                <a:latin typeface="Calibri"/>
              </a:rPr>
              <a:t>Ребенок в опасности!</a:t>
            </a:r>
            <a:endParaRPr lang="ru-RU" sz="40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A3A1C26-9E73-4F14-F9B0-54CED3F7E2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D09FC-5BB1-6EA5-7EC1-C931D09F7CFF}"/>
              </a:ext>
            </a:extLst>
          </p:cNvPr>
          <p:cNvSpPr txBox="1"/>
          <p:nvPr/>
        </p:nvSpPr>
        <p:spPr>
          <a:xfrm>
            <a:off x="6528868" y="1134730"/>
            <a:ext cx="55226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Сообщества </a:t>
            </a:r>
            <a:r>
              <a:rPr lang="ru-RU" sz="2200" b="1" dirty="0" err="1"/>
              <a:t>доксеров</a:t>
            </a:r>
            <a:r>
              <a:rPr lang="ru-RU" sz="2200" b="1" dirty="0"/>
              <a:t> (поиск и слив личных данных)</a:t>
            </a:r>
          </a:p>
          <a:p>
            <a:r>
              <a:rPr lang="ru-RU" sz="2200" b="1" dirty="0"/>
              <a:t>Что происходит?</a:t>
            </a:r>
          </a:p>
          <a:p>
            <a:r>
              <a:rPr lang="ru-RU" sz="2200" b="1" dirty="0"/>
              <a:t>Подросток может быть привлечен к сбору и публикации чужих личных данных (номеров телефонов, адресов. Паспортов, банковских карт, фотографий). Процесс преподносится как игра или как действие. Направленное на восстановление справедливости.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A08F7-A19F-98E5-CF48-4829CC1ABC44}"/>
              </a:ext>
            </a:extLst>
          </p:cNvPr>
          <p:cNvSpPr txBox="1"/>
          <p:nvPr/>
        </p:nvSpPr>
        <p:spPr>
          <a:xfrm>
            <a:off x="337119" y="5496016"/>
            <a:ext cx="116396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/>
              <a:t>Как понять, что ребенок в опасности?</a:t>
            </a:r>
          </a:p>
          <a:p>
            <a:r>
              <a:rPr lang="ru-RU" sz="2200" dirty="0"/>
              <a:t>В названиях каналов, на которые подписан подросток, могут быть слова «</a:t>
            </a:r>
            <a:r>
              <a:rPr lang="ru-RU" sz="2200" dirty="0" err="1"/>
              <a:t>доксинг</a:t>
            </a:r>
            <a:r>
              <a:rPr lang="ru-RU" sz="2200" dirty="0"/>
              <a:t>», «сливы», «база данных», «проверка данных».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23DE7A93-9EE1-F343-FBD2-236577B68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1" y="1584357"/>
            <a:ext cx="6107944" cy="285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2E559E-82AF-FFAC-56CA-5C4E2DF8F9D5}"/>
              </a:ext>
            </a:extLst>
          </p:cNvPr>
          <p:cNvSpPr txBox="1"/>
          <p:nvPr/>
        </p:nvSpPr>
        <p:spPr>
          <a:xfrm>
            <a:off x="337119" y="4612605"/>
            <a:ext cx="11517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kern="100" dirty="0">
                <a:solidFill>
                  <a:srgbClr val="FF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Админы таких групп используют данные для вымогательства, </a:t>
            </a:r>
            <a:r>
              <a:rPr lang="ru-RU" sz="2200" b="1" kern="100" dirty="0" err="1">
                <a:solidFill>
                  <a:srgbClr val="FF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кибербуллинга</a:t>
            </a:r>
            <a:r>
              <a:rPr lang="ru-RU" sz="2200" b="1" kern="100" dirty="0">
                <a:solidFill>
                  <a:srgbClr val="FF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и совершения иных преступлений.</a:t>
            </a:r>
          </a:p>
        </p:txBody>
      </p:sp>
    </p:spTree>
    <p:extLst>
      <p:ext uri="{BB962C8B-B14F-4D97-AF65-F5344CB8AC3E}">
        <p14:creationId xmlns:p14="http://schemas.microsoft.com/office/powerpoint/2010/main" val="135264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C4F5F3-7C73-CBC1-D3BB-04EAFFEDA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Изображение 1" descr="минфин прозрачный">
            <a:extLst>
              <a:ext uri="{FF2B5EF4-FFF2-40B4-BE49-F238E27FC236}">
                <a16:creationId xmlns:a16="http://schemas.microsoft.com/office/drawing/2014/main" id="{7088CE6E-BEA2-B617-0B72-CD6BEC43789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87" name="Изображение 6" descr="Безымянный-4">
            <a:extLst>
              <a:ext uri="{FF2B5EF4-FFF2-40B4-BE49-F238E27FC236}">
                <a16:creationId xmlns:a16="http://schemas.microsoft.com/office/drawing/2014/main" id="{7C7FF2A3-995E-0538-CF27-2A84F69AD1B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88" name="Изображение 16" descr="рцфгк">
            <a:extLst>
              <a:ext uri="{FF2B5EF4-FFF2-40B4-BE49-F238E27FC236}">
                <a16:creationId xmlns:a16="http://schemas.microsoft.com/office/drawing/2014/main" id="{818192EA-0EB8-4C13-442F-D3F9459216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89" name="Изображение 25" descr="Безымянный-1">
            <a:extLst>
              <a:ext uri="{FF2B5EF4-FFF2-40B4-BE49-F238E27FC236}">
                <a16:creationId xmlns:a16="http://schemas.microsoft.com/office/drawing/2014/main" id="{B2208FEE-7C08-1784-1560-435582EE30F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234960" y="46800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91" name="TextBox 4">
            <a:extLst>
              <a:ext uri="{FF2B5EF4-FFF2-40B4-BE49-F238E27FC236}">
                <a16:creationId xmlns:a16="http://schemas.microsoft.com/office/drawing/2014/main" id="{0F4A3EBF-6316-F376-77EE-E005A26B089E}"/>
              </a:ext>
            </a:extLst>
          </p:cNvPr>
          <p:cNvSpPr/>
          <p:nvPr/>
        </p:nvSpPr>
        <p:spPr>
          <a:xfrm>
            <a:off x="4900320" y="318240"/>
            <a:ext cx="507659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rgbClr val="FF0000"/>
                </a:solidFill>
                <a:uFillTx/>
                <a:latin typeface="Calibri"/>
              </a:rPr>
              <a:t>Ребенок в опасности!</a:t>
            </a:r>
            <a:endParaRPr lang="ru-RU" sz="40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A253E94-A1DA-7058-94B4-70D3E58D15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30DC2A-0FF9-E510-EA18-F7B50F8312FC}"/>
              </a:ext>
            </a:extLst>
          </p:cNvPr>
          <p:cNvSpPr txBox="1"/>
          <p:nvPr/>
        </p:nvSpPr>
        <p:spPr>
          <a:xfrm>
            <a:off x="4725909" y="1048922"/>
            <a:ext cx="72508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/>
              <a:t>Кибербуллинг</a:t>
            </a:r>
            <a:endParaRPr lang="ru-RU" sz="2200" b="1" dirty="0"/>
          </a:p>
          <a:p>
            <a:r>
              <a:rPr lang="ru-RU" sz="2200" b="1" dirty="0"/>
              <a:t>Что происходит?</a:t>
            </a:r>
          </a:p>
          <a:p>
            <a:pPr algn="l">
              <a:buNone/>
            </a:pPr>
            <a:r>
              <a:rPr lang="ru-RU" sz="1600" i="0" dirty="0">
                <a:effectLst/>
              </a:rPr>
              <a:t>Систематически повторяющееся преднамеренное агрессивное поведение с применением цифровых устройств, таких как мобильные телефоны, планшеты и компьютеры. Травля может происходить в социальных сетях, мессенджерах, форумах и чатах, на игровых платформах. Задача </a:t>
            </a:r>
            <a:r>
              <a:rPr lang="ru-RU" sz="1600" i="0" dirty="0" err="1">
                <a:effectLst/>
              </a:rPr>
              <a:t>кибербуллинга</a:t>
            </a:r>
            <a:r>
              <a:rPr lang="ru-RU" sz="1600" i="0" dirty="0">
                <a:effectLst/>
              </a:rPr>
              <a:t> — запугать, разозлить или опозорить жертву.</a:t>
            </a:r>
          </a:p>
          <a:p>
            <a:pPr algn="l">
              <a:buNone/>
            </a:pPr>
            <a:r>
              <a:rPr lang="ru-RU" sz="1600" dirty="0"/>
              <a:t>Т</a:t>
            </a:r>
            <a:r>
              <a:rPr lang="ru-RU" sz="1600" i="0" dirty="0">
                <a:effectLst/>
              </a:rPr>
              <a:t>актики </a:t>
            </a:r>
            <a:r>
              <a:rPr lang="ru-RU" sz="1600" i="0" dirty="0" err="1">
                <a:effectLst/>
              </a:rPr>
              <a:t>киберзапугивания</a:t>
            </a:r>
            <a:r>
              <a:rPr lang="ru-RU" sz="1600" i="0" dirty="0">
                <a:effectLst/>
              </a:rPr>
              <a:t>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i="0" dirty="0">
                <a:effectLst/>
              </a:rPr>
              <a:t>размещение обидных комментариев или слухов о ком-либо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i="0" dirty="0">
                <a:effectLst/>
              </a:rPr>
              <a:t>угроза причинить человеку вред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i="0" dirty="0">
                <a:effectLst/>
              </a:rPr>
              <a:t>создание оскорбительной веб-страницы о ком-либо 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i="0" dirty="0">
                <a:effectLst/>
              </a:rPr>
              <a:t>обнародование личной информации, включая адрес, номер телефона, ссылки на аккаунты в соцсетях и другие данные человека 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i="0" dirty="0">
                <a:effectLst/>
              </a:rPr>
              <a:t>агрессор под видом жертвы занимается вымогательством или от её имени публикует личную или ложную информацию о ком-то другом.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66B8C-E19E-4028-930B-5E90466A43E4}"/>
              </a:ext>
            </a:extLst>
          </p:cNvPr>
          <p:cNvSpPr txBox="1"/>
          <p:nvPr/>
        </p:nvSpPr>
        <p:spPr>
          <a:xfrm>
            <a:off x="215270" y="4873955"/>
            <a:ext cx="1163961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/>
              <a:t>Как понять, что ребенок в опасности?</a:t>
            </a:r>
          </a:p>
          <a:p>
            <a:r>
              <a:rPr lang="ru-RU" sz="2200" dirty="0"/>
              <a:t>Ухудшение настроения. Увеличение времени в интернете. Проблемы в учебе. Ухудшение самооценки. Тревожные и депрессивные расстройства. Ухудшение физического самочувствия (сон, питание, усталость). Скрытное поведение. Утрата интереса к любимым занятиям. Негативная реакция на новые сообщения.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40493F41-8D73-51B5-BA7A-F46C9410A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5" y="1581422"/>
            <a:ext cx="4428306" cy="29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Изображение 1" descr="минфин прозрачный"/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207" name="Изображение 6" descr="Безымянный-4"/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208" name="Изображение 16" descr="рцфгк"/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209" name="Изображение 25" descr="Безымянный-1"/>
          <p:cNvPicPr/>
          <p:nvPr/>
        </p:nvPicPr>
        <p:blipFill>
          <a:blip r:embed="rId5"/>
          <a:stretch/>
        </p:blipFill>
        <p:spPr>
          <a:xfrm>
            <a:off x="3234960" y="46800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210" name="TextBox 5"/>
          <p:cNvSpPr/>
          <p:nvPr/>
        </p:nvSpPr>
        <p:spPr>
          <a:xfrm>
            <a:off x="3190680" y="1414440"/>
            <a:ext cx="9001080" cy="502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i="1" u="none" strike="noStrike">
                <a:solidFill>
                  <a:schemeClr val="dk1"/>
                </a:solidFill>
                <a:uFillTx/>
                <a:latin typeface="Calibri"/>
              </a:rPr>
              <a:t>Студенту/учащемуся звонят от имени деканата или студенческой поликлиники с требованием проверки данных или регистрации в сервисе. </a:t>
            </a:r>
            <a:endParaRPr lang="ru-RU" sz="1800" b="0" u="none" strike="noStrike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FF0000"/>
                </a:solidFill>
                <a:uFillTx/>
                <a:latin typeface="Calibri"/>
              </a:rPr>
              <a:t>Шаг 1: </a:t>
            </a: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Для совершения данного действия необходимо назвать код авторизации. Цель злоумышленников – получение доступа к аккаунту на "Госуслугах". </a:t>
            </a:r>
            <a:endParaRPr lang="ru-RU" sz="1800" b="0" u="none" strike="noStrike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FF0000"/>
                </a:solidFill>
                <a:uFillTx/>
                <a:latin typeface="Calibri"/>
              </a:rPr>
              <a:t>Шаг 2: </a:t>
            </a: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После получения доступа к аккаунту туда будут подгружены поддельные доверенности, в банки будут направлены заявки на оформление кредитов. Цель злоумышленников – психологическое воздействие, создание паники и снижение критичности мышления. </a:t>
            </a:r>
            <a:endParaRPr lang="ru-RU" sz="1800" b="0" u="none" strike="noStrike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FF0000"/>
                </a:solidFill>
                <a:uFillTx/>
                <a:latin typeface="Calibri"/>
              </a:rPr>
              <a:t>Шаг 3: </a:t>
            </a: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Когда гражданин убежден во взломе, подключается фейковый «Росфинмониторинг» или «следователь». Цель злоумышленников - убедить в том, что гражданин контролирует ситуацию и, если просто следовать инструкциям, то неприятных последствий удастся избежать. </a:t>
            </a:r>
            <a:endParaRPr lang="ru-RU" sz="1800" b="0" u="none" strike="noStrike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FF0000"/>
                </a:solidFill>
                <a:uFillTx/>
                <a:latin typeface="Calibri"/>
              </a:rPr>
              <a:t>Шаг 4: </a:t>
            </a: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Непосредственный способ хищения денежных средств может варьироваться: </a:t>
            </a:r>
            <a:endParaRPr lang="ru-RU" sz="1800" b="0" u="none" strike="noStrike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i="1" u="none" strike="noStrike">
                <a:solidFill>
                  <a:schemeClr val="dk1"/>
                </a:solidFill>
                <a:uFillTx/>
                <a:latin typeface="Calibri"/>
              </a:rPr>
              <a:t>Вариант 1:</a:t>
            </a: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 жертву просят сфотографировать банковскую карту с обратной стороны – «для приобщения к заявлению».</a:t>
            </a:r>
            <a:endParaRPr lang="ru-RU" sz="1800" b="0" u="none" strike="noStrike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i="1" u="none" strike="noStrike">
                <a:solidFill>
                  <a:schemeClr val="dk1"/>
                </a:solidFill>
                <a:uFillTx/>
                <a:latin typeface="Calibri"/>
              </a:rPr>
              <a:t>Вариант 2:</a:t>
            </a: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 предлагают «задекларировать» деньги (свои или родителей при совместном проживании), снять их со счетов и передать курьеру – «для защиты».</a:t>
            </a:r>
            <a:endParaRPr lang="ru-RU" sz="1800" b="0" u="none" strike="noStrike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211" name="TextBox 7"/>
          <p:cNvSpPr/>
          <p:nvPr/>
        </p:nvSpPr>
        <p:spPr>
          <a:xfrm>
            <a:off x="4882680" y="365040"/>
            <a:ext cx="628560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rgbClr val="FF0000"/>
                </a:solidFill>
                <a:uFillTx/>
                <a:latin typeface="Calibri"/>
              </a:rPr>
              <a:t>Внимание – студентам!</a:t>
            </a:r>
            <a:endParaRPr lang="ru-RU" sz="40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212" name="TextBox 9"/>
          <p:cNvSpPr/>
          <p:nvPr/>
        </p:nvSpPr>
        <p:spPr>
          <a:xfrm>
            <a:off x="275760" y="3448440"/>
            <a:ext cx="2914560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u="none" strike="noStrike" dirty="0">
                <a:solidFill>
                  <a:srgbClr val="FF0000"/>
                </a:solidFill>
                <a:uFillTx/>
                <a:latin typeface="Calibri"/>
              </a:rPr>
              <a:t>Внимание!</a:t>
            </a:r>
            <a:endParaRPr lang="ru-RU" sz="20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u="none" strike="noStrike" dirty="0">
                <a:solidFill>
                  <a:srgbClr val="FF0000"/>
                </a:solidFill>
                <a:uFillTx/>
                <a:latin typeface="Calibri"/>
              </a:rPr>
              <a:t>Никогда и никому не передавайте код из СМС – это ключ к вашему аккаунту. </a:t>
            </a:r>
            <a:endParaRPr lang="ru-RU" sz="20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u="none" strike="noStrike" dirty="0">
                <a:solidFill>
                  <a:srgbClr val="FF0000"/>
                </a:solidFill>
                <a:uFillTx/>
                <a:latin typeface="Calibri"/>
              </a:rPr>
              <a:t>Если есть подозрения, что ваш аккаунт взломан – обратитесь в полицию!  </a:t>
            </a:r>
            <a:endParaRPr lang="ru-RU" sz="20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pic>
        <p:nvPicPr>
          <p:cNvPr id="213" name="Picture 2" descr="Picture background"/>
          <p:cNvPicPr/>
          <p:nvPr/>
        </p:nvPicPr>
        <p:blipFill>
          <a:blip r:embed="rId6"/>
          <a:stretch/>
        </p:blipFill>
        <p:spPr>
          <a:xfrm>
            <a:off x="292680" y="1655640"/>
            <a:ext cx="2795760" cy="169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Изображение 1" descr="минфин прозрачный"/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215" name="Изображение 6" descr="Безымянный-4"/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216" name="Изображение 16" descr="рцфгк"/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217" name="Изображение 25" descr="Безымянный-1"/>
          <p:cNvPicPr/>
          <p:nvPr/>
        </p:nvPicPr>
        <p:blipFill>
          <a:blip r:embed="rId5"/>
          <a:stretch/>
        </p:blipFill>
        <p:spPr>
          <a:xfrm>
            <a:off x="3234960" y="468000"/>
            <a:ext cx="1137600" cy="815760"/>
          </a:xfrm>
          <a:prstGeom prst="rect">
            <a:avLst/>
          </a:prstGeom>
          <a:ln w="0">
            <a:noFill/>
          </a:ln>
        </p:spPr>
      </p:pic>
      <p:pic>
        <p:nvPicPr>
          <p:cNvPr id="218" name="Рисунок 3"/>
          <p:cNvPicPr/>
          <p:nvPr/>
        </p:nvPicPr>
        <p:blipFill>
          <a:blip r:embed="rId6"/>
          <a:srcRect b="23710"/>
          <a:stretch/>
        </p:blipFill>
        <p:spPr>
          <a:xfrm>
            <a:off x="218160" y="1664640"/>
            <a:ext cx="3290400" cy="3226680"/>
          </a:xfrm>
          <a:prstGeom prst="rect">
            <a:avLst/>
          </a:prstGeom>
          <a:ln w="0">
            <a:noFill/>
          </a:ln>
        </p:spPr>
      </p:pic>
      <p:sp>
        <p:nvSpPr>
          <p:cNvPr id="219" name="TextBox 5"/>
          <p:cNvSpPr/>
          <p:nvPr/>
        </p:nvSpPr>
        <p:spPr>
          <a:xfrm>
            <a:off x="3613320" y="1338480"/>
            <a:ext cx="8360280" cy="527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i="1" u="none" strike="noStrike" dirty="0">
                <a:solidFill>
                  <a:schemeClr val="dk1"/>
                </a:solidFill>
                <a:uFillTx/>
                <a:latin typeface="Calibri"/>
              </a:rPr>
              <a:t>Фишинговый ресурс, нацеленный на студентов</a:t>
            </a:r>
            <a:endParaRPr lang="ru-RU" sz="20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2000" b="0" u="none" strike="noStrike" dirty="0">
                <a:solidFill>
                  <a:schemeClr val="dk1"/>
                </a:solidFill>
                <a:uFillTx/>
                <a:latin typeface="Calibri"/>
              </a:rPr>
              <a:t>Обнаружен ресурс, используя который мошенники </a:t>
            </a:r>
            <a:r>
              <a:rPr lang="ru-RU" sz="2000" b="1" u="none" strike="noStrike" dirty="0">
                <a:solidFill>
                  <a:schemeClr val="dk1"/>
                </a:solidFill>
                <a:uFillTx/>
                <a:latin typeface="Calibri"/>
              </a:rPr>
              <a:t>под предлогом «Государственной единой системы оценивания студентов», </a:t>
            </a:r>
            <a:r>
              <a:rPr lang="ru-RU" sz="2000" b="0" u="none" strike="noStrike" dirty="0">
                <a:solidFill>
                  <a:schemeClr val="dk1"/>
                </a:solidFill>
                <a:uFillTx/>
                <a:latin typeface="Calibri"/>
              </a:rPr>
              <a:t>выманивают код доступа от аккаунта на портале «Госуслуги». </a:t>
            </a:r>
            <a:endParaRPr lang="ru-RU" sz="20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lang="ru-RU" sz="20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2000" b="1" u="none" strike="noStrike" dirty="0">
                <a:solidFill>
                  <a:schemeClr val="dk1"/>
                </a:solidFill>
                <a:uFillTx/>
                <a:latin typeface="Calibri"/>
              </a:rPr>
              <a:t>Ссылки выглядят легитимно: </a:t>
            </a:r>
            <a:r>
              <a:rPr lang="ru-RU" sz="2000" b="1" u="none" strike="noStrike" dirty="0" err="1">
                <a:solidFill>
                  <a:srgbClr val="FF0000"/>
                </a:solidFill>
                <a:uFillTx/>
                <a:latin typeface="Calibri"/>
              </a:rPr>
              <a:t>гесос.рус</a:t>
            </a:r>
            <a:r>
              <a:rPr lang="ru-RU" sz="2000" b="1" u="none" strike="noStrike" dirty="0">
                <a:solidFill>
                  <a:srgbClr val="FF0000"/>
                </a:solidFill>
                <a:uFillTx/>
                <a:latin typeface="Calibri"/>
              </a:rPr>
              <a:t> или gesos.ru, </a:t>
            </a:r>
            <a:r>
              <a:rPr lang="ru-RU" sz="2000" b="0" u="none" strike="noStrike" dirty="0">
                <a:solidFill>
                  <a:schemeClr val="dk1"/>
                </a:solidFill>
                <a:uFillTx/>
                <a:latin typeface="Calibri"/>
              </a:rPr>
              <a:t>однако ведут на ресурс с намного менее презентабельным адресом: </a:t>
            </a:r>
            <a:r>
              <a:rPr lang="en-US" sz="2000" b="1" u="none" strike="noStrike" dirty="0">
                <a:solidFill>
                  <a:srgbClr val="FF0000"/>
                </a:solidFill>
                <a:uFillTx/>
                <a:latin typeface="Calibri"/>
              </a:rPr>
              <a:t>https://recoc.</a:t>
            </a:r>
            <a:r>
              <a:rPr lang="ru-RU" sz="2000" b="1" u="none" strike="noStrike" dirty="0">
                <a:solidFill>
                  <a:srgbClr val="FF0000"/>
                </a:solidFill>
                <a:uFillTx/>
                <a:latin typeface="Calibri"/>
              </a:rPr>
              <a:t>рус/ </a:t>
            </a:r>
            <a:endParaRPr lang="ru-RU" sz="20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u="none" strike="noStrike" dirty="0">
                <a:solidFill>
                  <a:srgbClr val="FF0000"/>
                </a:solidFill>
                <a:uFillTx/>
                <a:latin typeface="Calibri"/>
              </a:rPr>
              <a:t>Будьте осторожны!  </a:t>
            </a:r>
            <a:endParaRPr lang="ru-RU" sz="20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lang="ru-RU" sz="20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u="none" strike="noStrike" dirty="0">
                <a:solidFill>
                  <a:schemeClr val="dk1"/>
                </a:solidFill>
                <a:uFillTx/>
                <a:latin typeface="Calibri"/>
              </a:rPr>
              <a:t>Какие реальные сервисы доступны студентам на «Госуслугах»?</a:t>
            </a:r>
            <a:endParaRPr lang="ru-RU" sz="20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2000" b="0" u="none" strike="noStrike" dirty="0">
                <a:solidFill>
                  <a:schemeClr val="dk1"/>
                </a:solidFill>
                <a:uFillTx/>
                <a:latin typeface="Calibri"/>
              </a:rPr>
              <a:t>Поступление в ВУЗ и колледж – подача заявлений через «Госуслуги» без личного визита.</a:t>
            </a:r>
            <a:endParaRPr lang="ru-RU" sz="20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2000" b="0" u="none" strike="noStrike" dirty="0">
                <a:solidFill>
                  <a:schemeClr val="dk1"/>
                </a:solidFill>
                <a:uFillTx/>
                <a:latin typeface="Calibri"/>
              </a:rPr>
              <a:t>Справки из ВУЗа (о доходах, о статусе студента) – можно заказать онлайн. </a:t>
            </a:r>
            <a:endParaRPr lang="ru-RU" sz="20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2000" b="0" u="none" strike="noStrike" dirty="0">
                <a:solidFill>
                  <a:schemeClr val="dk1"/>
                </a:solidFill>
                <a:uFillTx/>
                <a:latin typeface="Calibri"/>
              </a:rPr>
              <a:t>Оформление социальных льгот – скидки на проезд, пособия, студенческие выплаты.</a:t>
            </a:r>
            <a:endParaRPr lang="ru-RU" sz="20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2000" b="0" u="none" strike="noStrike" dirty="0">
                <a:solidFill>
                  <a:schemeClr val="dk1"/>
                </a:solidFill>
                <a:uFillTx/>
                <a:latin typeface="Calibri"/>
              </a:rPr>
              <a:t>Дорабатывается электронный студенческий билет – регистрация или восстановление через портал.</a:t>
            </a:r>
            <a:endParaRPr lang="ru-RU" sz="20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6D112E-9494-CB21-97A5-F52B2D3E6439}"/>
              </a:ext>
            </a:extLst>
          </p:cNvPr>
          <p:cNvSpPr txBox="1"/>
          <p:nvPr/>
        </p:nvSpPr>
        <p:spPr>
          <a:xfrm>
            <a:off x="4925085" y="229549"/>
            <a:ext cx="6138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1" u="none" strike="noStrike" dirty="0">
                <a:solidFill>
                  <a:srgbClr val="FF0000"/>
                </a:solidFill>
                <a:uFillTx/>
                <a:latin typeface="Calibri"/>
              </a:rPr>
              <a:t>Внимание – студентам!</a:t>
            </a:r>
            <a:endParaRPr lang="ru-RU" sz="36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02A397-3534-D86C-64B9-DB1508ACD554}"/>
              </a:ext>
            </a:extLst>
          </p:cNvPr>
          <p:cNvSpPr txBox="1"/>
          <p:nvPr/>
        </p:nvSpPr>
        <p:spPr>
          <a:xfrm>
            <a:off x="258938" y="4992584"/>
            <a:ext cx="320884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600" b="1" u="none" strike="noStrike" dirty="0">
                <a:solidFill>
                  <a:srgbClr val="FF0000"/>
                </a:solidFill>
                <a:uFillTx/>
                <a:latin typeface="Calibri"/>
              </a:rPr>
              <a:t>Государственная единая система оценивания студентов </a:t>
            </a:r>
            <a:endParaRPr lang="ru-RU" sz="26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ABD9F7-F9C5-8825-67B9-5FB6B4549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Изображение 1" descr="минфин прозрачный">
            <a:extLst>
              <a:ext uri="{FF2B5EF4-FFF2-40B4-BE49-F238E27FC236}">
                <a16:creationId xmlns:a16="http://schemas.microsoft.com/office/drawing/2014/main" id="{3D6E249F-352D-CA93-1227-A7F726784E2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87" name="Изображение 6" descr="Безымянный-4">
            <a:extLst>
              <a:ext uri="{FF2B5EF4-FFF2-40B4-BE49-F238E27FC236}">
                <a16:creationId xmlns:a16="http://schemas.microsoft.com/office/drawing/2014/main" id="{D3F819B2-49CE-790C-0D81-6F11506F6CF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88" name="Изображение 16" descr="рцфгк">
            <a:extLst>
              <a:ext uri="{FF2B5EF4-FFF2-40B4-BE49-F238E27FC236}">
                <a16:creationId xmlns:a16="http://schemas.microsoft.com/office/drawing/2014/main" id="{9625F85A-2CF1-DFB6-1C0C-BFE8478FEFA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89" name="Изображение 25" descr="Безымянный-1">
            <a:extLst>
              <a:ext uri="{FF2B5EF4-FFF2-40B4-BE49-F238E27FC236}">
                <a16:creationId xmlns:a16="http://schemas.microsoft.com/office/drawing/2014/main" id="{9B49260B-CD3F-E8F0-57D8-7CABE145DD7D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234960" y="46800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90" name="TextBox 3">
            <a:extLst>
              <a:ext uri="{FF2B5EF4-FFF2-40B4-BE49-F238E27FC236}">
                <a16:creationId xmlns:a16="http://schemas.microsoft.com/office/drawing/2014/main" id="{68B9C36B-D40B-B67F-9997-CAD6B2B81994}"/>
              </a:ext>
            </a:extLst>
          </p:cNvPr>
          <p:cNvSpPr/>
          <p:nvPr/>
        </p:nvSpPr>
        <p:spPr>
          <a:xfrm>
            <a:off x="2479516" y="1357557"/>
            <a:ext cx="9497085" cy="31686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buNone/>
            </a:pPr>
            <a:r>
              <a:rPr lang="ru-RU" sz="20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Инвестиции — это про расчёты, анализ и холодный ум. </a:t>
            </a: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 мошенники знают, как отключить логику, заменив ее иррациональным мышлением.</a:t>
            </a:r>
          </a:p>
          <a:p>
            <a:pPr algn="just">
              <a:buNone/>
            </a:pPr>
            <a:r>
              <a:rPr lang="ru-RU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сихологические и маркетинговые уловки, которые используют мошенники: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20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Иллюзия эксклюзивности </a:t>
            </a: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(«Только для избранных»)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20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Обещание высокой доходности без риска </a:t>
            </a: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«Доход 10% в месяц! Без потерь!»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20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Давление срочности </a:t>
            </a: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«Только сегодня!» «Только 5 мест! Последний шанс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20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Поддельные графики и отчёты </a:t>
            </a: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«Вот сколько уже заработали!» «Посмотрите, как растёт наш фонд!»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2000" b="1" kern="1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Лжеэксперты</a:t>
            </a:r>
            <a:r>
              <a:rPr lang="ru-RU" sz="20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липовые отзывы</a:t>
            </a: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«Рекомендует финансовый аналитик с 10-летним стажем!» </a:t>
            </a:r>
          </a:p>
        </p:txBody>
      </p:sp>
      <p:sp>
        <p:nvSpPr>
          <p:cNvPr id="91" name="TextBox 4">
            <a:extLst>
              <a:ext uri="{FF2B5EF4-FFF2-40B4-BE49-F238E27FC236}">
                <a16:creationId xmlns:a16="http://schemas.microsoft.com/office/drawing/2014/main" id="{82EF7E99-2089-CA08-4FC4-1AB30B68DF68}"/>
              </a:ext>
            </a:extLst>
          </p:cNvPr>
          <p:cNvSpPr/>
          <p:nvPr/>
        </p:nvSpPr>
        <p:spPr>
          <a:xfrm>
            <a:off x="4930036" y="684559"/>
            <a:ext cx="628560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rgbClr val="FF0000"/>
                </a:solidFill>
                <a:uFillTx/>
                <a:latin typeface="Calibri"/>
              </a:rPr>
              <a:t>Инвестиции – легко! </a:t>
            </a:r>
            <a:endParaRPr lang="ru-RU" sz="40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E26895-2C84-4864-255F-53299974D1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348" t="1980" r="19549"/>
          <a:stretch/>
        </p:blipFill>
        <p:spPr>
          <a:xfrm>
            <a:off x="209571" y="1378800"/>
            <a:ext cx="2243918" cy="34855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2090DE-7F9D-7B09-F991-6E5B5498941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071" t="4640" r="15589" b="20264"/>
          <a:stretch/>
        </p:blipFill>
        <p:spPr>
          <a:xfrm>
            <a:off x="209570" y="4856122"/>
            <a:ext cx="2243917" cy="1879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9ADB7A-B7E9-0696-27CF-3DFFEF2D6AEE}"/>
              </a:ext>
            </a:extLst>
          </p:cNvPr>
          <p:cNvSpPr txBox="1"/>
          <p:nvPr/>
        </p:nvSpPr>
        <p:spPr>
          <a:xfrm>
            <a:off x="2605132" y="4526202"/>
            <a:ext cx="92458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Если вы хотите вложиться в «новый проект», спросите себя: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Кто регулирует этот бизнес?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Где официальные документы?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Есть ли реальные активы и прибыль?</a:t>
            </a:r>
            <a:endParaRPr lang="ru-RU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kern="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Если хотя бы по одному пункту возникли сомнения — не вкладывайте ни копейки. Вы не инвестируете, а просто дарите деньги мошенникам!!!</a:t>
            </a:r>
            <a:endParaRPr lang="ru-RU" sz="2000" kern="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27EB7-6A04-C13A-C44C-414E833A5A81}"/>
              </a:ext>
            </a:extLst>
          </p:cNvPr>
          <p:cNvSpPr txBox="1"/>
          <p:nvPr/>
        </p:nvSpPr>
        <p:spPr>
          <a:xfrm>
            <a:off x="4930036" y="74456"/>
            <a:ext cx="6138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1" u="none" strike="noStrike" dirty="0">
                <a:solidFill>
                  <a:srgbClr val="FF0000"/>
                </a:solidFill>
                <a:uFillTx/>
                <a:latin typeface="Calibri"/>
              </a:rPr>
              <a:t>Внимание – студентам!</a:t>
            </a:r>
            <a:endParaRPr lang="ru-RU" sz="36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52723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5962BE-1EF5-1C19-EF4D-CED5AB762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Изображение 1" descr="минфин прозрачный">
            <a:extLst>
              <a:ext uri="{FF2B5EF4-FFF2-40B4-BE49-F238E27FC236}">
                <a16:creationId xmlns:a16="http://schemas.microsoft.com/office/drawing/2014/main" id="{9058CAF7-B726-DD96-0F55-F4A0820778B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87" name="Изображение 6" descr="Безымянный-4">
            <a:extLst>
              <a:ext uri="{FF2B5EF4-FFF2-40B4-BE49-F238E27FC236}">
                <a16:creationId xmlns:a16="http://schemas.microsoft.com/office/drawing/2014/main" id="{600EAD19-4985-DF42-9086-29CE789B7BD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88" name="Изображение 16" descr="рцфгк">
            <a:extLst>
              <a:ext uri="{FF2B5EF4-FFF2-40B4-BE49-F238E27FC236}">
                <a16:creationId xmlns:a16="http://schemas.microsoft.com/office/drawing/2014/main" id="{5BD969E1-23F3-00D4-2A8F-25512CC5430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89" name="Изображение 25" descr="Безымянный-1">
            <a:extLst>
              <a:ext uri="{FF2B5EF4-FFF2-40B4-BE49-F238E27FC236}">
                <a16:creationId xmlns:a16="http://schemas.microsoft.com/office/drawing/2014/main" id="{30FA0963-87A0-1936-C96D-1CAAAB0A1B80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234960" y="46800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91" name="TextBox 4">
            <a:extLst>
              <a:ext uri="{FF2B5EF4-FFF2-40B4-BE49-F238E27FC236}">
                <a16:creationId xmlns:a16="http://schemas.microsoft.com/office/drawing/2014/main" id="{FEF9CF69-1576-BC11-A9FC-264FE24BCE53}"/>
              </a:ext>
            </a:extLst>
          </p:cNvPr>
          <p:cNvSpPr/>
          <p:nvPr/>
        </p:nvSpPr>
        <p:spPr>
          <a:xfrm>
            <a:off x="4900320" y="318240"/>
            <a:ext cx="507659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Calibri"/>
              </a:rPr>
              <a:t>ДРОП-</a:t>
            </a:r>
            <a:r>
              <a:rPr lang="ru-RU" sz="4000" b="1" u="none" strike="noStrike" dirty="0">
                <a:solidFill>
                  <a:srgbClr val="FF0000"/>
                </a:solidFill>
                <a:uFillTx/>
                <a:latin typeface="Calibri"/>
              </a:rPr>
              <a:t>ОПАСНОСТЬ!</a:t>
            </a:r>
            <a:endParaRPr lang="ru-RU" sz="40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0C8736F-655D-25BD-62C2-4810036071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91DC1C-34D1-C088-7ECB-822CC9333C0E}"/>
              </a:ext>
            </a:extLst>
          </p:cNvPr>
          <p:cNvSpPr txBox="1"/>
          <p:nvPr/>
        </p:nvSpPr>
        <p:spPr>
          <a:xfrm>
            <a:off x="4272608" y="1337040"/>
            <a:ext cx="77233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Что происходит?</a:t>
            </a:r>
          </a:p>
          <a:p>
            <a:r>
              <a:rPr lang="ru-RU" sz="2000" dirty="0"/>
              <a:t>Мошенники вовлекают детей и подростков в преступные схемы. Где они могут стать «дропами».</a:t>
            </a:r>
          </a:p>
          <a:p>
            <a:pPr>
              <a:buNone/>
            </a:pPr>
            <a:r>
              <a:rPr lang="ru-RU" sz="2000" b="1" kern="100" dirty="0" err="1">
                <a:solidFill>
                  <a:srgbClr val="FF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Дропперы</a:t>
            </a:r>
            <a:r>
              <a:rPr lang="ru-RU" sz="2000" b="1" kern="1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ru-RU" sz="2000" kern="1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— это посредники в преступных схемах по выводу денег с банковских карт. Они оформляют на свое имя и продают карты. Через них выводятся или обналичиваются крупные суммы.</a:t>
            </a:r>
          </a:p>
          <a:p>
            <a:pPr>
              <a:buNone/>
            </a:pPr>
            <a:r>
              <a:rPr lang="ru-RU" sz="2000" b="1" kern="100" dirty="0" err="1">
                <a:solidFill>
                  <a:srgbClr val="FF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Дропповоды</a:t>
            </a:r>
            <a:r>
              <a:rPr lang="ru-RU" sz="2000" b="1" kern="100" dirty="0">
                <a:solidFill>
                  <a:srgbClr val="FF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2000" kern="1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вербовщики </a:t>
            </a:r>
            <a:r>
              <a:rPr lang="ru-RU" sz="2000" kern="100" dirty="0" err="1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дропперов</a:t>
            </a:r>
            <a:r>
              <a:rPr lang="ru-RU" sz="2000" kern="1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2000" b="1" kern="100" dirty="0" err="1">
                <a:solidFill>
                  <a:srgbClr val="FF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Обнальщики</a:t>
            </a:r>
            <a:r>
              <a:rPr lang="ru-RU" sz="2000" b="1" kern="1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– получают перевод на свою карту и обналичивают.</a:t>
            </a:r>
          </a:p>
          <a:p>
            <a:pPr>
              <a:buNone/>
            </a:pPr>
            <a:r>
              <a:rPr lang="ru-RU" sz="2000" b="1" kern="100" dirty="0">
                <a:solidFill>
                  <a:srgbClr val="FF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Заливщики</a:t>
            </a:r>
            <a:r>
              <a:rPr lang="ru-RU" sz="2000" b="1" kern="1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– вносят наличные на свою карту и делают перевод.</a:t>
            </a:r>
          </a:p>
          <a:p>
            <a:pPr>
              <a:buNone/>
            </a:pPr>
            <a:r>
              <a:rPr lang="ru-RU" sz="2000" b="1" kern="100" dirty="0">
                <a:solidFill>
                  <a:srgbClr val="FF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Транзитники</a:t>
            </a:r>
            <a:r>
              <a:rPr lang="ru-RU" sz="2000" b="1" kern="1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– получают перевод на карту и делают перевод на другую.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18187E98-8BE4-D2D7-62B2-6B197071A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" y="1610488"/>
            <a:ext cx="3893462" cy="320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C2F7A-B5DD-456D-14FA-7A48D796652D}"/>
              </a:ext>
            </a:extLst>
          </p:cNvPr>
          <p:cNvSpPr txBox="1"/>
          <p:nvPr/>
        </p:nvSpPr>
        <p:spPr>
          <a:xfrm>
            <a:off x="187105" y="4903504"/>
            <a:ext cx="120048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Как понять, что ребенок в опасности?</a:t>
            </a:r>
          </a:p>
          <a:p>
            <a:r>
              <a:rPr lang="ru-RU" sz="2000" dirty="0"/>
              <a:t>Ребенок активно интересуется заработком в ТГ, на «анонимных» сайтах, подписан на сообщества «</a:t>
            </a:r>
            <a:r>
              <a:rPr lang="ru-RU" sz="2000" dirty="0" err="1"/>
              <a:t>темщиков</a:t>
            </a:r>
            <a:r>
              <a:rPr lang="ru-RU" sz="2000" dirty="0"/>
              <a:t>». В лексиконе есть слова: «дроп», «</a:t>
            </a:r>
            <a:r>
              <a:rPr lang="ru-RU" sz="2000" dirty="0" err="1"/>
              <a:t>темка</a:t>
            </a:r>
            <a:r>
              <a:rPr lang="ru-RU" sz="2000" dirty="0"/>
              <a:t>», «обнал», «</a:t>
            </a:r>
            <a:r>
              <a:rPr lang="ru-RU" sz="2000" dirty="0" err="1"/>
              <a:t>воркать</a:t>
            </a:r>
            <a:r>
              <a:rPr lang="ru-RU" sz="2000" dirty="0"/>
              <a:t>», «</a:t>
            </a:r>
            <a:r>
              <a:rPr lang="ru-RU" sz="2000" dirty="0" err="1"/>
              <a:t>оффер</a:t>
            </a:r>
            <a:r>
              <a:rPr lang="ru-RU" sz="2000" dirty="0"/>
              <a:t>». Скрывает переписки, нервничает при получении </a:t>
            </a:r>
            <a:r>
              <a:rPr lang="ru-RU" sz="2000" dirty="0" err="1"/>
              <a:t>собщений</a:t>
            </a:r>
            <a:r>
              <a:rPr lang="ru-RU" sz="2000" dirty="0"/>
              <a:t>. Названия групп могут содержать слова: «быстрый заработок», «без вложений», «работа с переводами», «легкие деньги».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1AB3FF-B565-34ED-9276-DE95708CE8B1}"/>
              </a:ext>
            </a:extLst>
          </p:cNvPr>
          <p:cNvSpPr txBox="1"/>
          <p:nvPr/>
        </p:nvSpPr>
        <p:spPr>
          <a:xfrm>
            <a:off x="5540348" y="4520601"/>
            <a:ext cx="6183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kern="100" dirty="0" err="1">
                <a:solidFill>
                  <a:srgbClr val="FF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Дроппером</a:t>
            </a:r>
            <a:r>
              <a:rPr lang="ru-RU" sz="2000" b="1" kern="100" dirty="0">
                <a:solidFill>
                  <a:srgbClr val="FF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можно стать по своей воле и против нее – результат один – это ПРЕСТУПЛЕНИЕ!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5674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BE0066-C896-25D9-0105-86AF1E6F3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Изображение 1" descr="минфин прозрачный">
            <a:extLst>
              <a:ext uri="{FF2B5EF4-FFF2-40B4-BE49-F238E27FC236}">
                <a16:creationId xmlns:a16="http://schemas.microsoft.com/office/drawing/2014/main" id="{20BD4ACB-56BB-4CEA-EB08-A138C8A9649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87" name="Изображение 6" descr="Безымянный-4">
            <a:extLst>
              <a:ext uri="{FF2B5EF4-FFF2-40B4-BE49-F238E27FC236}">
                <a16:creationId xmlns:a16="http://schemas.microsoft.com/office/drawing/2014/main" id="{F4D88070-E6CE-157B-25D8-88BFBEB2BAB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88" name="Изображение 16" descr="рцфгк">
            <a:extLst>
              <a:ext uri="{FF2B5EF4-FFF2-40B4-BE49-F238E27FC236}">
                <a16:creationId xmlns:a16="http://schemas.microsoft.com/office/drawing/2014/main" id="{5A3AD3D1-8B4A-C8F6-2D80-954A42796B7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89" name="Изображение 25" descr="Безымянный-1">
            <a:extLst>
              <a:ext uri="{FF2B5EF4-FFF2-40B4-BE49-F238E27FC236}">
                <a16:creationId xmlns:a16="http://schemas.microsoft.com/office/drawing/2014/main" id="{7B3721D9-F5B7-96C0-AD8D-442BD361AF4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234960" y="46800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91" name="TextBox 4">
            <a:extLst>
              <a:ext uri="{FF2B5EF4-FFF2-40B4-BE49-F238E27FC236}">
                <a16:creationId xmlns:a16="http://schemas.microsoft.com/office/drawing/2014/main" id="{2B195E69-1E26-2BF4-C8DD-2F626B9DA31B}"/>
              </a:ext>
            </a:extLst>
          </p:cNvPr>
          <p:cNvSpPr/>
          <p:nvPr/>
        </p:nvSpPr>
        <p:spPr>
          <a:xfrm>
            <a:off x="4372560" y="318240"/>
            <a:ext cx="504202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rgbClr val="FF0000"/>
                </a:solidFill>
                <a:uFillTx/>
                <a:latin typeface="Calibri"/>
              </a:rPr>
              <a:t>Ребенок в опасности!</a:t>
            </a:r>
            <a:endParaRPr lang="ru-RU" sz="40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906A3BA-C4F4-F8E6-4BB4-F0F0A2F873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08C8C-826A-DFA9-DF5F-CB4B96DFD0A5}"/>
              </a:ext>
            </a:extLst>
          </p:cNvPr>
          <p:cNvSpPr txBox="1"/>
          <p:nvPr/>
        </p:nvSpPr>
        <p:spPr>
          <a:xfrm>
            <a:off x="4316465" y="1877558"/>
            <a:ext cx="5984532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Уголовная ответственность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 наказание в виде 4–10 лет лишения свободы, в составе организованной группы до 20 лет.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Заморозка счетов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банк заблокирует карты и счета, отключит доступ к онлайн-банку.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Ухудшение финансовой репутации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банки внесут в черный список.</a:t>
            </a:r>
            <a:endParaRPr lang="ru-RU" sz="18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Взыскание похищенных денег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ущерб придется возместить.</a:t>
            </a:r>
            <a:endParaRPr lang="ru-RU" sz="18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Риск, что злоумышленники оформят на </a:t>
            </a:r>
            <a:r>
              <a:rPr lang="ru-RU" sz="1800" b="1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дроппера</a:t>
            </a:r>
            <a:r>
              <a:rPr lang="ru-RU" sz="18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крупный кредит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сам жертва мошенников.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A344D-C5C3-31DB-34F2-43A4E71D5122}"/>
              </a:ext>
            </a:extLst>
          </p:cNvPr>
          <p:cNvSpPr txBox="1"/>
          <p:nvPr/>
        </p:nvSpPr>
        <p:spPr>
          <a:xfrm>
            <a:off x="4292082" y="1211900"/>
            <a:ext cx="655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ЧТО ЖДЕТ ДРОППЕРА?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D47E75BC-7EBB-76E3-D3CD-282FD9666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2" t="41848" r="4335"/>
          <a:stretch/>
        </p:blipFill>
        <p:spPr bwMode="auto">
          <a:xfrm>
            <a:off x="444558" y="1511929"/>
            <a:ext cx="3928002" cy="51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icture background">
            <a:extLst>
              <a:ext uri="{FF2B5EF4-FFF2-40B4-BE49-F238E27FC236}">
                <a16:creationId xmlns:a16="http://schemas.microsoft.com/office/drawing/2014/main" id="{C8AB802A-7D98-A58E-6A81-4628AF549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874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B5767E-0C05-FE87-B8B4-84C0BB71B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Изображение 1" descr="минфин прозрачный">
            <a:extLst>
              <a:ext uri="{FF2B5EF4-FFF2-40B4-BE49-F238E27FC236}">
                <a16:creationId xmlns:a16="http://schemas.microsoft.com/office/drawing/2014/main" id="{5C60796B-D0E9-BF6E-9DAC-3A1D342A6BC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80" name="Изображение 6" descr="Безымянный-4">
            <a:extLst>
              <a:ext uri="{FF2B5EF4-FFF2-40B4-BE49-F238E27FC236}">
                <a16:creationId xmlns:a16="http://schemas.microsoft.com/office/drawing/2014/main" id="{B6E997D2-2A20-7B22-0FAF-C1FA71B353C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81" name="Изображение 16" descr="рцфгк">
            <a:extLst>
              <a:ext uri="{FF2B5EF4-FFF2-40B4-BE49-F238E27FC236}">
                <a16:creationId xmlns:a16="http://schemas.microsoft.com/office/drawing/2014/main" id="{88AE39F0-A4AD-D74C-66CE-0247B74A25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82" name="Изображение 25" descr="Безымянный-1">
            <a:extLst>
              <a:ext uri="{FF2B5EF4-FFF2-40B4-BE49-F238E27FC236}">
                <a16:creationId xmlns:a16="http://schemas.microsoft.com/office/drawing/2014/main" id="{F65BC2EE-5476-8085-12B6-08D78D216EB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234960" y="46800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84" name="TextBox 34">
            <a:extLst>
              <a:ext uri="{FF2B5EF4-FFF2-40B4-BE49-F238E27FC236}">
                <a16:creationId xmlns:a16="http://schemas.microsoft.com/office/drawing/2014/main" id="{DED9FCE9-642B-22E0-458B-12B7170111E7}"/>
              </a:ext>
            </a:extLst>
          </p:cNvPr>
          <p:cNvSpPr/>
          <p:nvPr/>
        </p:nvSpPr>
        <p:spPr>
          <a:xfrm>
            <a:off x="352080" y="1650528"/>
            <a:ext cx="11444585" cy="44920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l"/>
            <a:r>
              <a:rPr lang="ru-RU" sz="2200" b="1" i="0" dirty="0">
                <a:solidFill>
                  <a:srgbClr val="FF0000"/>
                </a:solidFill>
                <a:effectLst/>
              </a:rPr>
              <a:t>Не общаться с навязчивыми незнакомцами</a:t>
            </a:r>
            <a:r>
              <a:rPr lang="ru-RU" sz="2200" b="0" i="0" dirty="0">
                <a:solidFill>
                  <a:srgbClr val="FF0000"/>
                </a:solidFill>
                <a:effectLst/>
              </a:rPr>
              <a:t>. </a:t>
            </a:r>
            <a:r>
              <a:rPr lang="ru-RU" sz="2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научить ребёнка говорить «нет» и отстаивать своё мнение, объяснить, что нужно делиться с родителями, если кто-то пытается на него давить.</a:t>
            </a:r>
          </a:p>
          <a:p>
            <a:pPr algn="l"/>
            <a:r>
              <a:rPr lang="ru-RU" sz="2200" b="1" i="0" dirty="0">
                <a:solidFill>
                  <a:srgbClr val="FF0000"/>
                </a:solidFill>
                <a:effectLst/>
              </a:rPr>
              <a:t>Размещать фото и личную информацию</a:t>
            </a:r>
            <a:r>
              <a:rPr lang="ru-RU" sz="2200" b="0" i="0" dirty="0">
                <a:solidFill>
                  <a:srgbClr val="FF0000"/>
                </a:solidFill>
                <a:effectLst/>
              </a:rPr>
              <a:t> </a:t>
            </a:r>
            <a:r>
              <a:rPr lang="ru-RU" sz="2200" b="1" i="0" dirty="0">
                <a:solidFill>
                  <a:srgbClr val="FF0000"/>
                </a:solidFill>
                <a:effectLst/>
              </a:rPr>
              <a:t>в закрытом аккаунте, а также не указывать в публикациях геолокацию. </a:t>
            </a:r>
          </a:p>
          <a:p>
            <a:pPr algn="l"/>
            <a:r>
              <a:rPr lang="ru-RU" sz="2200" b="1" i="0" dirty="0">
                <a:solidFill>
                  <a:srgbClr val="FF0000"/>
                </a:solidFill>
                <a:effectLst/>
              </a:rPr>
              <a:t>Не использовать веб-камеру</a:t>
            </a:r>
            <a:r>
              <a:rPr lang="ru-RU" sz="2200" b="0" i="0" dirty="0">
                <a:solidFill>
                  <a:srgbClr val="FF0000"/>
                </a:solidFill>
                <a:effectLst/>
              </a:rPr>
              <a:t> </a:t>
            </a:r>
            <a:r>
              <a:rPr lang="ru-RU" sz="2200" b="1" i="0" dirty="0">
                <a:solidFill>
                  <a:srgbClr val="FF0000"/>
                </a:solidFill>
                <a:effectLst/>
              </a:rPr>
              <a:t>для общения с незнакомыми людьми</a:t>
            </a:r>
            <a:r>
              <a:rPr lang="ru-RU" sz="2200" b="0" i="0" dirty="0">
                <a:solidFill>
                  <a:srgbClr val="FF0000"/>
                </a:solidFill>
                <a:effectLst/>
              </a:rPr>
              <a:t>. </a:t>
            </a:r>
          </a:p>
          <a:p>
            <a:pPr algn="l"/>
            <a:r>
              <a:rPr lang="ru-RU" sz="2200" b="1" i="0" dirty="0">
                <a:solidFill>
                  <a:srgbClr val="FF0000"/>
                </a:solidFill>
                <a:effectLst/>
              </a:rPr>
              <a:t>Проверять сайты на безопасность</a:t>
            </a:r>
            <a:r>
              <a:rPr lang="ru-RU" sz="2200" b="0" i="0" dirty="0">
                <a:solidFill>
                  <a:srgbClr val="FF0000"/>
                </a:solidFill>
                <a:effectLst/>
              </a:rPr>
              <a:t>. </a:t>
            </a:r>
            <a:r>
              <a:rPr lang="ru-RU" sz="2200" b="1" i="0" dirty="0">
                <a:solidFill>
                  <a:srgbClr val="FF0000"/>
                </a:solidFill>
                <a:effectLst/>
              </a:rPr>
              <a:t>Сохранять логины и пароли</a:t>
            </a:r>
            <a:r>
              <a:rPr lang="ru-RU" sz="2200" b="0" i="0" dirty="0">
                <a:solidFill>
                  <a:srgbClr val="FF0000"/>
                </a:solidFill>
                <a:effectLst/>
              </a:rPr>
              <a:t> </a:t>
            </a:r>
            <a:r>
              <a:rPr lang="ru-RU" sz="2200" b="1" i="0" dirty="0">
                <a:solidFill>
                  <a:srgbClr val="FF0000"/>
                </a:solidFill>
                <a:effectLst/>
              </a:rPr>
              <a:t>от своих страниц</a:t>
            </a:r>
            <a:r>
              <a:rPr lang="ru-RU" sz="2200" b="0" i="0" dirty="0">
                <a:solidFill>
                  <a:srgbClr val="FF0000"/>
                </a:solidFill>
                <a:effectLst/>
              </a:rPr>
              <a:t> </a:t>
            </a:r>
            <a:r>
              <a:rPr lang="ru-RU" sz="2200" b="1" i="0" dirty="0">
                <a:solidFill>
                  <a:srgbClr val="FF0000"/>
                </a:solidFill>
                <a:effectLst/>
              </a:rPr>
              <a:t>в надёжном месте</a:t>
            </a:r>
            <a:r>
              <a:rPr lang="ru-RU" sz="2200" b="0" i="0" dirty="0">
                <a:solidFill>
                  <a:srgbClr val="FF0000"/>
                </a:solidFill>
                <a:effectLst/>
              </a:rPr>
              <a:t>. </a:t>
            </a:r>
          </a:p>
          <a:p>
            <a:pPr algn="l"/>
            <a:r>
              <a:rPr lang="ru-RU" sz="2200" b="1" i="0" dirty="0">
                <a:solidFill>
                  <a:srgbClr val="FF0000"/>
                </a:solidFill>
                <a:effectLst/>
              </a:rPr>
              <a:t>Не встречаться в реальной жизни с малознакомыми виртуальными друзьями. </a:t>
            </a:r>
          </a:p>
          <a:p>
            <a:pPr algn="l"/>
            <a:r>
              <a:rPr lang="ru-RU" sz="2200" b="1" i="0" dirty="0">
                <a:solidFill>
                  <a:srgbClr val="FF0000"/>
                </a:solidFill>
                <a:effectLst/>
              </a:rPr>
              <a:t>Совершать покупки в интернете</a:t>
            </a:r>
            <a:r>
              <a:rPr lang="ru-RU" sz="2200" b="0" i="0" dirty="0">
                <a:solidFill>
                  <a:srgbClr val="FF0000"/>
                </a:solidFill>
                <a:effectLst/>
              </a:rPr>
              <a:t> </a:t>
            </a:r>
            <a:r>
              <a:rPr lang="ru-RU" sz="2200" b="1" i="0" dirty="0">
                <a:solidFill>
                  <a:srgbClr val="FF0000"/>
                </a:solidFill>
                <a:effectLst/>
              </a:rPr>
              <a:t>под контролем родителей.</a:t>
            </a:r>
            <a:endParaRPr lang="ru-RU" sz="22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ru-RU" sz="2200" b="1" i="0" dirty="0">
                <a:solidFill>
                  <a:srgbClr val="FF0000"/>
                </a:solidFill>
                <a:effectLst/>
              </a:rPr>
              <a:t>Объяснить правила этикета в сети</a:t>
            </a:r>
          </a:p>
          <a:p>
            <a:pPr algn="l"/>
            <a:r>
              <a:rPr lang="ru-RU" sz="2200" b="1" i="0" dirty="0">
                <a:solidFill>
                  <a:srgbClr val="FF0000"/>
                </a:solidFill>
                <a:effectLst/>
              </a:rPr>
              <a:t>Важно установить «родительский контроль», который позволит отслеживать не только возрастной ценз приложений, но и время в интернете.</a:t>
            </a:r>
          </a:p>
        </p:txBody>
      </p:sp>
      <p:sp>
        <p:nvSpPr>
          <p:cNvPr id="85" name="TextBox 35">
            <a:extLst>
              <a:ext uri="{FF2B5EF4-FFF2-40B4-BE49-F238E27FC236}">
                <a16:creationId xmlns:a16="http://schemas.microsoft.com/office/drawing/2014/main" id="{D9A23F3F-0A0F-3E64-4D5F-CB7833B438E6}"/>
              </a:ext>
            </a:extLst>
          </p:cNvPr>
          <p:cNvSpPr/>
          <p:nvPr/>
        </p:nvSpPr>
        <p:spPr>
          <a:xfrm>
            <a:off x="4884241" y="159225"/>
            <a:ext cx="628560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1" dirty="0">
                <a:solidFill>
                  <a:srgbClr val="FF0000"/>
                </a:solidFill>
              </a:rPr>
              <a:t>Правила безопасного пользования интернетом</a:t>
            </a:r>
            <a:endParaRPr lang="ru-RU" sz="36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564005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Изображение 1" descr="минфин прозрачный"/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341" name="Изображение 6" descr="Безымянный-4"/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342" name="Изображение 16" descr="рцфгк"/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343" name="Изображение 25" descr="Безымянный-1"/>
          <p:cNvPicPr/>
          <p:nvPr/>
        </p:nvPicPr>
        <p:blipFill>
          <a:blip r:embed="rId5"/>
          <a:stretch/>
        </p:blipFill>
        <p:spPr>
          <a:xfrm>
            <a:off x="3362400" y="44424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344" name="TextBox 7"/>
          <p:cNvSpPr/>
          <p:nvPr/>
        </p:nvSpPr>
        <p:spPr>
          <a:xfrm>
            <a:off x="4870764" y="388440"/>
            <a:ext cx="4912236" cy="6612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1" u="none" strike="noStrike" dirty="0">
                <a:solidFill>
                  <a:srgbClr val="FF0000"/>
                </a:solidFill>
                <a:uFillTx/>
                <a:latin typeface="Verdana"/>
                <a:ea typeface="Verdana"/>
              </a:rPr>
              <a:t>ПРИДЕРЖИВАЙТЕСЬ ПРИНЦИПА НУЛЕВОГО ДОВЕРИЯ</a:t>
            </a:r>
            <a:endParaRPr lang="ru-RU" sz="18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345" name="TextBox 4"/>
          <p:cNvSpPr/>
          <p:nvPr/>
        </p:nvSpPr>
        <p:spPr>
          <a:xfrm>
            <a:off x="352080" y="1487160"/>
            <a:ext cx="11522160" cy="47383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2400" b="0" u="none" strike="noStrike" dirty="0">
                <a:solidFill>
                  <a:schemeClr val="dk1"/>
                </a:solidFill>
                <a:uFillTx/>
                <a:latin typeface="Calibri"/>
                <a:ea typeface="Verdana"/>
              </a:rPr>
              <a:t>Для обеспечения безопасности можно использовать простой, но эффективный принцип: </a:t>
            </a:r>
            <a:r>
              <a:rPr lang="ru-RU" sz="2400" b="1" u="none" strike="noStrike" dirty="0">
                <a:solidFill>
                  <a:srgbClr val="FF0000"/>
                </a:solidFill>
                <a:uFillTx/>
                <a:latin typeface="Calibri"/>
                <a:ea typeface="Verdana"/>
              </a:rPr>
              <a:t>никому не доверяй без проверки</a:t>
            </a:r>
            <a:r>
              <a:rPr lang="ru-RU" sz="2400" b="1" u="none" strike="noStrike" dirty="0">
                <a:solidFill>
                  <a:schemeClr val="dk1"/>
                </a:solidFill>
                <a:uFillTx/>
                <a:latin typeface="Calibri"/>
                <a:ea typeface="Verdana"/>
              </a:rPr>
              <a:t>.</a:t>
            </a:r>
            <a:r>
              <a:rPr lang="ru-RU" sz="2400" b="0" u="none" strike="noStrike" dirty="0">
                <a:solidFill>
                  <a:schemeClr val="dk1"/>
                </a:solidFill>
                <a:uFillTx/>
                <a:latin typeface="Calibri"/>
                <a:ea typeface="Verdana"/>
              </a:rPr>
              <a:t> Эта концепция, известная как Zero Trust (нулевое доверие), возникла из необходимости защищаться в мире, где угрозы могут подстерегать буквально везде.</a:t>
            </a:r>
          </a:p>
          <a:p>
            <a:pPr algn="just" defTabSz="914400">
              <a:lnSpc>
                <a:spcPct val="100000"/>
              </a:lnSpc>
            </a:pPr>
            <a:endParaRPr lang="ru-RU" sz="24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600" b="1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Verdana"/>
              </a:rPr>
              <a:t>Не доверяйте «официальным» сообщениям вслепую. </a:t>
            </a:r>
          </a:p>
          <a:p>
            <a:pPr algn="just" defTabSz="914400">
              <a:lnSpc>
                <a:spcPct val="100000"/>
              </a:lnSpc>
            </a:pPr>
            <a:r>
              <a:rPr lang="ru-RU" sz="2600" b="1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Verdana"/>
              </a:rPr>
              <a:t>Не доверяйте даже своим паролям. </a:t>
            </a:r>
          </a:p>
          <a:p>
            <a:pPr algn="just" defTabSz="914400">
              <a:lnSpc>
                <a:spcPct val="100000"/>
              </a:lnSpc>
            </a:pPr>
            <a:r>
              <a:rPr lang="ru-RU" sz="2600" b="1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Verdana"/>
              </a:rPr>
              <a:t>Задавайте больше вопросов. </a:t>
            </a:r>
          </a:p>
          <a:p>
            <a:pPr algn="just" defTabSz="914400">
              <a:lnSpc>
                <a:spcPct val="100000"/>
              </a:lnSpc>
            </a:pPr>
            <a:r>
              <a:rPr lang="ru-RU" sz="2600" b="1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Verdana"/>
              </a:rPr>
              <a:t>Не стесняйтесь просить собеседника подтвердить свои слова. </a:t>
            </a:r>
          </a:p>
          <a:p>
            <a:pPr algn="just" defTabSz="914400">
              <a:lnSpc>
                <a:spcPct val="100000"/>
              </a:lnSpc>
            </a:pPr>
            <a:r>
              <a:rPr lang="ru-RU" sz="2600" b="1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Verdana"/>
              </a:rPr>
              <a:t>Доверяйте своим сомнениям. </a:t>
            </a:r>
          </a:p>
          <a:p>
            <a:pPr algn="just" defTabSz="914400">
              <a:lnSpc>
                <a:spcPct val="100000"/>
              </a:lnSpc>
            </a:pPr>
            <a:r>
              <a:rPr lang="ru-RU" sz="2600" b="1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Verdana"/>
              </a:rPr>
              <a:t>Заставить вас торопиться и принимать необдуманное решение – это задача мошенников. Не стоит им помогать!</a:t>
            </a:r>
            <a:endParaRPr lang="ru-RU" sz="2600" b="1" u="none" strike="noStrik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XO Oriel"/>
            </a:endParaRPr>
          </a:p>
        </p:txBody>
      </p:sp>
      <p:pic>
        <p:nvPicPr>
          <p:cNvPr id="346" name="Picture 2" descr="Picture background"/>
          <p:cNvPicPr/>
          <p:nvPr/>
        </p:nvPicPr>
        <p:blipFill>
          <a:blip r:embed="rId6"/>
          <a:stretch/>
        </p:blipFill>
        <p:spPr>
          <a:xfrm>
            <a:off x="10218240" y="106560"/>
            <a:ext cx="1427400" cy="141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Подзаголовок 5"/>
          <p:cNvSpPr/>
          <p:nvPr/>
        </p:nvSpPr>
        <p:spPr>
          <a:xfrm>
            <a:off x="0" y="1717560"/>
            <a:ext cx="12191040" cy="196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3200" b="1" u="none" strike="noStrike">
              <a:solidFill>
                <a:schemeClr val="dk1"/>
              </a:solidFill>
              <a:uFillTx/>
              <a:latin typeface="Verdana"/>
              <a:ea typeface="Verdana"/>
            </a:endParaRPr>
          </a:p>
        </p:txBody>
      </p:sp>
      <p:pic>
        <p:nvPicPr>
          <p:cNvPr id="367" name="Изображение 1" descr="минфин прозрачный"/>
          <p:cNvPicPr/>
          <p:nvPr/>
        </p:nvPicPr>
        <p:blipFill>
          <a:blip r:embed="rId2"/>
          <a:stretch/>
        </p:blipFill>
        <p:spPr>
          <a:xfrm>
            <a:off x="4458240" y="2044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368" name="Изображение 6" descr="Безымянный-4"/>
          <p:cNvPicPr/>
          <p:nvPr/>
        </p:nvPicPr>
        <p:blipFill>
          <a:blip r:embed="rId3"/>
          <a:stretch/>
        </p:blipFill>
        <p:spPr>
          <a:xfrm>
            <a:off x="1013400" y="28908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369" name="Изображение 16" descr="рцфгк"/>
          <p:cNvPicPr/>
          <p:nvPr/>
        </p:nvPicPr>
        <p:blipFill>
          <a:blip r:embed="rId4"/>
          <a:stretch/>
        </p:blipFill>
        <p:spPr>
          <a:xfrm>
            <a:off x="7396920" y="360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370" name="Изображение 25" descr="Безымянный-1"/>
          <p:cNvPicPr/>
          <p:nvPr/>
        </p:nvPicPr>
        <p:blipFill>
          <a:blip r:embed="rId5"/>
          <a:stretch/>
        </p:blipFill>
        <p:spPr>
          <a:xfrm>
            <a:off x="10108080" y="410760"/>
            <a:ext cx="1137600" cy="815760"/>
          </a:xfrm>
          <a:prstGeom prst="rect">
            <a:avLst/>
          </a:prstGeom>
          <a:ln w="0">
            <a:noFill/>
          </a:ln>
        </p:spPr>
      </p:pic>
      <p:pic>
        <p:nvPicPr>
          <p:cNvPr id="371" name="Рисунок 2"/>
          <p:cNvPicPr/>
          <p:nvPr/>
        </p:nvPicPr>
        <p:blipFill>
          <a:blip r:embed="rId6"/>
          <a:stretch/>
        </p:blipFill>
        <p:spPr>
          <a:xfrm>
            <a:off x="762120" y="1477800"/>
            <a:ext cx="2023920" cy="1994040"/>
          </a:xfrm>
          <a:prstGeom prst="rect">
            <a:avLst/>
          </a:prstGeom>
          <a:ln w="0">
            <a:noFill/>
          </a:ln>
        </p:spPr>
      </p:pic>
      <p:sp>
        <p:nvSpPr>
          <p:cNvPr id="372" name="TextBox 3"/>
          <p:cNvSpPr/>
          <p:nvPr/>
        </p:nvSpPr>
        <p:spPr>
          <a:xfrm>
            <a:off x="854280" y="3481200"/>
            <a:ext cx="1801800" cy="31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50" b="1" u="none" strike="noStrike">
                <a:solidFill>
                  <a:schemeClr val="dk1"/>
                </a:solidFill>
                <a:uFillTx/>
                <a:latin typeface="Verdana"/>
                <a:ea typeface="Verdana"/>
              </a:rPr>
              <a:t>Мы в </a:t>
            </a:r>
            <a:r>
              <a:rPr lang="en-US" sz="1450" b="1" u="none" strike="noStrike">
                <a:solidFill>
                  <a:schemeClr val="dk1"/>
                </a:solidFill>
                <a:uFillTx/>
                <a:latin typeface="Verdana"/>
                <a:ea typeface="Verdana"/>
              </a:rPr>
              <a:t>Telegram</a:t>
            </a:r>
            <a:endParaRPr lang="ru-RU" sz="1450" b="0" u="none" strike="noStrike">
              <a:solidFill>
                <a:srgbClr val="000000"/>
              </a:solidFill>
              <a:uFillTx/>
              <a:latin typeface="XO Oriel"/>
            </a:endParaRPr>
          </a:p>
        </p:txBody>
      </p:sp>
      <p:pic>
        <p:nvPicPr>
          <p:cNvPr id="373" name="Объект 7"/>
          <p:cNvPicPr/>
          <p:nvPr/>
        </p:nvPicPr>
        <p:blipFill>
          <a:blip r:embed="rId7"/>
          <a:stretch/>
        </p:blipFill>
        <p:spPr>
          <a:xfrm>
            <a:off x="3872880" y="1447200"/>
            <a:ext cx="2063880" cy="2009880"/>
          </a:xfrm>
          <a:prstGeom prst="rect">
            <a:avLst/>
          </a:prstGeom>
          <a:ln w="0">
            <a:noFill/>
          </a:ln>
        </p:spPr>
      </p:pic>
      <p:pic>
        <p:nvPicPr>
          <p:cNvPr id="374" name="Рисунок 8"/>
          <p:cNvPicPr/>
          <p:nvPr/>
        </p:nvPicPr>
        <p:blipFill>
          <a:blip r:embed="rId8"/>
          <a:stretch/>
        </p:blipFill>
        <p:spPr>
          <a:xfrm>
            <a:off x="6847200" y="1426680"/>
            <a:ext cx="2082600" cy="1969920"/>
          </a:xfrm>
          <a:prstGeom prst="rect">
            <a:avLst/>
          </a:prstGeom>
          <a:ln w="0">
            <a:noFill/>
          </a:ln>
        </p:spPr>
      </p:pic>
      <p:sp>
        <p:nvSpPr>
          <p:cNvPr id="375" name="TextBox 9"/>
          <p:cNvSpPr/>
          <p:nvPr/>
        </p:nvSpPr>
        <p:spPr>
          <a:xfrm>
            <a:off x="4127760" y="3397320"/>
            <a:ext cx="15998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/>
                </a:solidFill>
                <a:uFillTx/>
                <a:latin typeface="Calibri"/>
              </a:rPr>
              <a:t>Мы в </a:t>
            </a:r>
            <a:r>
              <a:rPr lang="en-US" sz="2000" b="1" u="none" strike="noStrike">
                <a:solidFill>
                  <a:schemeClr val="dk1"/>
                </a:solidFill>
                <a:uFillTx/>
                <a:latin typeface="Calibri"/>
              </a:rPr>
              <a:t>VK</a:t>
            </a:r>
            <a:endParaRPr lang="ru-RU" sz="2000" b="0" u="none" strike="noStrike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376" name="TextBox 10"/>
          <p:cNvSpPr/>
          <p:nvPr/>
        </p:nvSpPr>
        <p:spPr>
          <a:xfrm>
            <a:off x="7069680" y="3354480"/>
            <a:ext cx="16758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/>
                </a:solidFill>
                <a:uFillTx/>
                <a:latin typeface="Calibri"/>
              </a:rPr>
              <a:t>Мы в </a:t>
            </a:r>
            <a:r>
              <a:rPr lang="en-US" sz="2000" b="1" u="none" strike="noStrike">
                <a:solidFill>
                  <a:schemeClr val="dk1"/>
                </a:solidFill>
                <a:uFillTx/>
                <a:latin typeface="Calibri"/>
              </a:rPr>
              <a:t>O</a:t>
            </a:r>
            <a:r>
              <a:rPr lang="en-US" sz="1800" b="1" u="none" strike="noStrike">
                <a:solidFill>
                  <a:schemeClr val="dk1"/>
                </a:solidFill>
                <a:uFillTx/>
                <a:latin typeface="Calibri"/>
              </a:rPr>
              <a:t>K</a:t>
            </a:r>
            <a:endParaRPr lang="ru-RU" sz="1800" b="0" u="none" strike="noStrike">
              <a:solidFill>
                <a:srgbClr val="000000"/>
              </a:solidFill>
              <a:uFillTx/>
              <a:latin typeface="XO Oriel"/>
            </a:endParaRPr>
          </a:p>
        </p:txBody>
      </p:sp>
      <p:pic>
        <p:nvPicPr>
          <p:cNvPr id="377" name="Picture 2" descr="C:\Users\кс\Desktop\КОД РЦФГК.jpeg"/>
          <p:cNvPicPr/>
          <p:nvPr/>
        </p:nvPicPr>
        <p:blipFill>
          <a:blip r:embed="rId9"/>
          <a:stretch/>
        </p:blipFill>
        <p:spPr>
          <a:xfrm>
            <a:off x="762120" y="4075920"/>
            <a:ext cx="2023920" cy="1949760"/>
          </a:xfrm>
          <a:prstGeom prst="rect">
            <a:avLst/>
          </a:prstGeom>
          <a:ln w="0">
            <a:noFill/>
          </a:ln>
        </p:spPr>
      </p:pic>
      <p:pic>
        <p:nvPicPr>
          <p:cNvPr id="378" name="Рисунок 12"/>
          <p:cNvPicPr/>
          <p:nvPr/>
        </p:nvPicPr>
        <p:blipFill>
          <a:blip r:embed="rId10"/>
          <a:stretch/>
        </p:blipFill>
        <p:spPr>
          <a:xfrm>
            <a:off x="6938640" y="4056840"/>
            <a:ext cx="2019600" cy="1925640"/>
          </a:xfrm>
          <a:prstGeom prst="rect">
            <a:avLst/>
          </a:prstGeom>
          <a:ln w="0">
            <a:noFill/>
          </a:ln>
        </p:spPr>
      </p:pic>
      <p:sp>
        <p:nvSpPr>
          <p:cNvPr id="379" name="TextBox 13"/>
          <p:cNvSpPr/>
          <p:nvPr/>
        </p:nvSpPr>
        <p:spPr>
          <a:xfrm>
            <a:off x="658440" y="5938920"/>
            <a:ext cx="2231280" cy="45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 algn="ctr" defTabSz="914400">
              <a:lnSpc>
                <a:spcPts val="2849"/>
              </a:lnSpc>
              <a:spcBef>
                <a:spcPts val="221"/>
              </a:spcBef>
            </a:pPr>
            <a:r>
              <a:rPr lang="en-US" sz="1600" b="1" u="none" strike="noStrike" spc="-9">
                <a:solidFill>
                  <a:schemeClr val="dk1"/>
                </a:solidFill>
                <a:uFillTx/>
                <a:latin typeface="Arial"/>
              </a:rPr>
              <a:t>https://</a:t>
            </a:r>
            <a:r>
              <a:rPr lang="ru-RU" sz="1600" b="1" u="none" strike="noStrike" spc="-9">
                <a:solidFill>
                  <a:schemeClr val="dk1"/>
                </a:solidFill>
                <a:uFillTx/>
                <a:latin typeface="Arial"/>
              </a:rPr>
              <a:t>рцфгк42.рф</a:t>
            </a:r>
            <a:r>
              <a:rPr lang="ru-RU" sz="1600" b="1" u="sng" strike="noStrike" spc="-9">
                <a:solidFill>
                  <a:schemeClr val="dk1"/>
                </a:solidFill>
                <a:uFill>
                  <a:solidFill>
                    <a:srgbClr val="6FA8DC"/>
                  </a:solidFill>
                </a:uFill>
                <a:latin typeface="Arial"/>
              </a:rPr>
              <a:t>  </a:t>
            </a:r>
            <a:endParaRPr lang="ru-RU" sz="1600" b="0" u="none" strike="noStrike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380" name="TextBox 14"/>
          <p:cNvSpPr/>
          <p:nvPr/>
        </p:nvSpPr>
        <p:spPr>
          <a:xfrm>
            <a:off x="7062120" y="6055200"/>
            <a:ext cx="1832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uFillTx/>
                <a:latin typeface="Calibri"/>
              </a:rPr>
              <a:t>Мы в </a:t>
            </a:r>
            <a:r>
              <a:rPr lang="en-US" sz="1800" b="1" u="none" strike="noStrike">
                <a:solidFill>
                  <a:schemeClr val="dk1"/>
                </a:solidFill>
                <a:uFillTx/>
                <a:latin typeface="Calibri"/>
              </a:rPr>
              <a:t>RuTube</a:t>
            </a:r>
            <a:endParaRPr lang="ru-RU" sz="1800" b="0" u="none" strike="noStrike">
              <a:solidFill>
                <a:srgbClr val="000000"/>
              </a:solidFill>
              <a:uFillTx/>
              <a:latin typeface="XO Oriel"/>
            </a:endParaRPr>
          </a:p>
        </p:txBody>
      </p:sp>
      <p:pic>
        <p:nvPicPr>
          <p:cNvPr id="381" name="Замещающее содержимое 10" descr="ЯДзен"/>
          <p:cNvPicPr/>
          <p:nvPr/>
        </p:nvPicPr>
        <p:blipFill>
          <a:blip r:embed="rId11"/>
          <a:stretch/>
        </p:blipFill>
        <p:spPr>
          <a:xfrm>
            <a:off x="3873240" y="4075920"/>
            <a:ext cx="1973880" cy="1927440"/>
          </a:xfrm>
          <a:prstGeom prst="rect">
            <a:avLst/>
          </a:prstGeom>
          <a:ln w="0">
            <a:noFill/>
          </a:ln>
        </p:spPr>
      </p:pic>
      <p:sp>
        <p:nvSpPr>
          <p:cNvPr id="382" name="TextBox 26"/>
          <p:cNvSpPr/>
          <p:nvPr/>
        </p:nvSpPr>
        <p:spPr>
          <a:xfrm>
            <a:off x="4282200" y="5950800"/>
            <a:ext cx="11541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/>
                </a:solidFill>
                <a:uFillTx/>
                <a:latin typeface="Calibri"/>
              </a:rPr>
              <a:t>ЯДзен</a:t>
            </a:r>
            <a:endParaRPr lang="ru-RU" sz="2000" b="0" u="none" strike="noStrike">
              <a:solidFill>
                <a:srgbClr val="000000"/>
              </a:solidFill>
              <a:uFillTx/>
              <a:latin typeface="XO Oriel"/>
            </a:endParaRPr>
          </a:p>
        </p:txBody>
      </p:sp>
      <p:pic>
        <p:nvPicPr>
          <p:cNvPr id="383" name="Picture 4" descr="C:\Users\кс\Desktop\РЦФГК\РЦФГК ЛОГО ВИДЕО\ФИНГРАМ.png"/>
          <p:cNvPicPr/>
          <p:nvPr/>
        </p:nvPicPr>
        <p:blipFill>
          <a:blip r:embed="rId12"/>
          <a:stretch/>
        </p:blipFill>
        <p:spPr>
          <a:xfrm flipH="1">
            <a:off x="9398520" y="1598040"/>
            <a:ext cx="2557800" cy="158472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41DC9-E55A-ED40-67C6-9D0739CB16FD}"/>
              </a:ext>
            </a:extLst>
          </p:cNvPr>
          <p:cNvSpPr txBox="1"/>
          <p:nvPr/>
        </p:nvSpPr>
        <p:spPr>
          <a:xfrm>
            <a:off x="9047160" y="3828275"/>
            <a:ext cx="30736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Как не стать жертвой мошенников?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МОЛЧА!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Изображение 1" descr="минфин прозрачный"/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80" name="Изображение 6" descr="Безымянный-4"/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81" name="Изображение 16" descr="рцфгк"/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82" name="Изображение 25" descr="Безымянный-1"/>
          <p:cNvPicPr/>
          <p:nvPr/>
        </p:nvPicPr>
        <p:blipFill>
          <a:blip r:embed="rId5"/>
          <a:stretch/>
        </p:blipFill>
        <p:spPr>
          <a:xfrm>
            <a:off x="3234960" y="46800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84" name="TextBox 34"/>
          <p:cNvSpPr/>
          <p:nvPr/>
        </p:nvSpPr>
        <p:spPr>
          <a:xfrm>
            <a:off x="5324387" y="1132916"/>
            <a:ext cx="6676091" cy="46767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Метод исследования- онлайн-интервью по репрезентативной выборке. 1,5 тыс. респондентов в возрасте от четырех до 17 лет, проживающих в городах России с населением больше 100 тыс. человек.</a:t>
            </a:r>
            <a:b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Более 90% детей </a:t>
            </a:r>
            <a:r>
              <a:rPr lang="ru-RU" sz="28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 4 до 11 лет </a:t>
            </a:r>
            <a:r>
              <a:rPr lang="ru-RU" sz="18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активно пользуются Интернетом. </a:t>
            </a:r>
          </a:p>
          <a:p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 16–17 годам подростки осваивают базовые знания, практически каждый второй умеет обходить блокировки и использовать VPN, почти 80% умеют редактировать фотографии, больше 50% — монтировать видео. У 24% есть свой блог, еще 18% планируют его завести.</a:t>
            </a:r>
          </a:p>
          <a:p>
            <a:pPr algn="just"/>
            <a:b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 детей высокий уровень базовых цифровых компетенций, НО значительная вовлеченность в цифровую среду влечет за собой риски столкнуться с противоправным поведением или контентом.</a:t>
            </a:r>
          </a:p>
        </p:txBody>
      </p:sp>
      <p:sp>
        <p:nvSpPr>
          <p:cNvPr id="85" name="TextBox 35"/>
          <p:cNvSpPr/>
          <p:nvPr/>
        </p:nvSpPr>
        <p:spPr>
          <a:xfrm>
            <a:off x="4802759" y="365040"/>
            <a:ext cx="719771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rgbClr val="FF0000"/>
                </a:solidFill>
                <a:uFillTx/>
                <a:latin typeface="Calibri"/>
              </a:rPr>
              <a:t>Внимание! Дети и интернет.</a:t>
            </a:r>
            <a:endParaRPr lang="ru-RU" sz="40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8BC6A-3905-D198-019D-1D2F333D2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521" y="1652040"/>
            <a:ext cx="4991125" cy="49683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890723-1A52-5776-786F-52966F39B752}"/>
              </a:ext>
            </a:extLst>
          </p:cNvPr>
          <p:cNvSpPr txBox="1"/>
          <p:nvPr/>
        </p:nvSpPr>
        <p:spPr>
          <a:xfrm>
            <a:off x="5431406" y="5717221"/>
            <a:ext cx="6265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А вы научили правилам безопасного пользования интернетом?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8E562-E818-3258-9B8D-066EF898A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Изображение 1" descr="минфин прозрачный">
            <a:extLst>
              <a:ext uri="{FF2B5EF4-FFF2-40B4-BE49-F238E27FC236}">
                <a16:creationId xmlns:a16="http://schemas.microsoft.com/office/drawing/2014/main" id="{250E371C-A2DA-2293-6CBE-6192CA37608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80" name="Изображение 6" descr="Безымянный-4">
            <a:extLst>
              <a:ext uri="{FF2B5EF4-FFF2-40B4-BE49-F238E27FC236}">
                <a16:creationId xmlns:a16="http://schemas.microsoft.com/office/drawing/2014/main" id="{1B695F07-2AC7-EC34-4029-D5B2EBC4BBE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81" name="Изображение 16" descr="рцфгк">
            <a:extLst>
              <a:ext uri="{FF2B5EF4-FFF2-40B4-BE49-F238E27FC236}">
                <a16:creationId xmlns:a16="http://schemas.microsoft.com/office/drawing/2014/main" id="{AFCDA521-C4C6-4B40-C6C8-1D79CEC4302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82" name="Изображение 25" descr="Безымянный-1">
            <a:extLst>
              <a:ext uri="{FF2B5EF4-FFF2-40B4-BE49-F238E27FC236}">
                <a16:creationId xmlns:a16="http://schemas.microsoft.com/office/drawing/2014/main" id="{CC8FD1CF-963B-6B36-2DEC-2225074D940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234960" y="46800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84" name="TextBox 34">
            <a:extLst>
              <a:ext uri="{FF2B5EF4-FFF2-40B4-BE49-F238E27FC236}">
                <a16:creationId xmlns:a16="http://schemas.microsoft.com/office/drawing/2014/main" id="{56879BE1-F626-5F3F-2DB6-575D5C4BAAB3}"/>
              </a:ext>
            </a:extLst>
          </p:cNvPr>
          <p:cNvSpPr/>
          <p:nvPr/>
        </p:nvSpPr>
        <p:spPr>
          <a:xfrm>
            <a:off x="4906978" y="1603696"/>
            <a:ext cx="6863691" cy="37685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28% подростков в возрасте от 11 до 14 лет не называют реальный возраст, а преувеличивают его,</a:t>
            </a:r>
            <a:endParaRPr lang="ru-RU" sz="20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17% участников опроса сталкивались с тем, что незнакомые взрослые пытались завоевать их доверие,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олько 10% родителей знают о таких случаях от ребенка,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попытки установления контакта происходят в социальных сетях — 50%,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онлайн-играх — 32%,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мессенджерах — 31%.</a:t>
            </a:r>
            <a:endParaRPr lang="ru-RU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TextBox 35">
            <a:extLst>
              <a:ext uri="{FF2B5EF4-FFF2-40B4-BE49-F238E27FC236}">
                <a16:creationId xmlns:a16="http://schemas.microsoft.com/office/drawing/2014/main" id="{ED73F780-DA29-8FCD-52DC-0021AB00CF25}"/>
              </a:ext>
            </a:extLst>
          </p:cNvPr>
          <p:cNvSpPr/>
          <p:nvPr/>
        </p:nvSpPr>
        <p:spPr>
          <a:xfrm>
            <a:off x="4802759" y="365040"/>
            <a:ext cx="719771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rgbClr val="FF0000"/>
                </a:solidFill>
                <a:uFillTx/>
                <a:latin typeface="Calibri"/>
              </a:rPr>
              <a:t>Внимание! Дети и интернет.</a:t>
            </a:r>
            <a:endParaRPr lang="ru-RU" sz="40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04DB82-5837-BCFA-B435-41126E739C6B}"/>
              </a:ext>
            </a:extLst>
          </p:cNvPr>
          <p:cNvSpPr txBox="1"/>
          <p:nvPr/>
        </p:nvSpPr>
        <p:spPr>
          <a:xfrm>
            <a:off x="253498" y="5717221"/>
            <a:ext cx="1144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А вы научили правилам безопасного пользования интернетом?</a:t>
            </a:r>
          </a:p>
        </p:txBody>
      </p:sp>
      <p:pic>
        <p:nvPicPr>
          <p:cNvPr id="11268" name="Picture 4" descr="Picture background">
            <a:extLst>
              <a:ext uri="{FF2B5EF4-FFF2-40B4-BE49-F238E27FC236}">
                <a16:creationId xmlns:a16="http://schemas.microsoft.com/office/drawing/2014/main" id="{E90401DE-5094-7FA0-B3B3-F62B54B3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73" y="1689277"/>
            <a:ext cx="4546986" cy="367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86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93A4A5-2EA1-D59D-F290-6616654F1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Изображение 1" descr="минфин прозрачный">
            <a:extLst>
              <a:ext uri="{FF2B5EF4-FFF2-40B4-BE49-F238E27FC236}">
                <a16:creationId xmlns:a16="http://schemas.microsoft.com/office/drawing/2014/main" id="{01601AF7-21A8-F304-9C90-A5FD26588E0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87" name="Изображение 6" descr="Безымянный-4">
            <a:extLst>
              <a:ext uri="{FF2B5EF4-FFF2-40B4-BE49-F238E27FC236}">
                <a16:creationId xmlns:a16="http://schemas.microsoft.com/office/drawing/2014/main" id="{F2B7D8DD-EBCA-4BF1-2547-52E47B64326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88" name="Изображение 16" descr="рцфгк">
            <a:extLst>
              <a:ext uri="{FF2B5EF4-FFF2-40B4-BE49-F238E27FC236}">
                <a16:creationId xmlns:a16="http://schemas.microsoft.com/office/drawing/2014/main" id="{2EA9562B-F927-E451-EC32-30F7B30A9C3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89" name="Изображение 25" descr="Безымянный-1">
            <a:extLst>
              <a:ext uri="{FF2B5EF4-FFF2-40B4-BE49-F238E27FC236}">
                <a16:creationId xmlns:a16="http://schemas.microsoft.com/office/drawing/2014/main" id="{727E5C2C-0C56-AA04-783A-64259489469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234960" y="46800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91" name="TextBox 4">
            <a:extLst>
              <a:ext uri="{FF2B5EF4-FFF2-40B4-BE49-F238E27FC236}">
                <a16:creationId xmlns:a16="http://schemas.microsoft.com/office/drawing/2014/main" id="{0B3A8B1A-933C-BDED-7F88-F7FF20E3FEF7}"/>
              </a:ext>
            </a:extLst>
          </p:cNvPr>
          <p:cNvSpPr/>
          <p:nvPr/>
        </p:nvSpPr>
        <p:spPr>
          <a:xfrm>
            <a:off x="4900320" y="318240"/>
            <a:ext cx="507659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rgbClr val="FF0000"/>
                </a:solidFill>
                <a:uFillTx/>
                <a:latin typeface="Calibri"/>
              </a:rPr>
              <a:t>Ребенок в опасности!</a:t>
            </a:r>
            <a:endParaRPr lang="ru-RU" sz="40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62F5277-3C25-6992-4B63-C51396B665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D457C6-B658-9D60-64B2-DBC73536BBD8}"/>
              </a:ext>
            </a:extLst>
          </p:cNvPr>
          <p:cNvSpPr txBox="1"/>
          <p:nvPr/>
        </p:nvSpPr>
        <p:spPr>
          <a:xfrm>
            <a:off x="6248400" y="1745995"/>
            <a:ext cx="54230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Группы, где подростки учатся нарушать законы</a:t>
            </a:r>
          </a:p>
          <a:p>
            <a:r>
              <a:rPr lang="ru-RU" sz="2200" b="1" dirty="0"/>
              <a:t>Что происходит?</a:t>
            </a:r>
          </a:p>
          <a:p>
            <a:r>
              <a:rPr lang="ru-RU" sz="2200" dirty="0"/>
              <a:t>В таких сообществах рассказывают, как украсть в магазине, обойти блокировку, создать поддельные документы. Учат «хакерским» методам. Анонимности и прочим уловкам.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38A340-53B4-7BC7-298C-CE5AC73E5987}"/>
              </a:ext>
            </a:extLst>
          </p:cNvPr>
          <p:cNvSpPr txBox="1"/>
          <p:nvPr/>
        </p:nvSpPr>
        <p:spPr>
          <a:xfrm>
            <a:off x="396342" y="5110053"/>
            <a:ext cx="116396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/>
              <a:t>Как понять, что ребенок в опасности?</a:t>
            </a:r>
          </a:p>
          <a:p>
            <a:r>
              <a:rPr lang="ru-RU" sz="2200" dirty="0"/>
              <a:t>У подростка появляются ВПН-сервисы, анонимные мессенджеры, интерес к </a:t>
            </a:r>
            <a:r>
              <a:rPr lang="ru-RU" sz="2200" dirty="0" err="1"/>
              <a:t>даркнету</a:t>
            </a:r>
            <a:r>
              <a:rPr lang="ru-RU" sz="2200" dirty="0"/>
              <a:t>.</a:t>
            </a:r>
          </a:p>
          <a:p>
            <a:r>
              <a:rPr lang="ru-RU" sz="2200" dirty="0"/>
              <a:t>В названии сообществ, на которые он подписан, могут быть использованы слова» «анонимность», «</a:t>
            </a:r>
            <a:r>
              <a:rPr lang="ru-RU" sz="2200" dirty="0" err="1"/>
              <a:t>социнженерия</a:t>
            </a:r>
            <a:r>
              <a:rPr lang="ru-RU" sz="2200" dirty="0"/>
              <a:t>», «взлом», «скупка карт».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88F61534-3CF2-083D-F3C5-F2CB7D937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61" y="1721860"/>
            <a:ext cx="5714998" cy="32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7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82008C-7AF6-0D1F-7D42-E915F9199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Изображение 1" descr="минфин прозрачный">
            <a:extLst>
              <a:ext uri="{FF2B5EF4-FFF2-40B4-BE49-F238E27FC236}">
                <a16:creationId xmlns:a16="http://schemas.microsoft.com/office/drawing/2014/main" id="{2D621EF6-D5EA-09C1-53A1-29C5C956EE8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87" name="Изображение 6" descr="Безымянный-4">
            <a:extLst>
              <a:ext uri="{FF2B5EF4-FFF2-40B4-BE49-F238E27FC236}">
                <a16:creationId xmlns:a16="http://schemas.microsoft.com/office/drawing/2014/main" id="{A0231B7F-8D59-D577-7193-FEDF2CEDA8F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88" name="Изображение 16" descr="рцфгк">
            <a:extLst>
              <a:ext uri="{FF2B5EF4-FFF2-40B4-BE49-F238E27FC236}">
                <a16:creationId xmlns:a16="http://schemas.microsoft.com/office/drawing/2014/main" id="{0BF08B24-9A2F-089F-250E-2B5E98E0170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89" name="Изображение 25" descr="Безымянный-1">
            <a:extLst>
              <a:ext uri="{FF2B5EF4-FFF2-40B4-BE49-F238E27FC236}">
                <a16:creationId xmlns:a16="http://schemas.microsoft.com/office/drawing/2014/main" id="{CFBD1C7E-6325-C569-1DA8-AA97272A335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234960" y="46800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91" name="TextBox 4">
            <a:extLst>
              <a:ext uri="{FF2B5EF4-FFF2-40B4-BE49-F238E27FC236}">
                <a16:creationId xmlns:a16="http://schemas.microsoft.com/office/drawing/2014/main" id="{E222CA55-CFEA-0B01-EAD2-D0FCB2F6A132}"/>
              </a:ext>
            </a:extLst>
          </p:cNvPr>
          <p:cNvSpPr/>
          <p:nvPr/>
        </p:nvSpPr>
        <p:spPr>
          <a:xfrm>
            <a:off x="4900320" y="318240"/>
            <a:ext cx="507659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rgbClr val="FF0000"/>
                </a:solidFill>
                <a:uFillTx/>
                <a:latin typeface="Calibri"/>
              </a:rPr>
              <a:t>Ребенок в опасности!</a:t>
            </a:r>
            <a:endParaRPr lang="ru-RU" sz="40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133044A-FA33-5CD9-8653-95A7651CE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C2128-FEA2-91A3-F9BE-E15BB40DFB51}"/>
              </a:ext>
            </a:extLst>
          </p:cNvPr>
          <p:cNvSpPr txBox="1"/>
          <p:nvPr/>
        </p:nvSpPr>
        <p:spPr>
          <a:xfrm>
            <a:off x="6720065" y="1541761"/>
            <a:ext cx="5076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Опасный или деструктивный контент</a:t>
            </a:r>
          </a:p>
          <a:p>
            <a:r>
              <a:rPr lang="ru-RU" sz="2200" b="1" dirty="0"/>
              <a:t>Что происходит?</a:t>
            </a:r>
          </a:p>
          <a:p>
            <a:r>
              <a:rPr lang="ru-RU" sz="2200" dirty="0"/>
              <a:t>Подростковая психика восприимчива к влиянию. Внезапный интерес к деструктивным темам может означать попадание в опасную среду, где поощряются радикальные идеи, насилие или причинение вреда себе и другим.</a:t>
            </a:r>
          </a:p>
          <a:p>
            <a:endParaRPr lang="ru-RU" sz="2200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C7F18AD-DDC7-ED3C-8FDB-CA7F2281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3" y="1490765"/>
            <a:ext cx="6174464" cy="34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525A7B-BF8B-429C-60E4-E6585CC8F855}"/>
              </a:ext>
            </a:extLst>
          </p:cNvPr>
          <p:cNvSpPr txBox="1"/>
          <p:nvPr/>
        </p:nvSpPr>
        <p:spPr>
          <a:xfrm>
            <a:off x="479833" y="5085915"/>
            <a:ext cx="113168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/>
              <a:t>Как понять, что ребенок в опасности?</a:t>
            </a:r>
          </a:p>
          <a:p>
            <a:r>
              <a:rPr lang="ru-RU" sz="2200" dirty="0"/>
              <a:t>В соцсетях подростка появляются публикации, обсуждения или подписки на страницы с насильственным, экстремальным, депрессивным или антисоциальным контентом.</a:t>
            </a:r>
          </a:p>
          <a:p>
            <a:r>
              <a:rPr lang="ru-RU" sz="2200" dirty="0"/>
              <a:t>Он начинает пренебрегать личной безопасностью. Оправдывает рискованные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127470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66261-6807-AA9D-AFF8-5EDF8ECE3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Изображение 1" descr="минфин прозрачный">
            <a:extLst>
              <a:ext uri="{FF2B5EF4-FFF2-40B4-BE49-F238E27FC236}">
                <a16:creationId xmlns:a16="http://schemas.microsoft.com/office/drawing/2014/main" id="{A29EB273-605F-18C1-A2BA-61CB273708D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87" name="Изображение 6" descr="Безымянный-4">
            <a:extLst>
              <a:ext uri="{FF2B5EF4-FFF2-40B4-BE49-F238E27FC236}">
                <a16:creationId xmlns:a16="http://schemas.microsoft.com/office/drawing/2014/main" id="{229FDB6E-5D0A-E3AD-E66C-99166F582E1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88" name="Изображение 16" descr="рцфгк">
            <a:extLst>
              <a:ext uri="{FF2B5EF4-FFF2-40B4-BE49-F238E27FC236}">
                <a16:creationId xmlns:a16="http://schemas.microsoft.com/office/drawing/2014/main" id="{DA523C12-6BE8-05B6-8A4A-346CE1437B9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89" name="Изображение 25" descr="Безымянный-1">
            <a:extLst>
              <a:ext uri="{FF2B5EF4-FFF2-40B4-BE49-F238E27FC236}">
                <a16:creationId xmlns:a16="http://schemas.microsoft.com/office/drawing/2014/main" id="{6099720E-9FF1-EED4-1FE4-97919996C17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234960" y="46800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91" name="TextBox 4">
            <a:extLst>
              <a:ext uri="{FF2B5EF4-FFF2-40B4-BE49-F238E27FC236}">
                <a16:creationId xmlns:a16="http://schemas.microsoft.com/office/drawing/2014/main" id="{F4730504-A766-CD51-0FB7-877F91EF9DF6}"/>
              </a:ext>
            </a:extLst>
          </p:cNvPr>
          <p:cNvSpPr/>
          <p:nvPr/>
        </p:nvSpPr>
        <p:spPr>
          <a:xfrm>
            <a:off x="4900320" y="318240"/>
            <a:ext cx="507659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rgbClr val="FF0000"/>
                </a:solidFill>
                <a:uFillTx/>
                <a:latin typeface="Calibri"/>
              </a:rPr>
              <a:t>Ребенок в опасности!</a:t>
            </a:r>
            <a:endParaRPr lang="ru-RU" sz="40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6EB2D8D-F492-DF25-5FD9-9775737C0E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3AE780-DCE6-FBC6-8AF2-06748F011082}"/>
              </a:ext>
            </a:extLst>
          </p:cNvPr>
          <p:cNvSpPr txBox="1"/>
          <p:nvPr/>
        </p:nvSpPr>
        <p:spPr>
          <a:xfrm>
            <a:off x="6403195" y="1451657"/>
            <a:ext cx="54367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/>
              <a:t>Пронаркотические</a:t>
            </a:r>
            <a:r>
              <a:rPr lang="ru-RU" sz="2200" b="1" dirty="0"/>
              <a:t> сообщества</a:t>
            </a:r>
          </a:p>
          <a:p>
            <a:r>
              <a:rPr lang="ru-RU" sz="2200" b="1" dirty="0"/>
              <a:t>Что происходит?</a:t>
            </a:r>
          </a:p>
          <a:p>
            <a:r>
              <a:rPr lang="ru-RU" sz="2200" dirty="0"/>
              <a:t>В таких группах поддерживается у подростков лояльное отношение к употреблению наркотических средств и психотропных веществ. Встречаются «философские» дискуссии, почему наркотики – это нормально, мемы, насмешки над антинаркотической пропагандой.</a:t>
            </a:r>
          </a:p>
          <a:p>
            <a:endParaRPr lang="ru-RU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62EDE-5140-D34F-6CAF-ACD0234E3A72}"/>
              </a:ext>
            </a:extLst>
          </p:cNvPr>
          <p:cNvSpPr txBox="1"/>
          <p:nvPr/>
        </p:nvSpPr>
        <p:spPr>
          <a:xfrm>
            <a:off x="283803" y="5268086"/>
            <a:ext cx="116396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/>
              <a:t>Как понять, что ребенок в опасности?</a:t>
            </a:r>
          </a:p>
          <a:p>
            <a:r>
              <a:rPr lang="ru-RU" sz="2200" dirty="0"/>
              <a:t>В названии сообществ, на которые он подписан, могут быть использованы слова: «философия», «альтернативное мышление», «открой сознание», «4:20» или «228».</a:t>
            </a:r>
          </a:p>
        </p:txBody>
      </p:sp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91D57238-09C2-A11A-C0D3-7D4DB645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80" y="1533946"/>
            <a:ext cx="5743920" cy="354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65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8EDA20-0083-9DE7-91C4-011966F3D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Изображение 1" descr="минфин прозрачный">
            <a:extLst>
              <a:ext uri="{FF2B5EF4-FFF2-40B4-BE49-F238E27FC236}">
                <a16:creationId xmlns:a16="http://schemas.microsoft.com/office/drawing/2014/main" id="{A3F25508-FB88-6722-A770-EBCE8F00A87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87" name="Изображение 6" descr="Безымянный-4">
            <a:extLst>
              <a:ext uri="{FF2B5EF4-FFF2-40B4-BE49-F238E27FC236}">
                <a16:creationId xmlns:a16="http://schemas.microsoft.com/office/drawing/2014/main" id="{EFBE9B8D-010F-37A2-ADAE-6830EB41F4A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88" name="Изображение 16" descr="рцфгк">
            <a:extLst>
              <a:ext uri="{FF2B5EF4-FFF2-40B4-BE49-F238E27FC236}">
                <a16:creationId xmlns:a16="http://schemas.microsoft.com/office/drawing/2014/main" id="{9756652B-2E9A-5655-D40A-310CDF7A68C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89" name="Изображение 25" descr="Безымянный-1">
            <a:extLst>
              <a:ext uri="{FF2B5EF4-FFF2-40B4-BE49-F238E27FC236}">
                <a16:creationId xmlns:a16="http://schemas.microsoft.com/office/drawing/2014/main" id="{0CA0F528-98F6-70D0-0F29-58C6DAE2EC4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234960" y="46800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91" name="TextBox 4">
            <a:extLst>
              <a:ext uri="{FF2B5EF4-FFF2-40B4-BE49-F238E27FC236}">
                <a16:creationId xmlns:a16="http://schemas.microsoft.com/office/drawing/2014/main" id="{7708CCD7-3AD2-8C38-04D6-547C41E19487}"/>
              </a:ext>
            </a:extLst>
          </p:cNvPr>
          <p:cNvSpPr/>
          <p:nvPr/>
        </p:nvSpPr>
        <p:spPr>
          <a:xfrm>
            <a:off x="4900320" y="318240"/>
            <a:ext cx="507659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rgbClr val="FF0000"/>
                </a:solidFill>
                <a:uFillTx/>
                <a:latin typeface="Calibri"/>
              </a:rPr>
              <a:t>Ребенок в опасности!</a:t>
            </a:r>
            <a:endParaRPr lang="ru-RU" sz="40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30CE22E-A7F5-0ACF-86BB-02F9908077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D46F488-759D-46F6-F7D3-8468317900CB}"/>
              </a:ext>
            </a:extLst>
          </p:cNvPr>
          <p:cNvSpPr/>
          <p:nvPr/>
        </p:nvSpPr>
        <p:spPr>
          <a:xfrm>
            <a:off x="5223850" y="1120733"/>
            <a:ext cx="661547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l">
              <a:buNone/>
            </a:pPr>
            <a:r>
              <a:rPr lang="ru-RU" b="1" dirty="0"/>
              <a:t>Массовые звонки под видом сотрудников школ</a:t>
            </a:r>
          </a:p>
          <a:p>
            <a:pPr algn="l">
              <a:buNone/>
            </a:pPr>
            <a:r>
              <a:rPr lang="ru-RU" b="1" dirty="0">
                <a:solidFill>
                  <a:schemeClr val="dk1"/>
                </a:solidFill>
              </a:rPr>
              <a:t>Что происходит?</a:t>
            </a:r>
          </a:p>
          <a:p>
            <a:pPr algn="l">
              <a:buNone/>
            </a:pPr>
            <a:r>
              <a:rPr lang="ru-RU" b="0" i="0" u="none" strike="noStrike" dirty="0">
                <a:effectLst/>
              </a:rPr>
              <a:t>Озвучивают имя классного руководителя и другие детали, способные убедить ребенка передать данные личные и родителей, деньги. Используют стресс и чувство паники ребенка. </a:t>
            </a:r>
          </a:p>
          <a:p>
            <a:pPr algn="l">
              <a:buNone/>
            </a:pPr>
            <a:r>
              <a:rPr lang="ru-RU" b="1" dirty="0"/>
              <a:t>Варианты:</a:t>
            </a:r>
          </a:p>
          <a:p>
            <a:pPr algn="l">
              <a:buNone/>
            </a:pPr>
            <a:r>
              <a:rPr lang="ru-RU" b="0" i="0" u="none" strike="noStrike" dirty="0">
                <a:effectLst/>
              </a:rPr>
              <a:t>Родители попали в больницу или в полицию и нужно срочно им помочь: передать деньги курьеру или перевести их на «безопасный счет».</a:t>
            </a:r>
          </a:p>
          <a:p>
            <a:pPr algn="l">
              <a:buNone/>
            </a:pPr>
            <a:r>
              <a:rPr lang="ru-RU" dirty="0"/>
              <a:t>Восстановить доступ к Госуслугам.</a:t>
            </a:r>
            <a:endParaRPr lang="ru-RU" b="0" i="0" u="none" strike="noStrike" dirty="0">
              <a:effectLst/>
            </a:endParaRPr>
          </a:p>
          <a:p>
            <a:pPr algn="l">
              <a:buNone/>
            </a:pPr>
            <a:r>
              <a:rPr lang="ru-RU" b="0" i="0" u="none" strike="noStrike" dirty="0">
                <a:effectLst/>
              </a:rPr>
              <a:t>Предлагают поучаствовать в школьном опросе или важном проекте.</a:t>
            </a:r>
          </a:p>
          <a:p>
            <a:pPr algn="l">
              <a:buNone/>
            </a:pPr>
            <a:r>
              <a:rPr lang="ru-RU" dirty="0"/>
              <a:t>Убеждают</a:t>
            </a:r>
            <a:r>
              <a:rPr lang="ru-RU" b="0" i="0" u="none" strike="noStrike" dirty="0">
                <a:effectLst/>
              </a:rPr>
              <a:t>, что от имени школы проводится специальная акция или сбор на нужды класса. </a:t>
            </a:r>
          </a:p>
          <a:p>
            <a:pPr algn="l">
              <a:buNone/>
            </a:pPr>
            <a:r>
              <a:rPr lang="ru-RU" dirty="0"/>
              <a:t>Предлагают</a:t>
            </a:r>
            <a:r>
              <a:rPr lang="ru-RU" b="0" i="0" u="none" strike="noStrike" dirty="0">
                <a:effectLst/>
              </a:rPr>
              <a:t> вступить в закрытый школьный чат или скачать «новое приложение» школы. </a:t>
            </a:r>
          </a:p>
        </p:txBody>
      </p:sp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D338E1AF-E056-689E-C372-C6E2981A914B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96318" y="1856006"/>
            <a:ext cx="5027532" cy="3228498"/>
          </a:xfrm>
          <a:prstGeom prst="rect">
            <a:avLst/>
          </a:prstGeom>
          <a:ln w="0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D3F08B-A4E6-2317-D6E7-8CC2F0EC3418}"/>
              </a:ext>
            </a:extLst>
          </p:cNvPr>
          <p:cNvSpPr txBox="1"/>
          <p:nvPr/>
        </p:nvSpPr>
        <p:spPr>
          <a:xfrm>
            <a:off x="298562" y="5466670"/>
            <a:ext cx="11594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Что делать?</a:t>
            </a:r>
          </a:p>
          <a:p>
            <a:pPr algn="l">
              <a:spcAft>
                <a:spcPts val="2400"/>
              </a:spcAft>
              <a:buNone/>
            </a:pPr>
            <a:r>
              <a:rPr lang="ru-RU" sz="2000" b="0" i="0" u="none" strike="noStrike" dirty="0">
                <a:effectLst/>
                <a:latin typeface="var(--text-style-body-1-font-family)"/>
              </a:rPr>
              <a:t>Важно научить ребенка никогда не передавать по телефону пароли, номера карт или другие личные данные, даже если просьба звучит убедительно. Использовать технические средства защиты.</a:t>
            </a:r>
          </a:p>
        </p:txBody>
      </p:sp>
    </p:spTree>
    <p:extLst>
      <p:ext uri="{BB962C8B-B14F-4D97-AF65-F5344CB8AC3E}">
        <p14:creationId xmlns:p14="http://schemas.microsoft.com/office/powerpoint/2010/main" val="121096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87F495-CF18-F90B-D821-434FF48E2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Изображение 1" descr="минфин прозрачный">
            <a:extLst>
              <a:ext uri="{FF2B5EF4-FFF2-40B4-BE49-F238E27FC236}">
                <a16:creationId xmlns:a16="http://schemas.microsoft.com/office/drawing/2014/main" id="{F1346D0F-D56F-F3BC-A20C-A3D165A2901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87" name="Изображение 6" descr="Безымянный-4">
            <a:extLst>
              <a:ext uri="{FF2B5EF4-FFF2-40B4-BE49-F238E27FC236}">
                <a16:creationId xmlns:a16="http://schemas.microsoft.com/office/drawing/2014/main" id="{3527A9CF-68EB-4656-7C1E-88C45463EA5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88" name="Изображение 16" descr="рцфгк">
            <a:extLst>
              <a:ext uri="{FF2B5EF4-FFF2-40B4-BE49-F238E27FC236}">
                <a16:creationId xmlns:a16="http://schemas.microsoft.com/office/drawing/2014/main" id="{207C65B9-A55D-7C33-30FF-E7506E12753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89" name="Изображение 25" descr="Безымянный-1">
            <a:extLst>
              <a:ext uri="{FF2B5EF4-FFF2-40B4-BE49-F238E27FC236}">
                <a16:creationId xmlns:a16="http://schemas.microsoft.com/office/drawing/2014/main" id="{DB686C7A-E9F7-B52D-7C2F-17C94B73B333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234960" y="46800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91" name="TextBox 4">
            <a:extLst>
              <a:ext uri="{FF2B5EF4-FFF2-40B4-BE49-F238E27FC236}">
                <a16:creationId xmlns:a16="http://schemas.microsoft.com/office/drawing/2014/main" id="{86108CDC-579A-26E7-6865-0B90953E0C4D}"/>
              </a:ext>
            </a:extLst>
          </p:cNvPr>
          <p:cNvSpPr/>
          <p:nvPr/>
        </p:nvSpPr>
        <p:spPr>
          <a:xfrm>
            <a:off x="4900320" y="318240"/>
            <a:ext cx="507659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rgbClr val="FF0000"/>
                </a:solidFill>
                <a:uFillTx/>
                <a:latin typeface="Calibri"/>
              </a:rPr>
              <a:t>Ребенок в опасности!</a:t>
            </a:r>
            <a:endParaRPr lang="ru-RU" sz="40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BBC3CC8-8307-0486-160E-B0B4BAEBDB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023D4CB-99A6-96CD-F726-85351DBA9B7E}"/>
              </a:ext>
            </a:extLst>
          </p:cNvPr>
          <p:cNvSpPr/>
          <p:nvPr/>
        </p:nvSpPr>
        <p:spPr>
          <a:xfrm>
            <a:off x="3018240" y="1379160"/>
            <a:ext cx="9001440" cy="447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u="none" strike="noStrike" dirty="0">
                <a:solidFill>
                  <a:schemeClr val="dk1"/>
                </a:solidFill>
                <a:uFillTx/>
                <a:latin typeface="Calibri"/>
              </a:rPr>
              <a:t>На фоне старта второго сезона </a:t>
            </a:r>
            <a:r>
              <a:rPr lang="ru-RU" sz="1800" b="1" u="none" strike="noStrike" dirty="0" err="1">
                <a:solidFill>
                  <a:schemeClr val="dk1"/>
                </a:solidFill>
                <a:uFillTx/>
                <a:latin typeface="Calibri"/>
              </a:rPr>
              <a:t>Hamster</a:t>
            </a:r>
            <a:r>
              <a:rPr lang="ru-RU" sz="1800" b="1" u="none" strike="noStrike" dirty="0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lang="ru-RU" sz="1800" b="1" u="none" strike="noStrike" dirty="0" err="1">
                <a:solidFill>
                  <a:schemeClr val="dk1"/>
                </a:solidFill>
                <a:uFillTx/>
                <a:latin typeface="Calibri"/>
              </a:rPr>
              <a:t>Kombat</a:t>
            </a:r>
            <a:r>
              <a:rPr lang="ru-RU" sz="1800" b="1" u="none" strike="noStrike" dirty="0">
                <a:solidFill>
                  <a:schemeClr val="dk1"/>
                </a:solidFill>
                <a:uFillTx/>
                <a:latin typeface="Calibri"/>
              </a:rPr>
              <a:t> мошенники активно используют так называемые «</a:t>
            </a:r>
            <a:r>
              <a:rPr lang="ru-RU" sz="1800" b="1" u="none" strike="noStrike" dirty="0" err="1">
                <a:solidFill>
                  <a:schemeClr val="dk1"/>
                </a:solidFill>
                <a:uFillTx/>
                <a:latin typeface="Calibri"/>
              </a:rPr>
              <a:t>тапалки</a:t>
            </a:r>
            <a:r>
              <a:rPr lang="ru-RU" sz="1800" b="1" u="none" strike="noStrike" dirty="0">
                <a:solidFill>
                  <a:schemeClr val="dk1"/>
                </a:solidFill>
                <a:uFillTx/>
                <a:latin typeface="Calibri"/>
              </a:rPr>
              <a:t>» для обмана пользователей!</a:t>
            </a:r>
            <a:endParaRPr lang="ru-RU" sz="18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u="none" strike="noStrike" dirty="0">
                <a:solidFill>
                  <a:srgbClr val="FF0000"/>
                </a:solidFill>
                <a:uFillTx/>
                <a:latin typeface="Calibri"/>
              </a:rPr>
              <a:t>Основные мошеннические схемы: </a:t>
            </a:r>
            <a:endParaRPr lang="ru-RU" sz="18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u="none" strike="noStrike" dirty="0" err="1">
                <a:solidFill>
                  <a:srgbClr val="FF0000"/>
                </a:solidFill>
                <a:uFillTx/>
                <a:latin typeface="Calibri"/>
              </a:rPr>
              <a:t>Скам</a:t>
            </a:r>
            <a:r>
              <a:rPr lang="ru-RU" sz="1800" b="1" u="none" strike="noStrike" dirty="0">
                <a:solidFill>
                  <a:srgbClr val="FF0000"/>
                </a:solidFill>
                <a:uFillTx/>
                <a:latin typeface="Calibri"/>
              </a:rPr>
              <a:t>-проекты. </a:t>
            </a:r>
            <a:r>
              <a:rPr lang="ru-RU" sz="1800" b="0" u="none" strike="noStrike" dirty="0">
                <a:solidFill>
                  <a:schemeClr val="dk1"/>
                </a:solidFill>
                <a:uFillTx/>
                <a:latin typeface="Calibri"/>
              </a:rPr>
              <a:t>Мошенники создают игру и продвигают ее в социальных сетях и мессенджерах. Игра предполагает выполнение простейших действий для получения внутриигровой монеты, которую можно будет конвертировать в криптовалюту. Чтобы «заработать» больше, активно предлагают за реальные деньги докупить «премиум» или усиления для персонажа. Вот только единственное, что ждет пользователя при попытке вывода средств – еще одно предложение пополнить игровой счет. </a:t>
            </a:r>
            <a:endParaRPr lang="ru-RU" sz="18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u="none" strike="noStrike" dirty="0">
                <a:solidFill>
                  <a:srgbClr val="FF0000"/>
                </a:solidFill>
                <a:uFillTx/>
                <a:latin typeface="Calibri"/>
              </a:rPr>
              <a:t>Фишинг.</a:t>
            </a:r>
            <a:r>
              <a:rPr lang="ru-RU" sz="1800" b="0" u="none" strike="noStrike" dirty="0">
                <a:solidFill>
                  <a:schemeClr val="dk1"/>
                </a:solidFill>
                <a:uFillTx/>
                <a:latin typeface="Calibri"/>
              </a:rPr>
              <a:t> Злоумышленники создают поддельные ресурсы, обещают выводить заработанные в игре монеты или получать бонусы. Пользователей просят авторизоваться через ТГ или привязать </a:t>
            </a:r>
            <a:r>
              <a:rPr lang="ru-RU" sz="1800" b="0" u="none" strike="noStrike" dirty="0" err="1">
                <a:solidFill>
                  <a:schemeClr val="dk1"/>
                </a:solidFill>
                <a:uFillTx/>
                <a:latin typeface="Calibri"/>
              </a:rPr>
              <a:t>криптокошелёк</a:t>
            </a:r>
            <a:r>
              <a:rPr lang="ru-RU" sz="1800" b="0" u="none" strike="noStrike" dirty="0">
                <a:solidFill>
                  <a:schemeClr val="dk1"/>
                </a:solidFill>
                <a:uFillTx/>
                <a:latin typeface="Calibri"/>
              </a:rPr>
              <a:t>, что приводит к компрометации аккаунтов и потере средств.</a:t>
            </a:r>
            <a:endParaRPr lang="ru-RU" sz="1800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u="none" strike="noStrike" dirty="0">
                <a:solidFill>
                  <a:srgbClr val="FF0000"/>
                </a:solidFill>
                <a:uFillTx/>
                <a:latin typeface="Calibri"/>
              </a:rPr>
              <a:t>Вредоносное программное обеспечение. </a:t>
            </a:r>
            <a:r>
              <a:rPr lang="ru-RU" sz="1800" b="0" u="none" strike="noStrike" dirty="0">
                <a:solidFill>
                  <a:schemeClr val="dk1"/>
                </a:solidFill>
                <a:uFillTx/>
                <a:latin typeface="Calibri"/>
              </a:rPr>
              <a:t>Фиксировались случаи распространения ВПО, мимикрирующего под подобного рода проекты и направленного на похищение кодовых фраз от </a:t>
            </a:r>
            <a:r>
              <a:rPr lang="ru-RU" sz="1800" b="0" u="none" strike="noStrike" dirty="0" err="1">
                <a:solidFill>
                  <a:schemeClr val="dk1"/>
                </a:solidFill>
                <a:uFillTx/>
                <a:latin typeface="Calibri"/>
              </a:rPr>
              <a:t>криптокошельков</a:t>
            </a:r>
            <a:r>
              <a:rPr lang="ru-RU" sz="1800" b="0" u="none" strike="noStrike" dirty="0">
                <a:solidFill>
                  <a:schemeClr val="dk1"/>
                </a:solidFill>
                <a:uFillTx/>
                <a:latin typeface="Calibri"/>
              </a:rPr>
              <a:t>. </a:t>
            </a:r>
            <a:endParaRPr lang="ru-RU" sz="18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F12C249-70D9-EBDF-A5A2-875B464A061E}"/>
              </a:ext>
            </a:extLst>
          </p:cNvPr>
          <p:cNvSpPr/>
          <p:nvPr/>
        </p:nvSpPr>
        <p:spPr>
          <a:xfrm>
            <a:off x="455040" y="5969880"/>
            <a:ext cx="113785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u="none" strike="noStrike">
                <a:solidFill>
                  <a:srgbClr val="FF0000"/>
                </a:solidFill>
                <a:uFillTx/>
                <a:latin typeface="Calibri"/>
              </a:rPr>
              <a:t>Защитите своих детей  от мошенников и обеспечьте безопасный игровой опыт!</a:t>
            </a:r>
            <a:endParaRPr lang="ru-RU" sz="2400" b="0" u="none" strike="noStrike">
              <a:solidFill>
                <a:srgbClr val="000000"/>
              </a:solidFill>
              <a:uFillTx/>
              <a:latin typeface="XO Oriel"/>
            </a:endParaRP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B55BAB9C-631B-8274-C459-7863A3C0F00E}"/>
              </a:ext>
            </a:extLst>
          </p:cNvPr>
          <p:cNvPicPr/>
          <p:nvPr/>
        </p:nvPicPr>
        <p:blipFill>
          <a:blip r:embed="rId6"/>
          <a:srcRect l="18642" r="39646"/>
          <a:stretch/>
        </p:blipFill>
        <p:spPr>
          <a:xfrm>
            <a:off x="171720" y="1544760"/>
            <a:ext cx="2677680" cy="391032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9" descr="Закрыть со сплошной заливкой">
            <a:extLst>
              <a:ext uri="{FF2B5EF4-FFF2-40B4-BE49-F238E27FC236}">
                <a16:creationId xmlns:a16="http://schemas.microsoft.com/office/drawing/2014/main" id="{4AEEB6F7-9F5C-C9FB-E643-6742C5C861D9}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722160" y="3042720"/>
            <a:ext cx="1779480" cy="1779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30594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DF3CD2-0C86-F759-8A1D-F1DC3276F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Изображение 1" descr="минфин прозрачный">
            <a:extLst>
              <a:ext uri="{FF2B5EF4-FFF2-40B4-BE49-F238E27FC236}">
                <a16:creationId xmlns:a16="http://schemas.microsoft.com/office/drawing/2014/main" id="{71B6F9CF-741D-BCF2-08B8-CC6B12B54D5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87" name="Изображение 6" descr="Безымянный-4">
            <a:extLst>
              <a:ext uri="{FF2B5EF4-FFF2-40B4-BE49-F238E27FC236}">
                <a16:creationId xmlns:a16="http://schemas.microsoft.com/office/drawing/2014/main" id="{E3FAD2F5-A314-CBA5-5BA5-78A7E79FF85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88" name="Изображение 16" descr="рцфгк">
            <a:extLst>
              <a:ext uri="{FF2B5EF4-FFF2-40B4-BE49-F238E27FC236}">
                <a16:creationId xmlns:a16="http://schemas.microsoft.com/office/drawing/2014/main" id="{61402E27-77E5-6D6E-5536-A32D983818F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89" name="Изображение 25" descr="Безымянный-1">
            <a:extLst>
              <a:ext uri="{FF2B5EF4-FFF2-40B4-BE49-F238E27FC236}">
                <a16:creationId xmlns:a16="http://schemas.microsoft.com/office/drawing/2014/main" id="{9C24322A-CE56-0309-F45A-D7FDED5CBCF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234960" y="46800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90" name="TextBox 3">
            <a:extLst>
              <a:ext uri="{FF2B5EF4-FFF2-40B4-BE49-F238E27FC236}">
                <a16:creationId xmlns:a16="http://schemas.microsoft.com/office/drawing/2014/main" id="{65E0832A-1D07-5CF4-FCC2-8A9E6C25B5C3}"/>
              </a:ext>
            </a:extLst>
          </p:cNvPr>
          <p:cNvSpPr/>
          <p:nvPr/>
        </p:nvSpPr>
        <p:spPr>
          <a:xfrm>
            <a:off x="3190320" y="1493307"/>
            <a:ext cx="8656112" cy="2583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Стараясь сохранить трафик, мошенники развернули массовое приобретение или аренду аккаунтов в мессенджерах. Их 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целевой аудиторией становятся дети и подростки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для которых выплачиваемое вознаграждение может показаться значительным.</a:t>
            </a:r>
          </a:p>
          <a:p>
            <a:pPr algn="just" defTabSz="914400">
              <a:lnSpc>
                <a:spcPct val="100000"/>
              </a:lnSpc>
            </a:pPr>
            <a:b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Злоумышленники вовлекают молодежь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тематических каналах, в чатах онлайн-игр, в сообществах, распространяющих информацию о популярных блогерах или мероприятиях, и уверяют, что аренда аккаунта – это «серый» или даже легальный способ заработка. </a:t>
            </a:r>
            <a:endParaRPr lang="ru-RU" sz="2000" u="none" strike="noStrike" dirty="0">
              <a:solidFill>
                <a:srgbClr val="000000"/>
              </a:solidFill>
              <a:uFillTx/>
            </a:endParaRPr>
          </a:p>
        </p:txBody>
      </p:sp>
      <p:sp>
        <p:nvSpPr>
          <p:cNvPr id="91" name="TextBox 4">
            <a:extLst>
              <a:ext uri="{FF2B5EF4-FFF2-40B4-BE49-F238E27FC236}">
                <a16:creationId xmlns:a16="http://schemas.microsoft.com/office/drawing/2014/main" id="{50F4E8F5-11E0-8E8A-96CA-46BD7B21186D}"/>
              </a:ext>
            </a:extLst>
          </p:cNvPr>
          <p:cNvSpPr/>
          <p:nvPr/>
        </p:nvSpPr>
        <p:spPr>
          <a:xfrm>
            <a:off x="4818839" y="751055"/>
            <a:ext cx="628560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rgbClr val="FF0000"/>
                </a:solidFill>
                <a:uFillTx/>
                <a:latin typeface="Calibri"/>
              </a:rPr>
              <a:t>Аккаунт в аренду</a:t>
            </a:r>
            <a:endParaRPr lang="ru-RU" sz="40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12D2F-BA8F-6A1C-C52D-A7E796644B88}"/>
              </a:ext>
            </a:extLst>
          </p:cNvPr>
          <p:cNvSpPr txBox="1"/>
          <p:nvPr/>
        </p:nvSpPr>
        <p:spPr>
          <a:xfrm>
            <a:off x="306183" y="3835997"/>
            <a:ext cx="116178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ВНИМАНИЕ! </a:t>
            </a:r>
          </a:p>
          <a:p>
            <a:pPr algn="just"/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Важно понимать, что через арендованные аккаунты обманывают людей, шантажируют, вербуют участников запрещенных организаций и даже организуют террористическую деятельность.</a:t>
            </a:r>
          </a:p>
          <a:p>
            <a:pPr algn="just"/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Если аккаунт был использован для уголовных преступлений, в первую очередь полиция придёт к его владельцу.</a:t>
            </a:r>
          </a:p>
          <a:p>
            <a:pPr algn="just"/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Гражданин, сдавший его в аренду, 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рискует оказаться соучастником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В зависимости от тяжести совершенного противоправного деяния 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возможно реальное лишение свободы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AA714-4C28-8D83-F636-7E3F87678B2D}"/>
              </a:ext>
            </a:extLst>
          </p:cNvPr>
          <p:cNvSpPr txBox="1"/>
          <p:nvPr/>
        </p:nvSpPr>
        <p:spPr>
          <a:xfrm>
            <a:off x="352080" y="5661963"/>
            <a:ext cx="11526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Запомните и разъясните детям и подросткам: передав свой аккаунт постороннему, гражданин рискует не только своей репутацией, но и свободой.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CE66FADB-B9E7-5DC3-9F5F-4A441251F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21387" r="8328" b="1914"/>
          <a:stretch/>
        </p:blipFill>
        <p:spPr bwMode="auto">
          <a:xfrm>
            <a:off x="345568" y="1548970"/>
            <a:ext cx="2571184" cy="225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D6AB9EC-F094-1079-D7A4-01B00FD32F0D}"/>
              </a:ext>
            </a:extLst>
          </p:cNvPr>
          <p:cNvSpPr/>
          <p:nvPr/>
        </p:nvSpPr>
        <p:spPr>
          <a:xfrm>
            <a:off x="5352993" y="160261"/>
            <a:ext cx="507659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rgbClr val="FF0000"/>
                </a:solidFill>
                <a:uFillTx/>
                <a:latin typeface="Calibri"/>
              </a:rPr>
              <a:t>Ребенок в опасности!</a:t>
            </a:r>
            <a:endParaRPr lang="ru-RU" sz="40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926767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56076</TotalTime>
  <Words>2226</Words>
  <Application>Microsoft Office PowerPoint</Application>
  <PresentationFormat>Широкоэкранный</PresentationFormat>
  <Paragraphs>184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19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Symbol</vt:lpstr>
      <vt:lpstr>Times New Roman</vt:lpstr>
      <vt:lpstr>var(--text-style-body-1-font-family)</vt:lpstr>
      <vt:lpstr>Verdana</vt:lpstr>
      <vt:lpstr>Wingdings</vt:lpstr>
      <vt:lpstr>XO Oriel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Сычева-Передеро Ольга Валерьевна</dc:creator>
  <dc:description/>
  <cp:lastModifiedBy>Сычева-Передеро Ольга Валерьевна</cp:lastModifiedBy>
  <cp:revision>109</cp:revision>
  <cp:lastPrinted>2025-03-05T08:42:36Z</cp:lastPrinted>
  <dcterms:created xsi:type="dcterms:W3CDTF">2023-09-18T04:47:00Z</dcterms:created>
  <dcterms:modified xsi:type="dcterms:W3CDTF">2025-04-23T06:29:09Z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2D1150B8BF01403E9FAE07DEFD3E26DE_13</vt:lpwstr>
  </property>
  <property fmtid="{D5CDD505-2E9C-101B-9397-08002B2CF9AE}" pid="3" name="KSOProductBuildVer">
    <vt:lpwstr>1049-12.2.0.13431</vt:lpwstr>
  </property>
  <property fmtid="{D5CDD505-2E9C-101B-9397-08002B2CF9AE}" pid="4" name="PresentationFormat">
    <vt:lpwstr>Широкоэкранный</vt:lpwstr>
  </property>
  <property fmtid="{D5CDD505-2E9C-101B-9397-08002B2CF9AE}" pid="5" name="Slides">
    <vt:i4>39</vt:i4>
  </property>
</Properties>
</file>