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sldIdLst>
    <p:sldId id="257" r:id="rId12"/>
    <p:sldId id="258" r:id="rId13"/>
    <p:sldId id="278" r:id="rId14"/>
    <p:sldId id="279" r:id="rId15"/>
    <p:sldId id="280" r:id="rId16"/>
    <p:sldId id="281" r:id="rId17"/>
    <p:sldId id="282" r:id="rId18"/>
    <p:sldId id="286" r:id="rId19"/>
    <p:sldId id="285" r:id="rId20"/>
    <p:sldId id="329" r:id="rId21"/>
    <p:sldId id="328" r:id="rId22"/>
    <p:sldId id="330" r:id="rId23"/>
    <p:sldId id="333" r:id="rId24"/>
    <p:sldId id="332" r:id="rId25"/>
    <p:sldId id="291" r:id="rId26"/>
    <p:sldId id="292" r:id="rId27"/>
    <p:sldId id="296" r:id="rId28"/>
    <p:sldId id="295" r:id="rId29"/>
    <p:sldId id="294" r:id="rId30"/>
    <p:sldId id="293" r:id="rId31"/>
    <p:sldId id="300" r:id="rId32"/>
    <p:sldId id="301" r:id="rId33"/>
    <p:sldId id="302" r:id="rId34"/>
    <p:sldId id="303" r:id="rId35"/>
    <p:sldId id="306" r:id="rId36"/>
    <p:sldId id="305" r:id="rId37"/>
    <p:sldId id="304" r:id="rId38"/>
    <p:sldId id="297" r:id="rId39"/>
    <p:sldId id="310" r:id="rId40"/>
    <p:sldId id="299" r:id="rId41"/>
    <p:sldId id="309" r:id="rId42"/>
    <p:sldId id="308" r:id="rId43"/>
    <p:sldId id="307" r:id="rId44"/>
    <p:sldId id="311" r:id="rId45"/>
    <p:sldId id="312" r:id="rId46"/>
    <p:sldId id="298" r:id="rId47"/>
    <p:sldId id="317" r:id="rId48"/>
    <p:sldId id="316" r:id="rId49"/>
    <p:sldId id="315" r:id="rId50"/>
    <p:sldId id="314" r:id="rId51"/>
    <p:sldId id="319" r:id="rId52"/>
    <p:sldId id="313" r:id="rId53"/>
    <p:sldId id="318" r:id="rId54"/>
    <p:sldId id="320" r:id="rId55"/>
    <p:sldId id="284" r:id="rId56"/>
    <p:sldId id="327" r:id="rId57"/>
    <p:sldId id="277" r:id="rId58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FDFC"/>
    <a:srgbClr val="99EFFB"/>
    <a:srgbClr val="03444D"/>
    <a:srgbClr val="E8FCFE"/>
    <a:srgbClr val="FFFFFF"/>
    <a:srgbClr val="DAFDFE"/>
    <a:srgbClr val="87DDC6"/>
    <a:srgbClr val="1CC681"/>
    <a:srgbClr val="D6F3F4"/>
    <a:srgbClr val="F2E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356" y="-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27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819805432932631"/>
          <c:y val="4.1311164529771502E-2"/>
          <c:w val="0.61293340091841664"/>
          <c:h val="0.756544932507524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7"/>
          <c:dPt>
            <c:idx val="1"/>
            <c:bubble3D val="0"/>
            <c:explosion val="6"/>
          </c:dPt>
          <c:dLbls>
            <c:dLbl>
              <c:idx val="0"/>
              <c:layout>
                <c:manualLayout>
                  <c:x val="-7.2695068243624442E-2"/>
                  <c:y val="-0.23424415778770349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«Организация местного самоуправления</a:t>
                    </a:r>
                    <a:r>
                      <a:rPr lang="ru-RU" dirty="0" smtClean="0"/>
                      <a:t>»</a:t>
                    </a:r>
                    <a:r>
                      <a:rPr lang="ru-RU" baseline="0" dirty="0" smtClean="0"/>
                      <a:t> -</a:t>
                    </a:r>
                    <a:r>
                      <a:rPr lang="ru-RU" dirty="0" smtClean="0"/>
                      <a:t> </a:t>
                    </a:r>
                  </a:p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baseline="0" dirty="0" smtClean="0"/>
                      <a:t>130 569,2; (8</a:t>
                    </a:r>
                    <a:r>
                      <a:rPr lang="ru-RU" dirty="0" smtClean="0"/>
                      <a:t>%)</a:t>
                    </a:r>
                    <a:endParaRPr lang="ru-RU" dirty="0"/>
                  </a:p>
                </c:rich>
              </c:tx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8.2309462618400438E-3"/>
                  <c:y val="0.1065457731815596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«Развитие образования</a:t>
                    </a:r>
                    <a:r>
                      <a:rPr lang="ru-RU" dirty="0" smtClean="0"/>
                      <a:t>» -</a:t>
                    </a:r>
                  </a:p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821</a:t>
                    </a:r>
                    <a:r>
                      <a:rPr lang="ru-RU" baseline="0" dirty="0" smtClean="0"/>
                      <a:t> 587,1</a:t>
                    </a:r>
                    <a:r>
                      <a:rPr lang="ru-RU" dirty="0" smtClean="0"/>
                      <a:t>; (47%)</a:t>
                    </a:r>
                    <a:endParaRPr lang="ru-RU" dirty="0"/>
                  </a:p>
                </c:rich>
              </c:tx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0231612838390824E-2"/>
                  <c:y val="-0.1201475397458216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 «Социальная поддержка </a:t>
                    </a:r>
                    <a:r>
                      <a:rPr lang="ru-RU" dirty="0" smtClean="0"/>
                      <a:t>населения»</a:t>
                    </a:r>
                    <a:r>
                      <a:rPr lang="ru-RU" baseline="0" dirty="0" smtClean="0"/>
                      <a:t> - 127 199,9</a:t>
                    </a:r>
                    <a:r>
                      <a:rPr lang="ru-RU" smtClean="0"/>
                      <a:t>; (11%)</a:t>
                    </a:r>
                    <a:endParaRPr lang="ru-RU" dirty="0"/>
                  </a:p>
                </c:rich>
              </c:tx>
              <c:spPr>
                <a:solidFill>
                  <a:schemeClr val="bg2">
                    <a:lumMod val="9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8.5016771230793653E-3"/>
                  <c:y val="-6.6385210182912713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</a:t>
                    </a:r>
                    <a:r>
                      <a:rPr lang="ru-RU" dirty="0" smtClean="0"/>
                      <a:t>Культура»</a:t>
                    </a:r>
                    <a:r>
                      <a:rPr lang="ru-RU" baseline="0" dirty="0" smtClean="0"/>
                      <a:t> - </a:t>
                    </a:r>
                  </a:p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196 541,6; (11%)</a:t>
                    </a:r>
                    <a:endParaRPr lang="ru-RU" dirty="0"/>
                  </a:p>
                </c:rich>
              </c:tx>
              <c:spPr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2.5185729897012059E-2"/>
                  <c:y val="-1.6401516023723882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«Жилищно-коммунальный комплекс, энергосбережение и повышение энергетической эффективности</a:t>
                    </a:r>
                    <a:r>
                      <a:rPr lang="ru-RU" dirty="0" smtClean="0"/>
                      <a:t>» - </a:t>
                    </a:r>
                  </a:p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199 971,4; </a:t>
                    </a:r>
                    <a:r>
                      <a:rPr lang="ru-RU" baseline="0" dirty="0" smtClean="0"/>
                      <a:t>(12</a:t>
                    </a:r>
                    <a:r>
                      <a:rPr lang="ru-RU" dirty="0" smtClean="0"/>
                      <a:t>%)</a:t>
                    </a:r>
                    <a:endParaRPr lang="ru-RU" dirty="0"/>
                  </a:p>
                </c:rich>
              </c:tx>
              <c:spPr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25235239348211141"/>
                  <c:y val="7.212875741639084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«Модернизация объектов социальной сферы и жилого фонда</a:t>
                    </a:r>
                    <a:r>
                      <a:rPr lang="ru-RU" dirty="0" smtClean="0"/>
                      <a:t>»</a:t>
                    </a:r>
                    <a:r>
                      <a:rPr lang="ru-RU" baseline="0" dirty="0" smtClean="0"/>
                      <a:t> -8 446,4</a:t>
                    </a:r>
                    <a:r>
                      <a:rPr lang="ru-RU" dirty="0" smtClean="0"/>
                      <a:t>; (1%)</a:t>
                    </a:r>
                    <a:endParaRPr lang="ru-RU" dirty="0"/>
                  </a:p>
                </c:rich>
              </c:tx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2472693401323248"/>
                  <c:y val="0.15719758734245495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«Благоустройство и дорожное хозяйство</a:t>
                    </a:r>
                    <a:r>
                      <a:rPr lang="ru-RU" dirty="0" smtClean="0"/>
                      <a:t>»</a:t>
                    </a:r>
                    <a:r>
                      <a:rPr lang="ru-RU" baseline="0" dirty="0" smtClean="0"/>
                      <a:t> - </a:t>
                    </a:r>
                    <a:r>
                      <a:rPr lang="ru-RU" dirty="0" smtClean="0"/>
                      <a:t> 79 085,7</a:t>
                    </a:r>
                    <a:r>
                      <a:rPr lang="ru-RU" baseline="0" dirty="0" smtClean="0"/>
                      <a:t>;</a:t>
                    </a:r>
                    <a:r>
                      <a:rPr lang="ru-RU" dirty="0" smtClean="0"/>
                      <a:t> (5%)</a:t>
                    </a:r>
                    <a:endParaRPr lang="ru-RU" dirty="0"/>
                  </a:p>
                </c:rich>
              </c:tx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11979332869725096"/>
                  <c:y val="8.7288280661094383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«Развитие физической культуры и спорта</a:t>
                    </a:r>
                    <a:r>
                      <a:rPr lang="ru-RU" dirty="0" smtClean="0"/>
                      <a:t>»</a:t>
                    </a:r>
                    <a:r>
                      <a:rPr lang="ru-RU" baseline="0" dirty="0" smtClean="0"/>
                      <a:t> -22 886,3</a:t>
                    </a:r>
                    <a:r>
                      <a:rPr lang="ru-RU" dirty="0" smtClean="0"/>
                      <a:t>; (1%)</a:t>
                    </a:r>
                    <a:endParaRPr lang="ru-RU" dirty="0"/>
                  </a:p>
                </c:rich>
              </c:tx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10787034540027213"/>
                  <c:y val="-3.084543865746257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«Дорожное хозяйство и национальная экономика»; </a:t>
                    </a:r>
                    <a:r>
                      <a:rPr lang="ru-RU" baseline="0" dirty="0" smtClean="0"/>
                      <a:t>- </a:t>
                    </a:r>
                    <a:r>
                      <a:rPr lang="ru-RU" dirty="0" smtClean="0"/>
                      <a:t> 30 802,5 (2%)</a:t>
                    </a:r>
                    <a:endParaRPr lang="ru-RU" dirty="0"/>
                  </a:p>
                </c:rich>
              </c:tx>
              <c:spPr>
                <a:solidFill>
                  <a:schemeClr val="bg2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8.6549667377534764E-2"/>
                  <c:y val="-0.198711169206433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/>
                      <a:t>«Обеспечение безопасности жизнедеятельности населения и предприятий</a:t>
                    </a:r>
                    <a:r>
                      <a:rPr lang="ru-RU" dirty="0" smtClean="0"/>
                      <a:t>»;31 972,4; (2%)</a:t>
                    </a:r>
                    <a:endParaRPr lang="ru-RU" dirty="0"/>
                  </a:p>
                </c:rich>
              </c:tx>
              <c:spPr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delete val="1"/>
            </c:dLbl>
            <c:dLbl>
              <c:idx val="11"/>
              <c:layout>
                <c:manualLayout>
                  <c:x val="-0.11587223381029929"/>
                  <c:y val="-0.28579863902010016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 smtClean="0"/>
                      <a:t>    «</a:t>
                    </a:r>
                    <a:r>
                      <a:rPr lang="ru-RU" dirty="0"/>
                      <a:t>Имущественный комплекс</a:t>
                    </a:r>
                    <a:r>
                      <a:rPr lang="ru-RU" dirty="0" smtClean="0"/>
                      <a:t>»;                               12</a:t>
                    </a:r>
                    <a:r>
                      <a:rPr lang="ru-RU" baseline="0" dirty="0" smtClean="0"/>
                      <a:t> 917,9</a:t>
                    </a:r>
                    <a:r>
                      <a:rPr lang="ru-RU" dirty="0" smtClean="0"/>
                      <a:t>; (1%)</a:t>
                    </a:r>
                    <a:endParaRPr lang="ru-RU" dirty="0"/>
                  </a:p>
                </c:rich>
              </c:tx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-9.2297285477645971E-2"/>
                  <c:y val="-0.317557276162395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 программы;  57 298,5; (3%)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-7.9564887797577616E-2"/>
                  <c:y val="-0.2811085901168576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ln>
                <a:solidFill>
                  <a:schemeClr val="accent3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Лист1!$A$2:$A$13</c:f>
              <c:strCache>
                <c:ptCount val="12"/>
                <c:pt idx="0">
                  <c:v>«Организация местного самоуправления»</c:v>
                </c:pt>
                <c:pt idx="1">
                  <c:v>«Развитие образования»</c:v>
                </c:pt>
                <c:pt idx="2">
                  <c:v> «Социальная поддержка населения»</c:v>
                </c:pt>
                <c:pt idx="3">
                  <c:v>«Культура»</c:v>
                </c:pt>
                <c:pt idx="4">
                  <c:v>«Жилищно-коммунальный комплекс, энергосбережение и повышение энергетической эффективности»</c:v>
                </c:pt>
                <c:pt idx="5">
                  <c:v>«Модернизация объектов социальной сферы и жилого фонда»</c:v>
                </c:pt>
                <c:pt idx="6">
                  <c:v>«Благоустройство и дорожное хозяйство»</c:v>
                </c:pt>
                <c:pt idx="7">
                  <c:v>«Развитие физической культуры и спорта»</c:v>
                </c:pt>
                <c:pt idx="8">
                  <c:v>«Дорожное хозяйство и национальная экономика»</c:v>
                </c:pt>
                <c:pt idx="9">
                  <c:v>«Обеспечение безопасности жизнедеятельности населения и предприятий»</c:v>
                </c:pt>
                <c:pt idx="10">
                  <c:v>«Имущественный комплекс»</c:v>
                </c:pt>
                <c:pt idx="11">
                  <c:v>Прочие программы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130569.2</c:v>
                </c:pt>
                <c:pt idx="1">
                  <c:v>821587.1</c:v>
                </c:pt>
                <c:pt idx="2">
                  <c:v>127199.9</c:v>
                </c:pt>
                <c:pt idx="3">
                  <c:v>196541.6</c:v>
                </c:pt>
                <c:pt idx="4">
                  <c:v>199971.4</c:v>
                </c:pt>
                <c:pt idx="5">
                  <c:v>8446.4</c:v>
                </c:pt>
                <c:pt idx="6">
                  <c:v>79085.7</c:v>
                </c:pt>
                <c:pt idx="7">
                  <c:v>22886.3</c:v>
                </c:pt>
                <c:pt idx="8">
                  <c:v>30802.5</c:v>
                </c:pt>
                <c:pt idx="9">
                  <c:v>31972.400000000001</c:v>
                </c:pt>
                <c:pt idx="10">
                  <c:v>12917.9</c:v>
                </c:pt>
                <c:pt idx="11">
                  <c:v>57298.5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5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0.8769</cdr:x>
      <cdr:y>0.00608</cdr:y>
    </cdr:from>
    <cdr:to>
      <cdr:x>1</cdr:x>
      <cdr:y>0.07628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920950" y="34062"/>
          <a:ext cx="1111925" cy="3932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</a:t>
          </a:r>
          <a:r>
            <a:rPr lang="ru-RU" sz="1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ыс.руб</a:t>
          </a: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AD6015-0EE2-4170-A51A-E6E40272D0C1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BBFAA62D-193B-40CD-8A28-FF452213DC2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E69AD655-27A8-4216-A0F7-0F55809688D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5448352-7CE0-4BAA-8191-2E7A238D998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3372386-8786-41C7-B5E0-6B4719BAA2D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99CF2BA-9BD4-465D-94BC-E157E624B04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FB302B3-579E-4334-AF6D-B584D8813BA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C3104291-6D42-48A1-A0C5-C40504E29A7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1665232F-10B2-4389-8155-91069ECA88A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AB7B795E-077D-4E37-9E2E-2C315AB8024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9A3C131-ADD6-41CE-AB79-2602FE554DE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AABE8B3-4BA4-442D-9AAF-93E9A13DA065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85BA57A-131F-47BD-923F-AA8BCDE11857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3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sldNum" idx="3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F01BA55-E1CE-4877-A700-09B424A969C9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3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1E57FEA-33FE-403F-A5A4-FADD4C57402E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84835CD-992F-465B-A2B6-D623DA42195D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FF8A221-0ADF-4088-83F5-8C077C90B97F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0470DA9-2739-408E-AF2A-BE35911DEBCE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6" name="PlaceHolder 4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0DD01CB-9D3C-464C-9415-A9B6DFC4929C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6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367FC66-6B5F-40AD-93F8-CBB5D260A0CC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20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7" name="PlaceHolder 3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C571816-5F27-4C47-B3DE-389C3E63BC28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4DA338F-FA6A-49FD-9B16-9F7A6E742320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Excel_97-2003_Worksheet6.xls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.emf"/><Relationship Id="rId5" Type="http://schemas.openxmlformats.org/officeDocument/2006/relationships/oleObject" Target="../embeddings/Microsoft_Excel_97-2003_Worksheet7.xls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emf"/><Relationship Id="rId5" Type="http://schemas.openxmlformats.org/officeDocument/2006/relationships/oleObject" Target="../embeddings/Microsoft_Excel_97-2003_Worksheet8.xls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.emf"/><Relationship Id="rId5" Type="http://schemas.openxmlformats.org/officeDocument/2006/relationships/oleObject" Target="../embeddings/Microsoft_Excel_97-2003_Worksheet9.xls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.emf"/><Relationship Id="rId5" Type="http://schemas.openxmlformats.org/officeDocument/2006/relationships/oleObject" Target="../embeddings/Microsoft_Excel_97-2003_Worksheet10.xls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.emf"/><Relationship Id="rId5" Type="http://schemas.openxmlformats.org/officeDocument/2006/relationships/oleObject" Target="../embeddings/Microsoft_Excel_97-2003_Worksheet11.xls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.emf"/><Relationship Id="rId5" Type="http://schemas.openxmlformats.org/officeDocument/2006/relationships/oleObject" Target="../embeddings/Microsoft_Excel_97-2003_Worksheet12.xls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2.emf"/><Relationship Id="rId5" Type="http://schemas.openxmlformats.org/officeDocument/2006/relationships/oleObject" Target="../embeddings/Microsoft_Excel_97-2003_Worksheet13.xls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6.emf"/><Relationship Id="rId5" Type="http://schemas.openxmlformats.org/officeDocument/2006/relationships/oleObject" Target="../embeddings/Microsoft_Excel_97-2003_Worksheet14.xls"/><Relationship Id="rId4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8.emf"/><Relationship Id="rId5" Type="http://schemas.openxmlformats.org/officeDocument/2006/relationships/oleObject" Target="../embeddings/Microsoft_Excel_97-2003_Worksheet15.xls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1.emf"/><Relationship Id="rId5" Type="http://schemas.openxmlformats.org/officeDocument/2006/relationships/oleObject" Target="../embeddings/Microsoft_Excel_97-2003_Worksheet16.xls"/><Relationship Id="rId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4.emf"/><Relationship Id="rId5" Type="http://schemas.openxmlformats.org/officeDocument/2006/relationships/oleObject" Target="../embeddings/Microsoft_Excel_97-2003_Worksheet17.xls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6.emf"/><Relationship Id="rId5" Type="http://schemas.openxmlformats.org/officeDocument/2006/relationships/oleObject" Target="../embeddings/Microsoft_Excel_97-2003_Worksheet18.xls"/><Relationship Id="rId4" Type="http://schemas.openxmlformats.org/officeDocument/2006/relationships/oleObject" Target="../embeddings/oleObject1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mlDrawing" Target="../drawings/vmlDrawing19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emf"/><Relationship Id="rId5" Type="http://schemas.openxmlformats.org/officeDocument/2006/relationships/oleObject" Target="../embeddings/Microsoft_Excel_97-2003_Worksheet19.xls"/><Relationship Id="rId4" Type="http://schemas.openxmlformats.org/officeDocument/2006/relationships/oleObject" Target="../embeddings/oleObject19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1.emf"/><Relationship Id="rId5" Type="http://schemas.openxmlformats.org/officeDocument/2006/relationships/oleObject" Target="../embeddings/Microsoft_Excel_97-2003_Worksheet20.xls"/><Relationship Id="rId4" Type="http://schemas.openxmlformats.org/officeDocument/2006/relationships/oleObject" Target="../embeddings/oleObject2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4.emf"/><Relationship Id="rId5" Type="http://schemas.openxmlformats.org/officeDocument/2006/relationships/oleObject" Target="../embeddings/Microsoft_Excel_97-2003_Worksheet21.xls"/><Relationship Id="rId4" Type="http://schemas.openxmlformats.org/officeDocument/2006/relationships/oleObject" Target="../embeddings/oleObject2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6.emf"/><Relationship Id="rId5" Type="http://schemas.openxmlformats.org/officeDocument/2006/relationships/oleObject" Target="../embeddings/Microsoft_Excel_97-2003_Worksheet22.xls"/><Relationship Id="rId4" Type="http://schemas.openxmlformats.org/officeDocument/2006/relationships/oleObject" Target="../embeddings/oleObject22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8.emf"/><Relationship Id="rId5" Type="http://schemas.openxmlformats.org/officeDocument/2006/relationships/oleObject" Target="../embeddings/Microsoft_Excel_97-2003_Worksheet23.xls"/><Relationship Id="rId4" Type="http://schemas.openxmlformats.org/officeDocument/2006/relationships/oleObject" Target="../embeddings/oleObject23.bin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7.pn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2.emf"/><Relationship Id="rId5" Type="http://schemas.openxmlformats.org/officeDocument/2006/relationships/oleObject" Target="../embeddings/Microsoft_Excel_97-2003_Worksheet24.xls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7.pn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6.emf"/><Relationship Id="rId5" Type="http://schemas.openxmlformats.org/officeDocument/2006/relationships/oleObject" Target="../embeddings/Microsoft_Excel_97-2003_Worksheet25.xls"/><Relationship Id="rId4" Type="http://schemas.openxmlformats.org/officeDocument/2006/relationships/oleObject" Target="../embeddings/oleObject25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9.emf"/><Relationship Id="rId5" Type="http://schemas.openxmlformats.org/officeDocument/2006/relationships/oleObject" Target="../embeddings/Microsoft_Excel_97-2003_Worksheet26.xls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3.emf"/><Relationship Id="rId5" Type="http://schemas.openxmlformats.org/officeDocument/2006/relationships/oleObject" Target="../embeddings/Microsoft_Excel_97-2003_Worksheet27.xls"/><Relationship Id="rId4" Type="http://schemas.openxmlformats.org/officeDocument/2006/relationships/oleObject" Target="../embeddings/oleObject27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7.png"/><Relationship Id="rId5" Type="http://schemas.openxmlformats.org/officeDocument/2006/relationships/image" Target="../media/image75.emf"/><Relationship Id="rId4" Type="http://schemas.openxmlformats.org/officeDocument/2006/relationships/oleObject" Target="../embeddings/Microsoft_Excel_97-2003_Worksheet28.xls"/><Relationship Id="rId9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9.emf"/><Relationship Id="rId5" Type="http://schemas.openxmlformats.org/officeDocument/2006/relationships/oleObject" Target="../embeddings/Microsoft_Excel_97-2003_Worksheet29.xls"/><Relationship Id="rId4" Type="http://schemas.openxmlformats.org/officeDocument/2006/relationships/oleObject" Target="../embeddings/oleObject29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krapivino.ru/" TargetMode="External"/><Relationship Id="rId4" Type="http://schemas.openxmlformats.org/officeDocument/2006/relationships/hyperlink" Target="mailto:krprf@ofukem.r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6"/>
          <p:cNvPicPr/>
          <p:nvPr/>
        </p:nvPicPr>
        <p:blipFill>
          <a:blip r:embed="rId2"/>
          <a:stretch/>
        </p:blipFill>
        <p:spPr>
          <a:xfrm>
            <a:off x="0" y="5618160"/>
            <a:ext cx="12190320" cy="1242000"/>
          </a:xfrm>
          <a:prstGeom prst="rect">
            <a:avLst/>
          </a:prstGeom>
          <a:ln w="0">
            <a:noFill/>
          </a:ln>
        </p:spPr>
      </p:pic>
      <p:pic>
        <p:nvPicPr>
          <p:cNvPr id="56" name="Рисунок 10"/>
          <p:cNvPicPr/>
          <p:nvPr/>
        </p:nvPicPr>
        <p:blipFill>
          <a:blip r:embed="rId3"/>
          <a:stretch/>
        </p:blipFill>
        <p:spPr>
          <a:xfrm>
            <a:off x="0" y="-31320"/>
            <a:ext cx="12190320" cy="21636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751326" y="6356783"/>
            <a:ext cx="299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" dirty="0" smtClean="0">
                <a:solidFill>
                  <a:schemeClr val="dk1"/>
                </a:solidFill>
                <a:latin typeface="Times New Roman"/>
                <a:ea typeface="Calibri"/>
              </a:rPr>
              <a:t>2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733" y="611840"/>
            <a:ext cx="11309329" cy="3425769"/>
          </a:xfrm>
        </p:spPr>
        <p:txBody>
          <a:bodyPr/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БЮДЖЕТ ДЛЯ ГРАЖДАН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КРАПИВИНСКОГО МУНИЦИПАЛЬНОГО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ОКРУГА ЗА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2025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ГОД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56259" y="4156364"/>
            <a:ext cx="10949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(разработан на основе решения Совета народных депутатов Крапивинского муниципального округа от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27.04.2026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№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127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 исполнении бюджета Крапивинского муниципального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год»)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332509"/>
            <a:ext cx="6832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 БЮДЖЕТА </a:t>
            </a:r>
            <a:endParaRPr lang="en-US" alt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КРАПИВИНСКОГО МУНИЦИПАЛЬНОГО ОКРУГА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89971"/>
              </p:ext>
            </p:extLst>
          </p:nvPr>
        </p:nvGraphicFramePr>
        <p:xfrm>
          <a:off x="835231" y="1070575"/>
          <a:ext cx="10434452" cy="5623450"/>
        </p:xfrm>
        <a:graphic>
          <a:graphicData uri="http://schemas.openxmlformats.org/drawingml/2006/table">
            <a:tbl>
              <a:tblPr/>
              <a:tblGrid>
                <a:gridCol w="2798618"/>
                <a:gridCol w="980074"/>
                <a:gridCol w="1804883"/>
                <a:gridCol w="1808105"/>
                <a:gridCol w="1057146"/>
                <a:gridCol w="1985626"/>
              </a:tblGrid>
              <a:tr h="226241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  </a:t>
                      </a:r>
                    </a:p>
                  </a:txBody>
                  <a:tcPr marL="4296" marR="4296" marT="429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исполнено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% исполнения 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к 20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</a:tr>
              <a:tr h="228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план  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 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7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первоначальный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уточненный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Налоговые доходы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286 003,7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311 982,0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310 556,0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295 947,3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103,5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79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195 115,5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218 985,0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203 985,0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189 930,5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97,3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961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  <a:cs typeface="+mn-cs"/>
                        </a:rPr>
                        <a:t>Акцизы</a:t>
                      </a:r>
                      <a:endParaRPr lang="ru-RU" sz="14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19 758,5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21 311,0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21 311,0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21 039,8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106,5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7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Упрощенная система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налогообложения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32 084,9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31 500,0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35 300,0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34 868,4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108,7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9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Единый налог на вмененный доход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44,9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88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6 019,9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5 000,0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7 840,0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7 838,0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130,2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7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Патентная система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налогообложения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2 216,5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3 051,0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4 100,0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4 776,3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215,5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9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Налог на имущество физических </a:t>
                      </a:r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лиц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3 326,2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2 945,0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3 830,0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3 617,7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108,8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Транспортный налог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633,2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590,0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690,0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696,7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110,0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Земельный налог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21 063,2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21 600,0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22 500,0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22 403,9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106,4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5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Государственная пошлина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5 740,9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7 000,0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11 000,0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10 776,0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187,7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177153" y="655674"/>
            <a:ext cx="807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тыс.руб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6297" y="166255"/>
            <a:ext cx="9239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 БЮДЖЕТА </a:t>
            </a:r>
            <a:endParaRPr lang="en-US" alt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КРАПИВИНСКОГО МУНИЦИПАЛЬНОГО ОКРУГА            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945189"/>
              </p:ext>
            </p:extLst>
          </p:nvPr>
        </p:nvGraphicFramePr>
        <p:xfrm>
          <a:off x="943583" y="926274"/>
          <a:ext cx="10290474" cy="5953314"/>
        </p:xfrm>
        <a:graphic>
          <a:graphicData uri="http://schemas.openxmlformats.org/drawingml/2006/table">
            <a:tbl>
              <a:tblPr/>
              <a:tblGrid>
                <a:gridCol w="2816081"/>
                <a:gridCol w="1297295"/>
                <a:gridCol w="1968796"/>
                <a:gridCol w="1972311"/>
                <a:gridCol w="1153153"/>
                <a:gridCol w="1082838"/>
              </a:tblGrid>
              <a:tr h="296884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 </a:t>
                      </a:r>
                    </a:p>
                  </a:txBody>
                  <a:tcPr marL="4296" marR="4296" marT="4296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исполнено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% исполнения к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</a:tr>
              <a:tr h="325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план  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 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первоначальный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уточненный </a:t>
                      </a:r>
                    </a:p>
                  </a:txBody>
                  <a:tcPr marL="4296" marR="4296" marT="429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20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Неналоговые доходы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76 176,0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45 460,0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49 623,5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49  941,3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62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Доходы от сдачи в аренду земельных участков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32 441,7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32 800,0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29 200,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29 738,6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91,7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43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  <a:cs typeface="+mn-cs"/>
                        </a:rPr>
                        <a:t>Доходы от использования имущества, находящегося в муниципальной собственности </a:t>
                      </a:r>
                      <a:endParaRPr lang="ru-RU" sz="12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3 326,0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5 800,0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5 677,5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170,7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9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686,0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744,6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567,1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545,6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79,5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954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Доходы от оказания платных услуг и компенсации затрат государства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3 304,2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3 615,4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7 273,9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7 277,7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220,3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0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Доходы от реализации имущества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1 658,0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1 000,0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4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Доходы от продажи земельных участков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32 140,4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1 600,0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3 600,0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3 601,7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11,2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7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Штрафные санкции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464,2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900,0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857,3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184,7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2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Прочие неналоговые доходы</a:t>
                      </a:r>
                      <a:r>
                        <a:rPr lang="ru-RU" sz="12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2 046,0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2 000,0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2 282,5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2 242,9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109,6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2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Поступления в бюджеты муниципальных округов (перечисления из бюджетов муниципальных округов)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109,5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17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Безвозмездные поступления </a:t>
                      </a: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2 143 774,2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1 172 960,5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1 393 303,1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1 374 170,9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795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ДОХОДОВ: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2 505 953,9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1 530 402,5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1 753 482,6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1 720 059,5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68,6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951522" y="489420"/>
            <a:ext cx="1306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тыс.руб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7527" y="190005"/>
            <a:ext cx="10260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БЮДЖЕТА КРАПИВИНСКОГО МУНИЦИПАЛЬНОГО ОКРУГА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2025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942681"/>
              </p:ext>
            </p:extLst>
          </p:nvPr>
        </p:nvGraphicFramePr>
        <p:xfrm>
          <a:off x="706438" y="1112838"/>
          <a:ext cx="10612437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6" name="Лист" r:id="rId5" imgW="8924857" imgH="5200650" progId="Excel.Sheet.8">
                  <p:embed/>
                </p:oleObj>
              </mc:Choice>
              <mc:Fallback>
                <p:oleObj name="Лист" r:id="rId5" imgW="8924857" imgH="5200650" progId="Excel.Sheet.8">
                  <p:embed/>
                  <p:pic>
                    <p:nvPicPr>
                      <p:cNvPr id="0" name="Диаграмма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1112838"/>
                        <a:ext cx="10612437" cy="569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25891" y="1235034"/>
            <a:ext cx="1223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2525" y="166255"/>
            <a:ext cx="9809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БЮДЖЕТ КРАПИВИНСКОГО МУНИЦИПАЛЬНОГО ОКРУГА ЗА 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370900"/>
              </p:ext>
            </p:extLst>
          </p:nvPr>
        </p:nvGraphicFramePr>
        <p:xfrm>
          <a:off x="902525" y="1318160"/>
          <a:ext cx="10367158" cy="376714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941516"/>
                <a:gridCol w="1286099"/>
                <a:gridCol w="1282535"/>
                <a:gridCol w="1306286"/>
                <a:gridCol w="1353787"/>
                <a:gridCol w="2196935"/>
              </a:tblGrid>
              <a:tr h="750318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rgbClr val="808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исполнено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% исполнения к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74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план  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исполнено 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первоначальный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уточненный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57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Безвозмездные поступления всего: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2 143 774,2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1 172 960,5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1 393 303,1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1 374 170,9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64,1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021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в т.ч. из вышестоящего бюджета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2 143 406,2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1 155 960,4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1 390 703,1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1 375 558,5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64,2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54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дотация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697 939,7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330 938,0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462 319,1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462 319,1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66,3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2021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субсидии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653 493,2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98 675,2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157 643,6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147 422,8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22,6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54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субвенции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763 851,9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691 818,1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735 861,3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732 211,3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95,9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247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иные МБТ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28 421,4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34 529,1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34 879,1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33 605,3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118,2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54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Прочие безвозмездные поступления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1 188,7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17 000,1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2 600,0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2 542,5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213,9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230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Возврат остатков прошлых лет субсидий, субвенций и иных МБТ, имеющих целевое назначение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-820,7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-3930,1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</a:rPr>
                        <a:t>478,9</a:t>
                      </a:r>
                      <a:endParaRPr lang="ru-RU" sz="140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20654"/>
              </p:ext>
            </p:extLst>
          </p:nvPr>
        </p:nvGraphicFramePr>
        <p:xfrm>
          <a:off x="902525" y="5582732"/>
          <a:ext cx="7944592" cy="104369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144150"/>
                <a:gridCol w="3800442"/>
              </a:tblGrid>
              <a:tr h="39399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из областного бюджета составляют </a:t>
                      </a:r>
                      <a:endParaRPr kumimoji="0" lang="en-US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общего объема доходов бюджета: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80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 год  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 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1885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85,5 %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3" marB="0" anchor="ctr" horzOverflow="overflow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630887" y="812586"/>
            <a:ext cx="1080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тыс.руб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4405" y="296883"/>
            <a:ext cx="10200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 </a:t>
            </a:r>
            <a:r>
              <a:rPr lang="en-US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БЮДЖЕТ КРАПИВИНСКОГО МУНИЦИПАЛЬНОГО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</a:p>
          <a:p>
            <a:pPr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0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909023"/>
              </p:ext>
            </p:extLst>
          </p:nvPr>
        </p:nvGraphicFramePr>
        <p:xfrm>
          <a:off x="1484313" y="1341438"/>
          <a:ext cx="9636125" cy="470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5" name="Лист" r:id="rId5" imgW="9001233" imgH="5743575" progId="Excel.Sheet.8">
                  <p:embed/>
                </p:oleObj>
              </mc:Choice>
              <mc:Fallback>
                <p:oleObj name="Лист" r:id="rId5" imgW="9001233" imgH="5743575" progId="Excel.Sheet.8">
                  <p:embed/>
                  <p:pic>
                    <p:nvPicPr>
                      <p:cNvPr id="0" name="Диаграмма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1341438"/>
                        <a:ext cx="9636125" cy="470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7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7522" y="225470"/>
            <a:ext cx="957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РАСХОДЫ  БЮДЖЕТА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КРАПИВИНСКОГО МУНИЦИПАЛЬНОГО ОКРУГА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974502"/>
              </p:ext>
            </p:extLst>
          </p:nvPr>
        </p:nvGraphicFramePr>
        <p:xfrm>
          <a:off x="975218" y="1128156"/>
          <a:ext cx="10258838" cy="5512918"/>
        </p:xfrm>
        <a:graphic>
          <a:graphicData uri="http://schemas.openxmlformats.org/drawingml/2006/table">
            <a:tbl>
              <a:tblPr/>
              <a:tblGrid>
                <a:gridCol w="3017627"/>
                <a:gridCol w="1119002"/>
                <a:gridCol w="1534924"/>
                <a:gridCol w="1167672"/>
                <a:gridCol w="1084267"/>
                <a:gridCol w="1251078"/>
                <a:gridCol w="1084268"/>
              </a:tblGrid>
              <a:tr h="22298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200" b="1" u="none" strike="noStrike" baseline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100" b="1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 </a:t>
                      </a:r>
                      <a:r>
                        <a:rPr lang="ru-RU" sz="1200" b="1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1200" b="1" u="none" strike="noStrike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2024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1896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доля в общих расходах, %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7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220 397,1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109 398,5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133 021,9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132 281,6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05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1 753,4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2 032,3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2 046,6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2 046,6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6050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29 176,0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18 400,5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19 533,7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19 506,0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2839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239 418,4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174 042,1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174 180,7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171 680,7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55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680 048,6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119 612,2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162 656,7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155 550,3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549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9 840,1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9 836,1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44 068,4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34 232,3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54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823 276,7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724 894,7</a:t>
                      </a:r>
                      <a:endParaRPr lang="ru-RU" sz="12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817 384,5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807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449,4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54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195 754,9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146 324,6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174 004,8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171 951,7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22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289 803,5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noProof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227 300,7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236 116,2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232 686,3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54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7 705,6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4 260,9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1 711,4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704,9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549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4 539,2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800,0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4 757,7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4 757,6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84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2 501 713,5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1 539 902,5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1 769 482,6</a:t>
                      </a:r>
                      <a:endParaRPr lang="ru-RU" sz="13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1 733 847,4</a:t>
                      </a:r>
                      <a:endParaRPr lang="ru-RU" sz="13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  <p:sp>
        <p:nvSpPr>
          <p:cNvPr id="6" name="TextBox 2"/>
          <p:cNvSpPr txBox="1">
            <a:spLocks noChangeArrowheads="1"/>
          </p:cNvSpPr>
          <p:nvPr/>
        </p:nvSpPr>
        <p:spPr bwMode="auto">
          <a:xfrm rot="10800000" flipV="1">
            <a:off x="10082419" y="759491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4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6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1895" y="130629"/>
            <a:ext cx="10718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БЮДЖЕТА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КРАПИВИНСКОГО МУНИЦИПАЛЬНОГОКРУГА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РАМКАХ МУНИЦИПАЛЬНЫХ ПРОГРАММ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 2025 ГОД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5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805697"/>
              </p:ext>
            </p:extLst>
          </p:nvPr>
        </p:nvGraphicFramePr>
        <p:xfrm>
          <a:off x="771895" y="1255713"/>
          <a:ext cx="10438411" cy="560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0445" y="106717"/>
            <a:ext cx="10002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 ПРОГРАММА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«ОРГАНИЗАЦИЯ  МЕСТНОГО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САМОУПРАВЛЕНИЯ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3562" y="814603"/>
            <a:ext cx="101217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Совершенствование и оптимизация системы муниципального управления Крапивинского муниципального округа, повышение эффективности и информационной прозрачности деятельности органов местного самоуправления; повышение качества жизни населения Крапивинского муниципального округа.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87142"/>
              </p:ext>
            </p:extLst>
          </p:nvPr>
        </p:nvGraphicFramePr>
        <p:xfrm>
          <a:off x="803562" y="1775382"/>
          <a:ext cx="10299865" cy="1223962"/>
        </p:xfrm>
        <a:graphic>
          <a:graphicData uri="http://schemas.openxmlformats.org/drawingml/2006/table">
            <a:tbl>
              <a:tblPr/>
              <a:tblGrid>
                <a:gridCol w="1551004"/>
                <a:gridCol w="1638611"/>
                <a:gridCol w="2106785"/>
                <a:gridCol w="2333045"/>
                <a:gridCol w="1335210"/>
                <a:gridCol w="1335210"/>
              </a:tblGrid>
              <a:tr h="26618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2" marB="95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 к 2024 году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235487"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0" marR="30480" marT="9499" marB="94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0" marR="30480" marT="9499" marB="94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</a:p>
                  </a:txBody>
                  <a:tcPr marL="7328" marR="7328" marT="7327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7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2" marB="95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35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7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уточненный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7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80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136 771,2</a:t>
                      </a: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106 863,8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131 627,2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130 569,2</a:t>
                      </a: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</a:p>
                  </a:txBody>
                  <a:tcPr marL="30483" marR="30483" marT="9501" marB="9501" anchor="ctr" horzOverflow="overflow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678951"/>
              </p:ext>
            </p:extLst>
          </p:nvPr>
        </p:nvGraphicFramePr>
        <p:xfrm>
          <a:off x="890588" y="3040063"/>
          <a:ext cx="5745162" cy="371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6" name="Лист" r:id="rId5" imgW="5152957" imgH="3105240" progId="Excel.Sheet.8">
                  <p:embed/>
                </p:oleObj>
              </mc:Choice>
              <mc:Fallback>
                <p:oleObj name="Лист" r:id="rId5" imgW="5152957" imgH="3105240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3040063"/>
                        <a:ext cx="5745162" cy="371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923314" y="3167741"/>
            <a:ext cx="4370120" cy="3429001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228600">
              <a:srgbClr val="5B9BD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рамках программы осуществляют свою деятельность органы местного самоуправления со штатной численностью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173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единиц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: администрация Крапивинского муниципального округа;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Совет народных депутатов Крапивинского муниципального округа; Контрольно-счетный орган Крапивинского муниципального округа;  Управление по жизнеобеспечению и строительству администрации Крапивинского муниципального округа; Территориальное управление администрации Крапивинского муниципального округа; Финансовое управление администрации Крапивинского муниципального округ</a:t>
            </a:r>
          </a:p>
        </p:txBody>
      </p:sp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313" y="166775"/>
            <a:ext cx="9955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 ПРОГРАММА</a:t>
            </a:r>
            <a:r>
              <a:rPr kumimoji="0" lang="ru-RU" alt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«РАЗВИТИЕ ОБРАЗОВАНИЯ»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5748" y="797994"/>
            <a:ext cx="9231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Обеспечение доступности качественного образования, отвечающего системе приоритетов социально ориентированного развития Крапивинского муниципального округа.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750309"/>
              </p:ext>
            </p:extLst>
          </p:nvPr>
        </p:nvGraphicFramePr>
        <p:xfrm>
          <a:off x="827312" y="1650382"/>
          <a:ext cx="10430495" cy="2143293"/>
        </p:xfrm>
        <a:graphic>
          <a:graphicData uri="http://schemas.openxmlformats.org/drawingml/2006/table">
            <a:tbl>
              <a:tblPr/>
              <a:tblGrid>
                <a:gridCol w="3497067"/>
                <a:gridCol w="1108692"/>
                <a:gridCol w="1620395"/>
                <a:gridCol w="1632437"/>
                <a:gridCol w="1285952"/>
                <a:gridCol w="1285952"/>
              </a:tblGrid>
              <a:tr h="20915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09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09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первоначальный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уточненный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1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в том числе: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839 390,9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739 984,3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828 668,7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821 587,1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557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дошкольного, общего образования и дополнительного образования детей»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692 488,2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631 366,7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708 461,0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701 899,2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101,4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  <a:tr h="374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«Прочие мероприятия в области образования»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32 757,9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24 390,0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31 151,9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30 812,8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374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«Социальные гарантии в системе образования»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114 144,8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84 227,6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89 055,8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88 875,1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77,9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8015844" y="4132614"/>
            <a:ext cx="3308226" cy="2588820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63500">
              <a:srgbClr val="ED7D31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округе функционирует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27 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учреждений </a:t>
            </a:r>
            <a:r>
              <a:rPr lang="ru-RU" sz="11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образования: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школ, 11 </a:t>
            </a:r>
            <a:r>
              <a:rPr lang="ru-RU" sz="11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дошкольных </a:t>
            </a:r>
            <a:r>
              <a:rPr lang="ru-RU" sz="11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учреждений,  </a:t>
            </a:r>
            <a:r>
              <a:rPr lang="ru-RU" sz="11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дом </a:t>
            </a:r>
            <a:r>
              <a:rPr lang="ru-RU" sz="11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творчества; </a:t>
            </a:r>
            <a:r>
              <a:rPr lang="ru-RU" sz="1100" b="1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imes New Roman" pitchFamily="18" charset="0"/>
                <a:cs typeface="Times New Roman" panose="02020603050405020304" pitchFamily="18" charset="0"/>
              </a:rPr>
              <a:t>центр диагностики и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консультирования;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методический кабинет; централизованная бухгалтерия образования; управление образования администрации Крапивинского муниципального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округа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974229"/>
              </p:ext>
            </p:extLst>
          </p:nvPr>
        </p:nvGraphicFramePr>
        <p:xfrm>
          <a:off x="819150" y="4021138"/>
          <a:ext cx="42592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8" name="Лист" r:id="rId5" imgW="5152957" imgH="2943225" progId="Excel.Sheet.8">
                  <p:embed/>
                </p:oleObj>
              </mc:Choice>
              <mc:Fallback>
                <p:oleObj name="Лист" r:id="rId5" imgW="5152957" imgH="2943225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4021138"/>
                        <a:ext cx="42592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30" descr="blob:https://web.whatsapp.com/a623f2b4-39f2-44dc-a570-d767b36f5a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1" name="Picture 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61" y="3985276"/>
            <a:ext cx="2024833" cy="144174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76" y="5240970"/>
            <a:ext cx="1945661" cy="134983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675" y="143187"/>
            <a:ext cx="99148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МЕРЫ СОЦИАЛЬНОЙ ПОДДЕРЖКИ, ПРЕДОСТАВЛЯЕМЫЕ ИЗ БЮДЖЕТА ОКРУГА ЗА 2025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ГОД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(Подпрограмма «Социальные гарантии в системе образования»)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052982"/>
              </p:ext>
            </p:extLst>
          </p:nvPr>
        </p:nvGraphicFramePr>
        <p:xfrm>
          <a:off x="914196" y="697185"/>
          <a:ext cx="10390909" cy="5769442"/>
        </p:xfrm>
        <a:graphic>
          <a:graphicData uri="http://schemas.openxmlformats.org/drawingml/2006/table">
            <a:tbl>
              <a:tblPr/>
              <a:tblGrid>
                <a:gridCol w="8212142"/>
                <a:gridCol w="1193124"/>
                <a:gridCol w="118306"/>
                <a:gridCol w="867337"/>
              </a:tblGrid>
              <a:tr h="2560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EFF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Кол-во получателей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EF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тыс.руб.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EFFB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endParaRPr lang="ru-RU" sz="9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184582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Меры социальной поддержки отдельным категориям граждан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491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Социальная поддержка работников образовательных организаций и участников образовательного процесса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6">
                            <a:alpha val="5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Губернаторская стипендия отличникам учебы общеобразовательных организаций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255,5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73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t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работникам, имеющим звание "Заслуженный"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66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t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73491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Меры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социальной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поддержки семьям с детьми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6">
                            <a:alpha val="5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8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Осуществление назначения и выплаты денежных средств семьям, взявшим на воспитание детей-сирот и детей, оставшихся без попечения родителей, предоставление им мер социальной поддержки, осуществление назначения и выплаты денежных средств лицам, являвшимся приемными родителями в соответствии с Законом Кемеровской области от 14 декабря 2010 года № 124-ОЗ «О некоторых вопросах в сфере опеки и попечительства несовершеннолетних»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26 953,7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663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t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вознаграждение приемному родителю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888,2</a:t>
                      </a:r>
                      <a:endParaRPr lang="ru-RU" sz="11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908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t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пособия опекаемым детям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20 065,5</a:t>
                      </a:r>
                      <a:endParaRPr lang="ru-RU" sz="11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78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Организация и осуществление деятельности по опеке и попечительству, осуществление контроля за использованием и сохранностью жилых помещений, нанимателями или членами семей нанимателей по договорам социального найма либо собственниками которых являются дети-сироты и дети, оставшиеся без попечения родителей, за обеспечением надлежащего санитарного и технического состояния жилых помещений, а также осуществления контроля за распоряжением ими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4 170,5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986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Обеспечение зачисления денежных средств для детей-сирот и детей, оставшихся без попечения родителей, на специальные накопительные банковские счета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81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Адресная</a:t>
                      </a: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социальная поддержка участников образовательного процесса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484,5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37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55 853.8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73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Осуществление назначения и выплаты единовременного государственного пособия гражданам, усыновившим (удочерившим) детей-сирот и детей, оставшихся без попечения родителей, установленного Законом Кемеровской области от 13 марта 2008 года № 5-ОЗ «О предоставлении меры социальной поддержки гражданам, усыновившим (удочерившим) детей-сирот и детей, оставшихся без попечения родителей»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13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Предоставление членам семей участников специальной военной операции, указанным в подпункте 2 статьи 2 Закона Кемеровской области - Кузбасса "О мерах социальной поддержки семей граждан, принимающих участие в специальной военной операции", обучающимся в пятых - одиннадцатых классах муниципальных общеобразовательных организаций, бесплатного одноразового горячего питания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331,3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958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Предоставление бесплатного двухразового питания детям-инвалидам, не имеющим ограниченных возможностей здоровья, обучающимся в муниципальных общеобразовательных организациях</a:t>
                      </a: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533,5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84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402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88 427,3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1845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604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88 682,8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2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13"/>
          <p:cNvPicPr/>
          <p:nvPr/>
        </p:nvPicPr>
        <p:blipFill>
          <a:blip r:embed="rId2"/>
          <a:stretch/>
        </p:blipFill>
        <p:spPr>
          <a:xfrm rot="5400000">
            <a:off x="-3072960" y="3074760"/>
            <a:ext cx="6856200" cy="706680"/>
          </a:xfrm>
          <a:prstGeom prst="rect">
            <a:avLst/>
          </a:prstGeom>
          <a:ln w="0">
            <a:noFill/>
          </a:ln>
        </p:spPr>
      </p:pic>
      <p:pic>
        <p:nvPicPr>
          <p:cNvPr id="60" name="Рисунок 14"/>
          <p:cNvPicPr/>
          <p:nvPr/>
        </p:nvPicPr>
        <p:blipFill>
          <a:blip r:embed="rId3"/>
          <a:stretch/>
        </p:blipFill>
        <p:spPr>
          <a:xfrm>
            <a:off x="11521080" y="23696"/>
            <a:ext cx="706680" cy="6856200"/>
          </a:xfrm>
          <a:prstGeom prst="rect">
            <a:avLst/>
          </a:prstGeom>
          <a:ln w="0"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9486" y="113077"/>
            <a:ext cx="8582021" cy="1596969"/>
          </a:xfrm>
        </p:spPr>
        <p:txBody>
          <a:bodyPr/>
          <a:lstStyle/>
          <a:p>
            <a:r>
              <a:rPr lang="ru-RU" altLang="ru-RU" sz="2000" b="1" dirty="0">
                <a:ln w="6350">
                  <a:noFill/>
                </a:ln>
                <a:solidFill>
                  <a:srgbClr val="03444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ПРОГНОЗА СОЦИАЛЬНО-ЭКОНОМИЧЕСКОГО РАЗВИТИЯ КРАПИВИНСКОГО МУНИЦИПАЛЬНОГО ОКРУГА</a:t>
            </a:r>
            <a:endParaRPr lang="ru-RU" dirty="0">
              <a:solidFill>
                <a:srgbClr val="03444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480" y="1686296"/>
            <a:ext cx="7212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Крапивинский муниципальный округ расположен в центральной части Кемеровской области-Кузбасса по обоим берегам  реки Томи.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территории округа 6,9 тыс. </a:t>
            </a:r>
            <a:r>
              <a:rPr lang="ru-RU" alt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кв.км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безымянный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7807134" y="755853"/>
            <a:ext cx="3944192" cy="2214939"/>
          </a:xfrm>
          <a:prstGeom prst="rect">
            <a:avLst/>
          </a:prstGeom>
          <a:noFill/>
          <a:ln>
            <a:noFill/>
          </a:ln>
          <a:effectLst>
            <a:glow rad="228600">
              <a:srgbClr val="A5A5A5">
                <a:satMod val="175000"/>
                <a:alpha val="40000"/>
              </a:srgbClr>
            </a:glow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69244"/>
              </p:ext>
            </p:extLst>
          </p:nvPr>
        </p:nvGraphicFramePr>
        <p:xfrm>
          <a:off x="870634" y="2992046"/>
          <a:ext cx="10446550" cy="3454400"/>
        </p:xfrm>
        <a:graphic>
          <a:graphicData uri="http://schemas.openxmlformats.org/drawingml/2006/table">
            <a:tbl>
              <a:tblPr/>
              <a:tblGrid>
                <a:gridCol w="5520135"/>
                <a:gridCol w="1116226"/>
                <a:gridCol w="1309020"/>
                <a:gridCol w="1381284"/>
                <a:gridCol w="1119885"/>
              </a:tblGrid>
              <a:tr h="22828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отчет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228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415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(среднегодовая), тыс. человек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21,611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21,412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21,4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21,2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56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зарегистрированной безработицы, % 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рудоспособному 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населению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1,5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1,43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15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1 работника, 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51 532,0</a:t>
                      </a: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56 764,0</a:t>
                      </a: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</a:t>
                      </a:r>
                      <a:r>
                        <a:rPr lang="ru-RU" sz="1400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195,0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62 022,0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56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промышленного производства 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 в сопоставимых ценах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103,5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95,8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100,8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101,2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68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сельского хозяйства,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 в сопоставимых ценах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91,3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112,6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101,9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100,5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228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жилых домов, тыс. кв. м.  общей площади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4,0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6,0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56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оборота розничной торговли,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 в сопоставимых ценах</a:t>
                      </a:r>
                      <a:endParaRPr lang="ru-RU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109,9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102,0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102,7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103,5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F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0452" y="106226"/>
            <a:ext cx="9682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«СОЦИАЛЬНАЯ ПОДДЕРЖКА НАСЕЛЕНИЯ»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1674" y="814112"/>
            <a:ext cx="103780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системы социальной поддержки  и социального обслуживания населения на территории Крапивинского  муниципального округа. Повышение уровня, качества и безопасности социального обслуживания населения. Повышение уровня жизни граждан – получателей мер социальной поддержки. Эффективное управление системой социальной поддержки. Повышение качества жизни. Усиление социальной поддержки отдельных категорий граждан, находящихся в трудной жизненной ситуации или нуждающихся в особом участии государства и общества.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006986"/>
              </p:ext>
            </p:extLst>
          </p:nvPr>
        </p:nvGraphicFramePr>
        <p:xfrm>
          <a:off x="866900" y="1983663"/>
          <a:ext cx="10355282" cy="2435350"/>
        </p:xfrm>
        <a:graphic>
          <a:graphicData uri="http://schemas.openxmlformats.org/drawingml/2006/table">
            <a:tbl>
              <a:tblPr/>
              <a:tblGrid>
                <a:gridCol w="3927932"/>
                <a:gridCol w="1260106"/>
                <a:gridCol w="1512127"/>
                <a:gridCol w="1176099"/>
                <a:gridCol w="1208358"/>
                <a:gridCol w="1270660"/>
              </a:tblGrid>
              <a:tr h="20832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2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15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22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в том числе: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165 707,3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130 348,3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130 445,6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127 199,9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4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социального обслуживания населения»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130 189,9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97 432,1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97 325,8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358,8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3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«Реализация мер социальной поддержки отдельных категорий граждан»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3 302,7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6 244,2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4 278,2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24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«Повышение эффективности управления системой социальной поддержки и социального обслуживания»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20 076,2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19 189,0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19 072,6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18 926,4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4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«Другие вопросы в области социальной политики»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12 138,5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7 483,0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9 769,0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9 764,0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8633048" y="4749172"/>
            <a:ext cx="2339752" cy="1872208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228600">
              <a:srgbClr val="70AD47"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округе функционирует 3 учреждения: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МКУ «Социально-реабилитационный центр»; МБУ «Комплексный центр социального обслуживания населения»; Управление социальной защиты населения администрации Крапивинского муниципального округа. </a:t>
            </a: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291458"/>
              </p:ext>
            </p:extLst>
          </p:nvPr>
        </p:nvGraphicFramePr>
        <p:xfrm>
          <a:off x="862013" y="4378325"/>
          <a:ext cx="6427787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6" name="Лист" r:id="rId5" imgW="6438900" imgH="2514600" progId="Excel.Sheet.8">
                  <p:embed/>
                </p:oleObj>
              </mc:Choice>
              <mc:Fallback>
                <p:oleObj name="Лист" r:id="rId5" imgW="6438900" imgH="2514600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4378325"/>
                        <a:ext cx="6427787" cy="250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41" y="4464907"/>
            <a:ext cx="1872033" cy="146594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 descr="blob:https://web.whatsapp.com/0b7643bd-0195-4db2-8569-59978d899e6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97" y="5426112"/>
            <a:ext cx="1766418" cy="13292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7" y="282531"/>
            <a:ext cx="10603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МЕРЫ СОЦИАЛЬНОЙ ПОДДЕРЖКИ,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ПРЕДОСТАВЛЯЕМЫЕ ИЗ БЮДЖЕТА ОКРУГА </a:t>
            </a:r>
            <a:r>
              <a:rPr kumimoji="0" lang="ru-RU" sz="2000" b="1" i="0" u="none" strike="noStrike" kern="0" cap="none" spc="0" normalizeH="0" baseline="0" noProof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 2025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ГОД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(Подпрограмма «Реализация мер социальной поддержки отдельных категорий граждан»)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505510"/>
              </p:ext>
            </p:extLst>
          </p:nvPr>
        </p:nvGraphicFramePr>
        <p:xfrm>
          <a:off x="985652" y="1545834"/>
          <a:ext cx="10312534" cy="2658031"/>
        </p:xfrm>
        <a:graphic>
          <a:graphicData uri="http://schemas.openxmlformats.org/drawingml/2006/table">
            <a:tbl>
              <a:tblPr/>
              <a:tblGrid>
                <a:gridCol w="8193974"/>
                <a:gridCol w="1104212"/>
                <a:gridCol w="1014348"/>
              </a:tblGrid>
              <a:tr h="365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Кол-во получателей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тыс.руб.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40450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ru-RU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1. Меры социальной </a:t>
                      </a:r>
                      <a:r>
                        <a:rPr lang="en-US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поддержки отдельным категориям</a:t>
                      </a:r>
                      <a:r>
                        <a:rPr lang="en-US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граждан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b"/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отдельных категорий семей в форме оснащения жилых помещений автономными дымовыми пожарными </a:t>
                      </a:r>
                      <a:r>
                        <a:rPr lang="ru-RU" sz="14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извещателями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и (или) датчиками (</a:t>
                      </a:r>
                      <a:r>
                        <a:rPr lang="ru-RU" sz="14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извещателями</a:t>
                      </a:r>
                      <a:r>
                        <a:rPr lang="ru-RU" sz="14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) угарного газа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313,2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31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670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Выплата социального пособия на погребение и возмещение расходов по гарантированному перечню услуг по погребению</a:t>
                      </a: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393,4</a:t>
                      </a: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09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Обеспечение мер социальной поддержки многодетных семей</a:t>
                      </a: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374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3 444,0</a:t>
                      </a:r>
                    </a:p>
                  </a:txBody>
                  <a:tcPr marL="4993" marR="4993" marT="499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3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9190" y="42356"/>
            <a:ext cx="10347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«ИНФОРМАЦИОННАЯ ОБЕСПЕЧЕННОСТЬ ЖИТЕЛЕЙ КРАПИВИНСКОГО МУНИЦИПАЛЬНОГО ОКРУГА»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/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9189" y="1477530"/>
            <a:ext cx="10460655" cy="5222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Своевременное обеспечение граждан информацией о деятельности органов местного самоуправления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239191"/>
              </p:ext>
            </p:extLst>
          </p:nvPr>
        </p:nvGraphicFramePr>
        <p:xfrm>
          <a:off x="972993" y="2008665"/>
          <a:ext cx="10326851" cy="1219200"/>
        </p:xfrm>
        <a:graphic>
          <a:graphicData uri="http://schemas.openxmlformats.org/drawingml/2006/table">
            <a:tbl>
              <a:tblPr/>
              <a:tblGrid>
                <a:gridCol w="1555066"/>
                <a:gridCol w="1642906"/>
                <a:gridCol w="2112305"/>
                <a:gridCol w="2339158"/>
                <a:gridCol w="1338708"/>
                <a:gridCol w="1338708"/>
              </a:tblGrid>
              <a:tr h="26359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240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332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82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4 539,2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4 757,6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757,6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51148"/>
              </p:ext>
            </p:extLst>
          </p:nvPr>
        </p:nvGraphicFramePr>
        <p:xfrm>
          <a:off x="815975" y="3527425"/>
          <a:ext cx="6461125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5" name="Лист" r:id="rId5" imgW="6524557" imgH="3209835" progId="Excel.Sheet.8">
                  <p:embed/>
                </p:oleObj>
              </mc:Choice>
              <mc:Fallback>
                <p:oleObj name="Лист" r:id="rId5" imgW="6524557" imgH="3209835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3527425"/>
                        <a:ext cx="6461125" cy="317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22" descr="Газета №42 (9202) от 01.11.2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5" descr="Газета №42 (9202) от 01.11.2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39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751" y="4295898"/>
            <a:ext cx="3052805" cy="201771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11" y="3366654"/>
            <a:ext cx="1959339" cy="256804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3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7329" y="177870"/>
            <a:ext cx="98317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 ПРОГРАММА «КУЛЬТУРА»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832304" y="677287"/>
            <a:ext cx="10210025" cy="116955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сохранение культурного наследия Крапивинского муниципального округа и создание условий для равной доступности культурных благ, развития и реализации культурного и духовного потенциала каждой личности;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создание и развитие социально-экономических и организационных условий для самореализации молодежи, духовно-нравственное воспитание молодежи;- обеспечение условий для развития физической культуры и спорта, проведение физкультурно-оздоровительных мероприятий.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082523"/>
              </p:ext>
            </p:extLst>
          </p:nvPr>
        </p:nvGraphicFramePr>
        <p:xfrm>
          <a:off x="914400" y="2001014"/>
          <a:ext cx="10314699" cy="1902043"/>
        </p:xfrm>
        <a:graphic>
          <a:graphicData uri="http://schemas.openxmlformats.org/drawingml/2006/table">
            <a:tbl>
              <a:tblPr/>
              <a:tblGrid>
                <a:gridCol w="4031430"/>
                <a:gridCol w="1274185"/>
                <a:gridCol w="1529021"/>
                <a:gridCol w="1189237"/>
                <a:gridCol w="980359"/>
                <a:gridCol w="1310467"/>
              </a:tblGrid>
              <a:tr h="17974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179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79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93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216 965,1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161 579,9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198 366,2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196 541,6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</a:tr>
              <a:tr h="179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культуры»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594,7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99 969,9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118 333,3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117 862,7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22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системы дополнительного образования в области культуры»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29 371,8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21 930,0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27 788,4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26 772,5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22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«Прочие мероприятия в области культуры»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51 955,1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39 480,0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52 044,5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51 706,3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2426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«Доступная среда»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7365562"/>
              </p:ext>
            </p:extLst>
          </p:nvPr>
        </p:nvGraphicFramePr>
        <p:xfrm>
          <a:off x="909638" y="4279900"/>
          <a:ext cx="5697537" cy="251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4" name="Лист" r:id="rId5" imgW="6286500" imgH="2828925" progId="Excel.Sheet.8">
                  <p:embed/>
                </p:oleObj>
              </mc:Choice>
              <mc:Fallback>
                <p:oleObj name="Лист" r:id="rId5" imgW="6286500" imgH="2828925" progId="Excel.Shee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4279900"/>
                        <a:ext cx="5697537" cy="251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8324603" y="4037609"/>
            <a:ext cx="2983159" cy="2553195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FFC000">
                <a:lumMod val="60000"/>
                <a:lumOff val="40000"/>
                <a:alpha val="6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округе функционирует 8 учреждений культуры: клубная система (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 филиалов);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библиотечная система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(17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филиалов); молодежный центр «Лидер»; музей; школа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искусств;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спортивная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школа;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Центр бухгалтерского учета и обслуживания культуры, молодежной политики, спорта и туризма; управление культуры, молодежной политики, спорта и туризма администрации Крапивинского муниципального округа.</a:t>
            </a:r>
          </a:p>
        </p:txBody>
      </p:sp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26" y="4037609"/>
            <a:ext cx="2713373" cy="164014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85" y="5285122"/>
            <a:ext cx="2310272" cy="145000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88493" y="237238"/>
            <a:ext cx="9571512" cy="765546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«ИМУЩЕСТВЕННЫЙ КОМПЛЕКС»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33194" y="1002784"/>
            <a:ext cx="10082110" cy="9541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Повышение эффективности и прозрачности управления и распоряжения муниципальным имуществом и земельными ресурсами Крапивинского муниципального округа.</a:t>
            </a:r>
            <a:r>
              <a:rPr kumimoji="0" lang="en-US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Увеличение доходов консолидированного бюджета Крапивинского муниципального округа от использования и распоряжения муниципальным имуществом и земельными участками.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336896"/>
              </p:ext>
            </p:extLst>
          </p:nvPr>
        </p:nvGraphicFramePr>
        <p:xfrm>
          <a:off x="1026453" y="2042266"/>
          <a:ext cx="10281309" cy="1033442"/>
        </p:xfrm>
        <a:graphic>
          <a:graphicData uri="http://schemas.openxmlformats.org/drawingml/2006/table">
            <a:tbl>
              <a:tblPr/>
              <a:tblGrid>
                <a:gridCol w="1306945"/>
                <a:gridCol w="1689023"/>
                <a:gridCol w="2158664"/>
                <a:gridCol w="2390499"/>
                <a:gridCol w="1368089"/>
                <a:gridCol w="1368089"/>
              </a:tblGrid>
              <a:tr h="26811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198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8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68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94 975,4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12 820,0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13 580,5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12 917,9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0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781322"/>
              </p:ext>
            </p:extLst>
          </p:nvPr>
        </p:nvGraphicFramePr>
        <p:xfrm>
          <a:off x="1033463" y="3560763"/>
          <a:ext cx="4924425" cy="293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45" name="Лист" r:id="rId5" imgW="4924357" imgH="2933790" progId="Excel.Sheet.8">
                  <p:embed/>
                </p:oleObj>
              </mc:Choice>
              <mc:Fallback>
                <p:oleObj name="Лист" r:id="rId5" imgW="4924357" imgH="293379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63" y="3560763"/>
                        <a:ext cx="4924425" cy="293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9098952" y="4893313"/>
            <a:ext cx="2208810" cy="189563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ED7D31">
                <a:satMod val="175000"/>
                <a:alpha val="31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рамках программы осуществляет деятельность Комитет по управлению муниципальным имуществом администрации Крапивинского муниципального округа со штатной численностью 10 единиц.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50713" y="3203368"/>
            <a:ext cx="4065864" cy="140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2" name="Picture 45" descr="C:\Documents and Settings\BUD\Рабочий стол\slide_3.jpg"/>
          <p:cNvPicPr>
            <a:picLocks noChangeAspect="1" noChangeArrowheads="1"/>
          </p:cNvPicPr>
          <p:nvPr/>
        </p:nvPicPr>
        <p:blipFill>
          <a:blip r:embed="rId8" cstate="print"/>
          <a:srcRect l="47192" t="38242" r="9318" b="12414"/>
          <a:stretch>
            <a:fillRect/>
          </a:stretch>
        </p:blipFill>
        <p:spPr bwMode="auto">
          <a:xfrm>
            <a:off x="6717338" y="4951158"/>
            <a:ext cx="1872208" cy="159336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350" y="0"/>
            <a:ext cx="9818832" cy="1127125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«РАЗВИТИЕ МУНИЦИПАЛЬНОГО БЮДЖЕТНОГО УЧРЕЖДЕНИЯ «АВТОХОЗЯЙСТВО КРАПИВИНСКОГО МУНИЦИПАЛЬНОГО ОКРУГА»»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87449" y="1125538"/>
            <a:ext cx="9809101" cy="9541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обеспечение автотранспортными услугами главы Крапивинского муниципального округа, Совета народных депутатов Крапивинского муниципального округа, структурных подразделений администрации Крапивинского муниципального округа, иных муниципальных учреждений округа легковым, грузовым транспортом, автобусами, имеющейся специальной техникой.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292575"/>
              </p:ext>
            </p:extLst>
          </p:nvPr>
        </p:nvGraphicFramePr>
        <p:xfrm>
          <a:off x="1012805" y="2207182"/>
          <a:ext cx="10197500" cy="1014411"/>
        </p:xfrm>
        <a:graphic>
          <a:graphicData uri="http://schemas.openxmlformats.org/drawingml/2006/table">
            <a:tbl>
              <a:tblPr/>
              <a:tblGrid>
                <a:gridCol w="1535589"/>
                <a:gridCol w="1622326"/>
                <a:gridCol w="2085847"/>
                <a:gridCol w="2309858"/>
                <a:gridCol w="1321940"/>
                <a:gridCol w="1321940"/>
              </a:tblGrid>
              <a:tr h="20241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  <a:tr h="229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879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94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34 928,5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22 750,0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31 543,2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31 417,2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89,9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145412"/>
              </p:ext>
            </p:extLst>
          </p:nvPr>
        </p:nvGraphicFramePr>
        <p:xfrm>
          <a:off x="962025" y="3643313"/>
          <a:ext cx="5694363" cy="280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8" name="Лист" r:id="rId5" imgW="6477000" imgH="3048090" progId="Excel.Sheet.8">
                  <p:embed/>
                </p:oleObj>
              </mc:Choice>
              <mc:Fallback>
                <p:oleObj name="Лист" r:id="rId5" imgW="6477000" imgH="304809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025" y="3643313"/>
                        <a:ext cx="5694363" cy="280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40" y="3583050"/>
            <a:ext cx="2777514" cy="171941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" name="Picture 35" descr="C:\Documents and Settings\BUD\Рабочий стол\12021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4434" y="4909322"/>
            <a:ext cx="2379721" cy="158648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654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042987" y="0"/>
            <a:ext cx="10131693" cy="1196975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«ЖИЛИЩНО-КОММУНАЛЬНЫЙ КОМПЛЕКС, ЭНЕРГОСБЕРЕЖЕНИЕ И ПОВЫШЕНИЕ ЭНЕРГЕТИЧЕСКОЙ ЭФФЕКТИВНОСТИ»</a:t>
            </a: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03556" y="1226337"/>
            <a:ext cx="10140496" cy="73866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Приведение коммунальной инфраструктуры   в соответствие со стандартами качества, обеспечивающими комфортные условия проживания населения Крапивинского округа. Снижение потребления энергоресурсов. Эффективность функционирования топливно-энергетического комплекса. Повышение комфортности жилищного фонда.</a:t>
            </a:r>
          </a:p>
        </p:txBody>
      </p:sp>
      <p:graphicFrame>
        <p:nvGraphicFramePr>
          <p:cNvPr id="6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415714"/>
              </p:ext>
            </p:extLst>
          </p:nvPr>
        </p:nvGraphicFramePr>
        <p:xfrm>
          <a:off x="903557" y="2054473"/>
          <a:ext cx="10223622" cy="2507622"/>
        </p:xfrm>
        <a:graphic>
          <a:graphicData uri="http://schemas.openxmlformats.org/drawingml/2006/table">
            <a:tbl>
              <a:tblPr/>
              <a:tblGrid>
                <a:gridCol w="4441428"/>
                <a:gridCol w="877294"/>
                <a:gridCol w="1507495"/>
                <a:gridCol w="1173112"/>
                <a:gridCol w="968048"/>
                <a:gridCol w="1256245"/>
              </a:tblGrid>
              <a:tr h="19246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 к 2024 году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223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всего,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640 387,5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166 679,6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206 138,3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199 971,4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</a:tr>
              <a:tr h="344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«Модернизация объектов коммунальной инфраструктуры и поддержка ЖКХ» 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446 411,3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8 500,0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22 104,4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17 134,1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44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«Реализация вопросов топливно-энергетического комплекса»  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121 466,0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107 517,7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128 598,9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128 597,8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39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«Капитальный ремонт многоквартирных домов»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09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"Дорожное хозяйство"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71 982,4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52 858,7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52 858,7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51 663,3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44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«Энергосбережение и повышение энергетической эффективности»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1956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«Поддержка жилищно-коммунального хозяйства»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527,8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2 576,3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2 576,3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>
                          <a:lumMod val="1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565131"/>
              </p:ext>
            </p:extLst>
          </p:nvPr>
        </p:nvGraphicFramePr>
        <p:xfrm>
          <a:off x="882650" y="4741863"/>
          <a:ext cx="538480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5" name="Лист" r:id="rId5" imgW="6324600" imgH="2390865" progId="Excel.Sheet.8">
                  <p:embed/>
                </p:oleObj>
              </mc:Choice>
              <mc:Fallback>
                <p:oleObj name="Лист" r:id="rId5" imgW="6324600" imgH="2390865" progId="Excel.Sheet.8">
                  <p:embed/>
                  <p:pic>
                    <p:nvPicPr>
                      <p:cNvPr id="0" name="Объект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4741863"/>
                        <a:ext cx="538480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5272644" y="4692048"/>
            <a:ext cx="6217681" cy="2122528"/>
          </a:xfrm>
          <a:prstGeom prst="round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A5A5A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450215" algn="just">
              <a:spcAft>
                <a:spcPts val="0"/>
              </a:spcAft>
            </a:pP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2025 год заменили 4,707 км ветхих центральных водопроводных сетей по населенным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пунктам:с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Арсеново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(350 м); с. Каменка (1,256 км), с. Борисово (130м);д. Шевели (500 м); с.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Тараданово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(60 м);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Крапивинский (245м), с.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Барачаты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до новой скважины (470м).</a:t>
            </a:r>
          </a:p>
          <a:p>
            <a:pPr indent="450215" algn="just">
              <a:spcAft>
                <a:spcPts val="0"/>
              </a:spcAft>
            </a:pP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Провели ремонтные работы на центральных водопроводных сетях (Крапивинский, Красные Ключи,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Кабаново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Борисово,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Максимово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Каменка, Ключи,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Перехляй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Бердюгино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Ленинка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Шевели,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Сарапки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Каменный), 45 шт</a:t>
            </a:r>
            <a:r>
              <a:rPr lang="ru-RU" sz="105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пределах округа на дорогах межрегионального и межмуниципального значения обслуживающая организация АО «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Крапивиноавтодор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выполнили:</a:t>
            </a:r>
          </a:p>
          <a:p>
            <a:pPr indent="450215" algn="just">
              <a:spcAft>
                <a:spcPts val="0"/>
              </a:spcAft>
            </a:pP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ямочный ремонт: «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Чусовитино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-Борисово-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Тараданово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«Панфилово – 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Крапивино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Крапивино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Каменный», «</a:t>
            </a:r>
            <a:r>
              <a:rPr lang="ru-RU" sz="105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Крапивино</a:t>
            </a:r>
            <a:r>
              <a:rPr lang="ru-RU" sz="105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Зеленогорский».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7515" y="4693734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878774" y="0"/>
            <a:ext cx="10485912" cy="1053671"/>
            <a:chOff x="-689356" y="-2958268"/>
            <a:chExt cx="10485912" cy="3622070"/>
          </a:xfrm>
          <a:scene3d>
            <a:camera prst="orthographicFront"/>
            <a:lightRig rig="threeP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39240" y="-197350"/>
              <a:ext cx="8177260" cy="861152"/>
            </a:xfrm>
            <a:prstGeom prst="roundRect">
              <a:avLst>
                <a:gd name="adj" fmla="val 1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p3d>
              <a:bevelT w="0" h="0" prst="coolSlant"/>
            </a:sp3d>
          </p:spPr>
        </p:sp>
        <p:sp>
          <p:nvSpPr>
            <p:cNvPr id="6" name="Скругленный прямоугольник 4"/>
            <p:cNvSpPr/>
            <p:nvPr/>
          </p:nvSpPr>
          <p:spPr>
            <a:xfrm>
              <a:off x="-689356" y="-2958268"/>
              <a:ext cx="10485912" cy="276091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344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ПОДПРОГРАММА 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344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«РЕАЛИЗАЦИЯ ВОПРОСОВ</a:t>
              </a:r>
            </a:p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344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ТОПЛИВНО-ЭНЕРГЕТИЧЕСКОГО КОМПЛЕКСА»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62863" y="1167809"/>
            <a:ext cx="3734223" cy="613141"/>
            <a:chOff x="-2801213" y="-1014912"/>
            <a:chExt cx="3734223" cy="613141"/>
          </a:xfrm>
          <a:scene3d>
            <a:camera prst="orthographicFront"/>
            <a:lightRig rig="threeP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2752267" y="-1014912"/>
              <a:ext cx="3685277" cy="613141"/>
            </a:xfrm>
            <a:prstGeom prst="roundRect">
              <a:avLst>
                <a:gd name="adj" fmla="val 10000"/>
              </a:avLst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9" name="Скругленный прямоугольник 4"/>
            <p:cNvSpPr/>
            <p:nvPr/>
          </p:nvSpPr>
          <p:spPr>
            <a:xfrm>
              <a:off x="-2801213" y="-979096"/>
              <a:ext cx="3649361" cy="57722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Тариф, установленный Региональной энергетической комиссией на оказание услуг – 100%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136325" y="1242399"/>
            <a:ext cx="3048305" cy="468232"/>
            <a:chOff x="7556740" y="-426849"/>
            <a:chExt cx="3048305" cy="468232"/>
          </a:xfrm>
          <a:scene3d>
            <a:camera prst="orthographicFront"/>
            <a:lightRig rig="threeP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7556740" y="-426849"/>
              <a:ext cx="3048305" cy="463963"/>
            </a:xfrm>
            <a:prstGeom prst="roundRect">
              <a:avLst>
                <a:gd name="adj" fmla="val 10000"/>
              </a:avLst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12" name="Скругленный прямоугольник 4"/>
            <p:cNvSpPr/>
            <p:nvPr/>
          </p:nvSpPr>
          <p:spPr>
            <a:xfrm>
              <a:off x="7556740" y="-395402"/>
              <a:ext cx="3021127" cy="43678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Основные мероприятия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51890" y="2234951"/>
            <a:ext cx="1954645" cy="648376"/>
            <a:chOff x="119035" y="1947812"/>
            <a:chExt cx="1954645" cy="648376"/>
          </a:xfrm>
          <a:scene3d>
            <a:camera prst="orthographicFront"/>
            <a:lightRig rig="threeP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19035" y="1947812"/>
              <a:ext cx="1954645" cy="648376"/>
            </a:xfrm>
            <a:prstGeom prst="roundRect">
              <a:avLst>
                <a:gd name="adj" fmla="val 10000"/>
              </a:avLst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15" name="Скругленный прямоугольник 4"/>
            <p:cNvSpPr/>
            <p:nvPr/>
          </p:nvSpPr>
          <p:spPr>
            <a:xfrm>
              <a:off x="138025" y="1966802"/>
              <a:ext cx="1916665" cy="61039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Плата населения за коммунальные услуги – 65,0 %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409879" y="2012052"/>
            <a:ext cx="1957890" cy="904457"/>
            <a:chOff x="2163996" y="1340022"/>
            <a:chExt cx="1957890" cy="904457"/>
          </a:xfrm>
          <a:scene3d>
            <a:camera prst="orthographicFront"/>
            <a:lightRig rig="threeP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163996" y="1340022"/>
              <a:ext cx="1957890" cy="904457"/>
            </a:xfrm>
            <a:prstGeom prst="roundRect">
              <a:avLst>
                <a:gd name="adj" fmla="val 10000"/>
              </a:avLst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18" name="Скругленный прямоугольник 4"/>
            <p:cNvSpPr/>
            <p:nvPr/>
          </p:nvSpPr>
          <p:spPr>
            <a:xfrm>
              <a:off x="2163996" y="1390267"/>
              <a:ext cx="1904908" cy="85147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Возмещение части затрат за оказанные коммунальные услуги населению из бюджета – 35,0 %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632387" y="2012052"/>
            <a:ext cx="2304070" cy="2482715"/>
            <a:chOff x="5360905" y="1462220"/>
            <a:chExt cx="2304070" cy="2300498"/>
          </a:xfrm>
          <a:scene3d>
            <a:camera prst="orthographicFront"/>
            <a:lightRig rig="threePt" dir="t"/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360905" y="1462220"/>
              <a:ext cx="2304070" cy="2300498"/>
            </a:xfrm>
            <a:prstGeom prst="roundRect">
              <a:avLst>
                <a:gd name="adj" fmla="val 10000"/>
              </a:avLst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21" name="Скругленный прямоугольник 4"/>
            <p:cNvSpPr/>
            <p:nvPr/>
          </p:nvSpPr>
          <p:spPr>
            <a:xfrm>
              <a:off x="5360905" y="1535140"/>
              <a:ext cx="2169312" cy="216574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Возмещение недополученных доходов и (или) возмещение части затрат организациям, предоставляющим услуги населению по теплоснабжению, горячему, холодному  водоснабжению и водоотведению размер оплаты которых не обеспечивает возмещение экономически обоснованных затрат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553407" y="2064668"/>
            <a:ext cx="1340997" cy="1552142"/>
            <a:chOff x="7752079" y="1202505"/>
            <a:chExt cx="1340997" cy="1552142"/>
          </a:xfrm>
          <a:scene3d>
            <a:camera prst="orthographicFront"/>
            <a:lightRig rig="threePt" dir="t"/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7752079" y="1228585"/>
              <a:ext cx="1340997" cy="1526062"/>
            </a:xfrm>
            <a:prstGeom prst="roundRect">
              <a:avLst>
                <a:gd name="adj" fmla="val 10000"/>
              </a:avLst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24" name="Скругленный прямоугольник 4"/>
            <p:cNvSpPr/>
            <p:nvPr/>
          </p:nvSpPr>
          <p:spPr>
            <a:xfrm>
              <a:off x="7752079" y="1202505"/>
              <a:ext cx="1262445" cy="144751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Возмещение части затрат организациям, реализующим уголь населению для бытовых нужд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984451" y="3118197"/>
            <a:ext cx="4330336" cy="1410489"/>
            <a:chOff x="501041" y="2535003"/>
            <a:chExt cx="4330336" cy="1395286"/>
          </a:xfrm>
          <a:scene3d>
            <a:camera prst="orthographicFront"/>
            <a:lightRig rig="threePt" dir="t"/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501041" y="2535003"/>
              <a:ext cx="4330336" cy="1395286"/>
            </a:xfrm>
            <a:prstGeom prst="roundRect">
              <a:avLst>
                <a:gd name="adj" fmla="val 10000"/>
              </a:avLst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  <a:sp3d>
              <a:bevelT w="165100" prst="coolSlant"/>
            </a:sp3d>
          </p:spPr>
        </p:sp>
        <p:sp>
          <p:nvSpPr>
            <p:cNvPr id="27" name="Скругленный прямоугольник 4"/>
            <p:cNvSpPr/>
            <p:nvPr/>
          </p:nvSpPr>
          <p:spPr>
            <a:xfrm>
              <a:off x="509689" y="2535003"/>
              <a:ext cx="4248602" cy="12957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Часть затрат по муниципальной программе возмещается из бюджета </a:t>
              </a:r>
              <a:r>
                <a:rPr kumimoji="0" lang="ru-RU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ресурсоснабжающим</a:t>
              </a:r>
              <a:r>
                <a:rPr kumimoji="0" lang="ru-RU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организациям за оказание услуг населению по теплоснабжению, горячему, холодному водоснабжению и водоотведению жилых домов, в связи с тем что население оплачивает за коммунальные услуги 65,0 % от тарифов, установленных Региональной энергетической комиссией.</a:t>
              </a:r>
              <a:endPara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8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36793"/>
              </p:ext>
            </p:extLst>
          </p:nvPr>
        </p:nvGraphicFramePr>
        <p:xfrm>
          <a:off x="1020837" y="4643115"/>
          <a:ext cx="10279802" cy="2170818"/>
        </p:xfrm>
        <a:graphic>
          <a:graphicData uri="http://schemas.openxmlformats.org/drawingml/2006/table">
            <a:tbl>
              <a:tblPr/>
              <a:tblGrid>
                <a:gridCol w="1614543"/>
                <a:gridCol w="833248"/>
                <a:gridCol w="1083222"/>
                <a:gridCol w="916572"/>
                <a:gridCol w="1083222"/>
                <a:gridCol w="920706"/>
                <a:gridCol w="1081988"/>
                <a:gridCol w="811950"/>
                <a:gridCol w="934970"/>
                <a:gridCol w="999381"/>
              </a:tblGrid>
              <a:tr h="205765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 услуг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 к 2024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181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5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возмещения из бюджета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возмещения из бюджета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возмещения из бюджета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возмещения из бюджета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Теплоснабжение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51 126,8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43 561,3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52 954,3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52 954,3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103,5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197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Водоснабжение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20 324,8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17 890,5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23 684,6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23 683,6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116,5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197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Уголь населению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47 786,7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43 125,6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50 052,3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50 052,3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104,7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197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Газоснабжение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2 227,7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2 940,3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1 907,5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1 907,5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85,6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310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121 466,0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107 517,7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128 598,7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128 597,8</a:t>
                      </a: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105,9</a:t>
                      </a: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3149619" y="932724"/>
            <a:ext cx="260260" cy="226730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7717043" y="865820"/>
            <a:ext cx="286925" cy="376579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1656799" y="1813242"/>
            <a:ext cx="344825" cy="397620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001984" y="1856321"/>
            <a:ext cx="213756" cy="155731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7894195" y="1710631"/>
            <a:ext cx="347280" cy="301421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9844644" y="1710631"/>
            <a:ext cx="312808" cy="380117"/>
          </a:xfrm>
          <a:prstGeom prst="downArrow">
            <a:avLst/>
          </a:prstGeom>
          <a:solidFill>
            <a:schemeClr val="bg1"/>
          </a:solidFill>
          <a:ln>
            <a:solidFill>
              <a:srgbClr val="034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-3224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9975540" cy="1052513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«ОБЕСПЕЧЕНИЕ БЕЗОПАСНОСТИ ЖИЗНЕДЕЯТЕЛЬНОСТИ НАСЕЛЕНИЯ И ПРЕДПРИЯТИЙ» 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803976" y="1052511"/>
            <a:ext cx="10282907" cy="95408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Обеспечение и поддержание в повседневной готовности сил и средств территориальной  подсистемы единой государственной системы предупреждения и ликвидации чрезвычайных ситуаций, действующей на территориальном уровне (противодействие терроризму и экстремизму и защита жизни граждан, чрезвычайных ситуаций связанных с пожарами, паводком и другие).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28674"/>
              </p:ext>
            </p:extLst>
          </p:nvPr>
        </p:nvGraphicFramePr>
        <p:xfrm>
          <a:off x="901849" y="2065643"/>
          <a:ext cx="10363164" cy="2296991"/>
        </p:xfrm>
        <a:graphic>
          <a:graphicData uri="http://schemas.openxmlformats.org/drawingml/2006/table">
            <a:tbl>
              <a:tblPr/>
              <a:tblGrid>
                <a:gridCol w="4419632"/>
                <a:gridCol w="1013941"/>
                <a:gridCol w="1483890"/>
                <a:gridCol w="1189901"/>
                <a:gridCol w="980906"/>
                <a:gridCol w="1274894"/>
              </a:tblGrid>
              <a:tr h="20127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270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7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164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43 323,9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31 174,8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32 498,5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31 972,4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73,8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  <a:tr h="3448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«Содержание системы по предупреждению и ликвидации чрезвычайных ситуаций и стихийных бедствий»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26 512,4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15 510,1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17 768,2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17 760,5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21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«Пожарная безопасность»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15 117,2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13 449,7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13 036,7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12 538,4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82,9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  <a:tr h="3448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«Борьба с преступностью и укрепление правопорядка»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82,2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41,4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  <a:tr h="3448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безопасности жизни людей на водных объектах»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1 482,8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000,0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1 659,6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1 639,6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110,6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  <a:tr h="1982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«Паводок»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129,3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6" marR="9526" marT="9524" marB="0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4779715"/>
              </p:ext>
            </p:extLst>
          </p:nvPr>
        </p:nvGraphicFramePr>
        <p:xfrm>
          <a:off x="709613" y="4476750"/>
          <a:ext cx="6348412" cy="236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1" name="Лист" r:id="rId5" imgW="7724843" imgH="2047965" progId="Excel.Sheet.8">
                  <p:embed/>
                </p:oleObj>
              </mc:Choice>
              <mc:Fallback>
                <p:oleObj name="Лист" r:id="rId5" imgW="7724843" imgH="204796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3" y="4476750"/>
                        <a:ext cx="6348412" cy="236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63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94" y="4409387"/>
            <a:ext cx="3846548" cy="232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10262692" cy="820305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«МОДЕРНИЗАЦИЯ ОБЪЕКТОВ СОЦИАЛЬНОЙ СФЕРЫ И ЖИЛОГО ФОНДА КРАПИВИНСКОГО МУНИЦИПАЛЬНОГО ОКРУГА»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827880" y="1066347"/>
            <a:ext cx="10465553" cy="9541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Ремонт помещений учреждений культуры и образования, жилого фонда с целью формирование комфортных и безопасных условий, улучшение эстетического вида и архитектурного облика в соответствии со стандартами качества и безаварийной работы объектов. Сохранение и развитие базы для занятия физической культурой и спортом в целях формирования здорового образа жизни населения Крапивинского округа, а также активизации культурно-досуговой деятельности.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282951"/>
              </p:ext>
            </p:extLst>
          </p:nvPr>
        </p:nvGraphicFramePr>
        <p:xfrm>
          <a:off x="929675" y="2124240"/>
          <a:ext cx="10363757" cy="977901"/>
        </p:xfrm>
        <a:graphic>
          <a:graphicData uri="http://schemas.openxmlformats.org/drawingml/2006/table">
            <a:tbl>
              <a:tblPr/>
              <a:tblGrid>
                <a:gridCol w="1560625"/>
                <a:gridCol w="1648776"/>
                <a:gridCol w="2492994"/>
                <a:gridCol w="1974378"/>
                <a:gridCol w="1343492"/>
                <a:gridCol w="1343492"/>
              </a:tblGrid>
              <a:tr h="22151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</a:tr>
              <a:tr h="2215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215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33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20 900,5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10 300,0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10 024,2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8 446,4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437148"/>
              </p:ext>
            </p:extLst>
          </p:nvPr>
        </p:nvGraphicFramePr>
        <p:xfrm>
          <a:off x="865188" y="3654425"/>
          <a:ext cx="5924550" cy="252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8" name="Лист" r:id="rId5" imgW="5924685" imgH="2533740" progId="Excel.Sheet.8">
                  <p:embed/>
                </p:oleObj>
              </mc:Choice>
              <mc:Fallback>
                <p:oleObj name="Лист" r:id="rId5" imgW="5924685" imgH="253374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3654425"/>
                        <a:ext cx="5924550" cy="252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965117" y="3758720"/>
            <a:ext cx="10080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45184" y="5391397"/>
            <a:ext cx="4321756" cy="1258113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lvl="0" algn="ctr"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Проведены текущие ремонтные работы в образовательных учреждениях</a:t>
            </a:r>
            <a:r>
              <a:rPr lang="ru-RU" sz="1200" kern="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0" dirty="0" smtClean="0">
                <a:latin typeface="Times New Roman" pitchFamily="18" charset="0"/>
                <a:cs typeface="Times New Roman" panose="02020603050405020304" pitchFamily="18" charset="0"/>
              </a:rPr>
              <a:t>и </a:t>
            </a: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учреждениях культуры</a:t>
            </a:r>
            <a:endParaRPr kumimoji="0" lang="ru-RU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9509" name="Picture 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35" y="3911914"/>
            <a:ext cx="1615951" cy="130288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2682" y="3323525"/>
            <a:ext cx="1556774" cy="185916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9510" name="Picture 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914" y="3091032"/>
            <a:ext cx="1868411" cy="164176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3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2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7522" y="286181"/>
            <a:ext cx="10450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ПОКАЗАТЕЛИ ЭФФЕКТИВНОСТИ ДЕЯТЕЛЬНОСТИ ОРГАНОВ МЕСТНОГО САМОУПРАВЛЕНИЯ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8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396839"/>
              </p:ext>
            </p:extLst>
          </p:nvPr>
        </p:nvGraphicFramePr>
        <p:xfrm>
          <a:off x="932069" y="1257503"/>
          <a:ext cx="10306524" cy="4776801"/>
        </p:xfrm>
        <a:graphic>
          <a:graphicData uri="http://schemas.openxmlformats.org/drawingml/2006/table">
            <a:tbl>
              <a:tblPr/>
              <a:tblGrid>
                <a:gridCol w="5002408"/>
                <a:gridCol w="910713"/>
                <a:gridCol w="1352103"/>
                <a:gridCol w="1266432"/>
                <a:gridCol w="834355"/>
                <a:gridCol w="940513"/>
              </a:tblGrid>
              <a:tr h="652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3012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на конец года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21 510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21 245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21 121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20 934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115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среднегодовая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21 612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21 377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21 183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21 027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3497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доходов местного бюджета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116,0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80,5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65,8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66,3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283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115,8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81,1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66,3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66,8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жилищно-коммунальное хозяйство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31,5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7,3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5,4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образование в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38,1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37,8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29,7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29,2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культуру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кинематографию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8,0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6,7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6,6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социальную политику в</a:t>
                      </a:r>
                      <a:r>
                        <a:rPr kumimoji="0" lang="en-US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13,4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10,9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9,1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23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физическую культуру и спорт в расчете на 1 жителя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07" marB="4570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59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содержание органов местного самоуправления в расчете на 1 единицу штатной численности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17999" marT="46787" marB="4678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891,4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832,3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693,0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635,0</a:t>
                      </a:r>
                    </a:p>
                  </a:txBody>
                  <a:tcPr marL="91434" marR="91434" marT="45704" marB="45704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1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1278" y="272971"/>
            <a:ext cx="10010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«РАЗВИТИЕ ИНФОРМАЦИОННОГО ОБЩЕСТВА»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56095" y="1137784"/>
            <a:ext cx="10276081" cy="73866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Повышение эффективности управления социально-экономическими процессами в Крапивинском округе за счет внедрения и массового распространения информационно-коммуникационных технологий. Совершенствование системы предоставления государственных и муниципальных услуг.</a:t>
            </a: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020156"/>
              </p:ext>
            </p:extLst>
          </p:nvPr>
        </p:nvGraphicFramePr>
        <p:xfrm>
          <a:off x="934225" y="2018952"/>
          <a:ext cx="10192953" cy="1223963"/>
        </p:xfrm>
        <a:graphic>
          <a:graphicData uri="http://schemas.openxmlformats.org/drawingml/2006/table">
            <a:tbl>
              <a:tblPr/>
              <a:tblGrid>
                <a:gridCol w="1444118"/>
                <a:gridCol w="1712390"/>
                <a:gridCol w="2084916"/>
                <a:gridCol w="2308829"/>
                <a:gridCol w="1321350"/>
                <a:gridCol w="1321350"/>
              </a:tblGrid>
              <a:tr h="257115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b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2024 </a:t>
                      </a:r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исполнено 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 2025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</a:t>
                      </a:r>
                      <a:r>
                        <a:rPr lang="ru-RU" sz="1300" b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исполнения </a:t>
                      </a:r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 </a:t>
                      </a:r>
                      <a:r>
                        <a:rPr lang="ru-RU" sz="1300" b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2024 году</a:t>
                      </a:r>
                      <a:endParaRPr lang="ru-RU" sz="1300" b="1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314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план 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исполнено 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54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970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ru-RU" sz="13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4 743,8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2 871,6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2 736,0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6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248231"/>
              </p:ext>
            </p:extLst>
          </p:nvPr>
        </p:nvGraphicFramePr>
        <p:xfrm>
          <a:off x="701675" y="3498850"/>
          <a:ext cx="7064375" cy="292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6" name="Лист" r:id="rId5" imgW="7067685" imgH="2933790" progId="Excel.Sheet.8">
                  <p:embed/>
                </p:oleObj>
              </mc:Choice>
              <mc:Fallback>
                <p:oleObj name="Лист" r:id="rId5" imgW="7067685" imgH="293379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3498850"/>
                        <a:ext cx="7064375" cy="292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3" descr="C:\Documents and Settings\BUD\Рабочий стол\1648044593_4054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5811" y="3682918"/>
            <a:ext cx="3456384" cy="2448272"/>
          </a:xfrm>
          <a:prstGeom prst="rect">
            <a:avLst/>
          </a:prstGeom>
          <a:noFill/>
          <a:effectLst>
            <a:glow rad="139700">
              <a:srgbClr val="A5A5A5">
                <a:satMod val="175000"/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99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9200" y="224979"/>
            <a:ext cx="10109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«РАЗВИТИЕ МУНИЦИПАЛЬНОЙ СЛУЖБЫ»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58887" y="1125538"/>
            <a:ext cx="9761413" cy="522287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ysClr val="window" lastClr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Совершенствование организации муниципальной службы в Крапивинском муниципальном округе.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04653"/>
              </p:ext>
            </p:extLst>
          </p:nvPr>
        </p:nvGraphicFramePr>
        <p:xfrm>
          <a:off x="899319" y="1759590"/>
          <a:ext cx="10284030" cy="1204912"/>
        </p:xfrm>
        <a:graphic>
          <a:graphicData uri="http://schemas.openxmlformats.org/drawingml/2006/table">
            <a:tbl>
              <a:tblPr/>
              <a:tblGrid>
                <a:gridCol w="1548619"/>
                <a:gridCol w="1636092"/>
                <a:gridCol w="2103547"/>
                <a:gridCol w="2329460"/>
                <a:gridCol w="1333156"/>
                <a:gridCol w="1333156"/>
              </a:tblGrid>
              <a:tr h="30626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</a:tr>
              <a:tr h="198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276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72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129,0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252409"/>
              </p:ext>
            </p:extLst>
          </p:nvPr>
        </p:nvGraphicFramePr>
        <p:xfrm>
          <a:off x="1052513" y="3638550"/>
          <a:ext cx="5575300" cy="306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4" name="Лист" r:id="rId5" imgW="6496185" imgH="3571875" progId="Excel.Sheet.8">
                  <p:embed/>
                </p:oleObj>
              </mc:Choice>
              <mc:Fallback>
                <p:oleObj name="Лист" r:id="rId5" imgW="6496185" imgH="3571875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3638550"/>
                        <a:ext cx="5575300" cy="306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745184" y="5925786"/>
            <a:ext cx="4465122" cy="653143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5B9BD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 </a:t>
            </a: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2025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повышение квалификации и профессиональной подготовки </a:t>
            </a: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прошли 3 муниципальных служащих.</a:t>
            </a: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051739" y="3194505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626" name="Picture 1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43" y="4109906"/>
            <a:ext cx="2433257" cy="162153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25" name="Picture 1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3" y="3194505"/>
            <a:ext cx="2692251" cy="179413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3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2" y="188913"/>
            <a:ext cx="10201171" cy="10080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«ПООЩРЕНИЕ ГРАЖДАН, ОРГАНИЗАЦИЙ ЗА ЗАСЛУГИ В СОЦИАЛЬНО-ЭКОНОМИЧЕСКОМ РАЗВИТИИ» 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819149" y="1196975"/>
            <a:ext cx="10248653" cy="7381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Повышение ответственности и материальной заинтересованности руководителей и работников организаций различных форм собственности, отдельных жителей Крапивинского муниципального округа в результатах работы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416341"/>
              </p:ext>
            </p:extLst>
          </p:nvPr>
        </p:nvGraphicFramePr>
        <p:xfrm>
          <a:off x="1060306" y="2036640"/>
          <a:ext cx="10138124" cy="1144588"/>
        </p:xfrm>
        <a:graphic>
          <a:graphicData uri="http://schemas.openxmlformats.org/drawingml/2006/table">
            <a:tbl>
              <a:tblPr/>
              <a:tblGrid>
                <a:gridCol w="1526648"/>
                <a:gridCol w="1612880"/>
                <a:gridCol w="2073701"/>
                <a:gridCol w="2296409"/>
                <a:gridCol w="1314243"/>
                <a:gridCol w="1314243"/>
              </a:tblGrid>
              <a:tr h="19249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86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132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3 349,0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1 552,0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1 679,6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1 677,3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934302"/>
              </p:ext>
            </p:extLst>
          </p:nvPr>
        </p:nvGraphicFramePr>
        <p:xfrm>
          <a:off x="819150" y="3532188"/>
          <a:ext cx="6384925" cy="299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9" name="Лист" r:id="rId5" imgW="7077143" imgH="3009810" progId="Excel.Sheet.8">
                  <p:embed/>
                </p:oleObj>
              </mc:Choice>
              <mc:Fallback>
                <p:oleObj name="Лист" r:id="rId5" imgW="7077143" imgH="300981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3532188"/>
                        <a:ext cx="6384925" cy="299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465678" y="5803494"/>
            <a:ext cx="3430861" cy="936104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63500">
              <a:srgbClr val="FFC000">
                <a:lumMod val="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году награждены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1103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человека, в том числе медалью Крапивинского муниципального округа – </a:t>
            </a:r>
            <a:r>
              <a:rPr lang="ru-RU" sz="1100" b="1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33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благодарностью,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почетной грамотой, дипломом –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1048;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памятным </a:t>
            </a:r>
            <a:r>
              <a:rPr kumimoji="0" lang="ru-RU" sz="11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адресом </a:t>
            </a:r>
            <a:r>
              <a:rPr kumimoji="0" lang="ru-RU" sz="1100" b="1" i="0" u="none" strike="noStrike" kern="0" cap="none" spc="0" normalizeH="0" baseline="0" noProof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–22.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558" name="Picture 3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-751" r="19817" b="751"/>
          <a:stretch/>
        </p:blipFill>
        <p:spPr bwMode="auto">
          <a:xfrm>
            <a:off x="6097021" y="3432175"/>
            <a:ext cx="2737313" cy="220195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86" name="Picture 5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71" y="3432174"/>
            <a:ext cx="2294391" cy="220195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3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10272430" cy="792163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«ЖИЛИЩЕ КРАПИВИНСКОГО МУНИЦИПАЛЬНОГО ОКРУГА»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1052513"/>
            <a:ext cx="10056530" cy="5238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Обеспечение жильем социально незащищенных категорий граждан, предоставление социальных выплат молодым семьям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362100"/>
              </p:ext>
            </p:extLst>
          </p:nvPr>
        </p:nvGraphicFramePr>
        <p:xfrm>
          <a:off x="1014577" y="1706624"/>
          <a:ext cx="10157965" cy="1016000"/>
        </p:xfrm>
        <a:graphic>
          <a:graphicData uri="http://schemas.openxmlformats.org/drawingml/2006/table">
            <a:tbl>
              <a:tblPr/>
              <a:tblGrid>
                <a:gridCol w="1529635"/>
                <a:gridCol w="1616037"/>
                <a:gridCol w="2077759"/>
                <a:gridCol w="2300904"/>
                <a:gridCol w="1316815"/>
                <a:gridCol w="1316815"/>
              </a:tblGrid>
              <a:tr h="19240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</a:tr>
              <a:tr h="320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2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0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3 616,9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12 374,7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14 568,5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14 568,5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1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09048"/>
              </p:ext>
            </p:extLst>
          </p:nvPr>
        </p:nvGraphicFramePr>
        <p:xfrm>
          <a:off x="846138" y="3030538"/>
          <a:ext cx="7046912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3" name="Лист" r:id="rId5" imgW="7067685" imgH="3486150" progId="Excel.Sheet.8">
                  <p:embed/>
                </p:oleObj>
              </mc:Choice>
              <mc:Fallback>
                <p:oleObj name="Лист" r:id="rId5" imgW="7067685" imgH="3486150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3030538"/>
                        <a:ext cx="7046912" cy="347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5"/>
          <p:cNvSpPr txBox="1">
            <a:spLocks noChangeArrowheads="1"/>
          </p:cNvSpPr>
          <p:nvPr/>
        </p:nvSpPr>
        <p:spPr bwMode="auto">
          <a:xfrm rot="10800000" flipV="1">
            <a:off x="884134" y="2765432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04191" y="5544007"/>
            <a:ext cx="3168352" cy="105273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рамках программы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обеспечены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жильем:</a:t>
            </a:r>
          </a:p>
          <a:p>
            <a:pPr lvl="0" algn="ctr">
              <a:defRPr/>
            </a:pPr>
            <a:r>
              <a:rPr lang="ru-RU" sz="1100" b="1" kern="0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молодые семьи; из</a:t>
            </a:r>
            <a:r>
              <a:rPr kumimoji="0" lang="ru-RU" sz="1100" b="1" i="0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100" b="1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социальных </a:t>
            </a:r>
            <a:r>
              <a:rPr lang="ru-RU" sz="1100" b="1" kern="0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категорий </a:t>
            </a:r>
            <a:r>
              <a:rPr lang="ru-RU" sz="1100" b="1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граждан - </a:t>
            </a:r>
            <a:r>
              <a:rPr lang="ru-RU" sz="1100" b="1" kern="0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семьи.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587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2919420"/>
            <a:ext cx="4384448" cy="249116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33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3" y="260350"/>
            <a:ext cx="10094293" cy="64770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«БЛАГОУСТРОЙСТВО И ДОРОЖНОЕ ХОЗЯЙСТВО»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0359654" cy="52322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Комплексное развитие и благоустройство муниципального округа, создание максимально благоприятных,  комфортных,  и безопасных условий для проживания и отдыха жителей.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078179"/>
              </p:ext>
            </p:extLst>
          </p:nvPr>
        </p:nvGraphicFramePr>
        <p:xfrm>
          <a:off x="986909" y="1732024"/>
          <a:ext cx="10211521" cy="1116013"/>
        </p:xfrm>
        <a:graphic>
          <a:graphicData uri="http://schemas.openxmlformats.org/drawingml/2006/table">
            <a:tbl>
              <a:tblPr/>
              <a:tblGrid>
                <a:gridCol w="1494566"/>
                <a:gridCol w="1992564"/>
                <a:gridCol w="1909541"/>
                <a:gridCol w="2075588"/>
                <a:gridCol w="1327913"/>
                <a:gridCol w="1411349"/>
              </a:tblGrid>
              <a:tr h="19262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192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80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50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72 850,0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45 177,2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90 016,0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79 085,7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5087598"/>
              </p:ext>
            </p:extLst>
          </p:nvPr>
        </p:nvGraphicFramePr>
        <p:xfrm>
          <a:off x="660400" y="3446463"/>
          <a:ext cx="5911850" cy="307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66" name="Лист" r:id="rId5" imgW="5914957" imgH="3076665" progId="Excel.Sheet.8">
                  <p:embed/>
                </p:oleObj>
              </mc:Choice>
              <mc:Fallback>
                <p:oleObj name="Лист" r:id="rId5" imgW="5914957" imgH="307666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3446463"/>
                        <a:ext cx="5911850" cy="307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403274" y="4892635"/>
            <a:ext cx="5712030" cy="1550696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A5A5A5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рамках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реализация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проектов инициативного бюджетирования «Твой Кузбасс - твоя инициатива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выполнено: благоустройство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(текущий ремонт - ограждение)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мест захоронения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Зеленовка);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ремонт школы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(с </a:t>
            </a:r>
            <a:r>
              <a:rPr lang="ru-RU" sz="11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Банново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 капитальный ремонт фасада здания «СДК </a:t>
            </a:r>
            <a:r>
              <a:rPr lang="ru-RU" sz="11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Перехляйский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»; благоустройство центра русской традиционной воинской культуры «</a:t>
            </a:r>
            <a:r>
              <a:rPr lang="ru-RU" sz="11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Мунгатский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острог» мест массового отдыха населения (с Борисово); благоустройство четырех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детских игровых площадок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11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пгт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Зеленогорский и Крапивинский,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1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Скарюпино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</a:t>
            </a:r>
            <a:r>
              <a:rPr lang="ru-RU" sz="11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Арсеново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);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благоустройство аллеи памяти 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1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Тараданово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1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</a:t>
            </a:r>
            <a:r>
              <a:rPr lang="ru-RU" sz="11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 Шевели). </a:t>
            </a:r>
            <a:r>
              <a:rPr lang="ru-RU" sz="1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Часть </a:t>
            </a:r>
            <a:r>
              <a:rPr lang="ru-RU" sz="1100" dirty="0">
                <a:latin typeface="Times New Roman" pitchFamily="18" charset="0"/>
                <a:ea typeface="Times New Roman"/>
                <a:cs typeface="Times New Roman" pitchFamily="18" charset="0"/>
              </a:rPr>
              <a:t>работы выполнена в рамках соглашений о социально-экономическом сотрудничестве. </a:t>
            </a:r>
            <a:endParaRPr lang="ru-RU" sz="11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r="9712" b="9381"/>
          <a:stretch/>
        </p:blipFill>
        <p:spPr>
          <a:xfrm>
            <a:off x="8502733" y="3001590"/>
            <a:ext cx="2458192" cy="1727792"/>
          </a:xfrm>
          <a:prstGeom prst="rect">
            <a:avLst/>
          </a:prstGeom>
          <a:effectLst>
            <a:glow rad="101600">
              <a:schemeClr val="bg2">
                <a:lumMod val="90000"/>
                <a:alpha val="60000"/>
              </a:schemeClr>
            </a:glow>
            <a:softEdge rad="63500"/>
          </a:effectLst>
        </p:spPr>
      </p:pic>
      <p:pic>
        <p:nvPicPr>
          <p:cNvPr id="24625" name="Picture 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396" y="2943714"/>
            <a:ext cx="2560884" cy="184354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0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169399"/>
              </p:ext>
            </p:extLst>
          </p:nvPr>
        </p:nvGraphicFramePr>
        <p:xfrm>
          <a:off x="863600" y="4046538"/>
          <a:ext cx="5913438" cy="281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91" name="Лист" r:id="rId5" imgW="5924685" imgH="2819490" progId="Excel.Sheet.8">
                  <p:embed/>
                </p:oleObj>
              </mc:Choice>
              <mc:Fallback>
                <p:oleObj name="Лист" r:id="rId5" imgW="5924685" imgH="2819490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4046538"/>
                        <a:ext cx="5913438" cy="281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48" name="Picture 4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8"/>
          <a:stretch/>
        </p:blipFill>
        <p:spPr bwMode="auto">
          <a:xfrm>
            <a:off x="5177642" y="3610098"/>
            <a:ext cx="6130120" cy="28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01675" y="1125538"/>
            <a:ext cx="10606087" cy="73866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Организация работы по профилактике правонарушений, повторной преступности, криминальной активности несовершеннолетних; повышение качества и результативности противодействия злоупотреблению наркотиками и психотропными веществами, сокращение масштабов незаконного потребления наркотических и психотропных веществ.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9806658" cy="1268413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«ПРОФИЛАКТИКА БЕЗНАДЗОРНОСТИ И ПРАВОНАРУШЕНИЙ НЕСОВЕРШЕННОЛЕТНИХ»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817289"/>
              </p:ext>
            </p:extLst>
          </p:nvPr>
        </p:nvGraphicFramePr>
        <p:xfrm>
          <a:off x="904988" y="1864202"/>
          <a:ext cx="10199459" cy="1795465"/>
        </p:xfrm>
        <a:graphic>
          <a:graphicData uri="http://schemas.openxmlformats.org/drawingml/2006/table">
            <a:tbl>
              <a:tblPr/>
              <a:tblGrid>
                <a:gridCol w="3511288"/>
                <a:gridCol w="1421236"/>
                <a:gridCol w="1504838"/>
                <a:gridCol w="1421236"/>
                <a:gridCol w="1003225"/>
                <a:gridCol w="1337636"/>
              </a:tblGrid>
              <a:tr h="19484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236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2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14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 всего,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630,3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650,1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673,0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623,0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</a:tr>
              <a:tr h="344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«Профилактика безнадзорности и правонарушений несовершеннолетних»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580,7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560,1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623,0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623,0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512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1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противодействия злоупотреблению наркотиками и психотропными веществами»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6" marB="0" anchor="ctr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094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10165545" cy="90805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 «УЛУЧШЕНИЕ УСЛОВИЙ И ОХРАНЫ ТРУДА»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2988" y="908050"/>
            <a:ext cx="10191069" cy="52387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Улучшение условий и охраны труда, предупреждение и снижение производственного травматизма и профессиональной заболеваемости работников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57237"/>
              </p:ext>
            </p:extLst>
          </p:nvPr>
        </p:nvGraphicFramePr>
        <p:xfrm>
          <a:off x="1042987" y="1557338"/>
          <a:ext cx="10191069" cy="1001712"/>
        </p:xfrm>
        <a:graphic>
          <a:graphicData uri="http://schemas.openxmlformats.org/drawingml/2006/table">
            <a:tbl>
              <a:tblPr/>
              <a:tblGrid>
                <a:gridCol w="1538531"/>
                <a:gridCol w="1771389"/>
                <a:gridCol w="1943889"/>
                <a:gridCol w="2314285"/>
                <a:gridCol w="1324472"/>
                <a:gridCol w="1298503"/>
              </a:tblGrid>
              <a:tr h="21081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20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2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7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2 019,6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2 441,2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1 233,8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667,5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432400"/>
              </p:ext>
            </p:extLst>
          </p:nvPr>
        </p:nvGraphicFramePr>
        <p:xfrm>
          <a:off x="1042988" y="3119438"/>
          <a:ext cx="702945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11" name="Лист" r:id="rId5" imgW="7067685" imgH="3209835" progId="Excel.Sheet.8">
                  <p:embed/>
                </p:oleObj>
              </mc:Choice>
              <mc:Fallback>
                <p:oleObj name="Лист" r:id="rId5" imgW="7067685" imgH="3209835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119438"/>
                        <a:ext cx="7029450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025203" y="5213269"/>
            <a:ext cx="4465122" cy="149629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>
            <a:glow rad="101600">
              <a:srgbClr val="ED7D31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2025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году прошли медицинский осмотр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232 работника. Проведена специальная оценка условий труда и оценка профессиональных рисков на 33</a:t>
            </a:r>
            <a:r>
              <a:rPr lang="ru-RU" sz="14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рабочих местах. Ежегодная диспансеризация  и обучение по охране труда не проводилось.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77" name="Picture 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63" y="2757084"/>
            <a:ext cx="2018806" cy="220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78" name="Picture 5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377" y="2664092"/>
            <a:ext cx="2069552" cy="239514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79254" y="0"/>
            <a:ext cx="10719789" cy="1196975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«ПОДДЕРЖКА </a:t>
            </a:r>
            <a:r>
              <a:rPr lang="ru-RU" altLang="ru-RU" sz="2000" b="1" kern="0" dirty="0" smtClean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СОЦИАЛЬНО ОРИЕНТИРОВАННЫХ НЕКОММЕРЧЕСКИХ </a:t>
            </a: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ОРГАНИЗАЦИЙ»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116013" y="1016186"/>
            <a:ext cx="10082418" cy="5222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Создание условий для развития и эффективной деятельности социально ориентированных некоммерческих организаций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888443"/>
              </p:ext>
            </p:extLst>
          </p:nvPr>
        </p:nvGraphicFramePr>
        <p:xfrm>
          <a:off x="1098066" y="1719263"/>
          <a:ext cx="10118311" cy="1133475"/>
        </p:xfrm>
        <a:graphic>
          <a:graphicData uri="http://schemas.openxmlformats.org/drawingml/2006/table">
            <a:tbl>
              <a:tblPr/>
              <a:tblGrid>
                <a:gridCol w="1230113"/>
                <a:gridCol w="1819635"/>
                <a:gridCol w="1996831"/>
                <a:gridCol w="2377317"/>
                <a:gridCol w="1360546"/>
                <a:gridCol w="1333869"/>
              </a:tblGrid>
              <a:tr h="19240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</a:tr>
              <a:tr h="340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724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27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930,0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837,0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837,0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837,0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951022"/>
              </p:ext>
            </p:extLst>
          </p:nvPr>
        </p:nvGraphicFramePr>
        <p:xfrm>
          <a:off x="823913" y="3303588"/>
          <a:ext cx="5287962" cy="331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40" name="Лист" r:id="rId5" imgW="5410200" imgH="3390990" progId="Excel.Sheet.8">
                  <p:embed/>
                </p:oleObj>
              </mc:Choice>
              <mc:Fallback>
                <p:oleObj name="Лист" r:id="rId5" imgW="5410200" imgH="3390990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3303588"/>
                        <a:ext cx="5287962" cy="331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874218" y="335756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 rot="10800000" flipV="1">
            <a:off x="1773537" y="3429000"/>
            <a:ext cx="792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 rot="10800000" flipV="1">
            <a:off x="3837255" y="3429000"/>
            <a:ext cx="792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56416" y="5153891"/>
            <a:ext cx="5251346" cy="1569013"/>
          </a:xfrm>
          <a:prstGeom prst="round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>
            <a:glow rad="101600">
              <a:srgbClr val="70AD47">
                <a:satMod val="175000"/>
                <a:alpha val="40000"/>
              </a:srgb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В округе функционируют 11 некоммерческих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организаций.</a:t>
            </a:r>
          </a:p>
          <a:p>
            <a:pPr lvl="0" algn="ctr">
              <a:defRPr/>
            </a:pP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Программой предусмотрено финансовое обеспечение </a:t>
            </a:r>
            <a:r>
              <a:rPr lang="ru-RU" sz="1400" b="1" kern="0" dirty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текущей деятельности </a:t>
            </a: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«Местной </a:t>
            </a:r>
            <a:r>
              <a:rPr lang="ru-RU" sz="1400" b="1" kern="0" dirty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общественной организации Крапивинского муниципального округа Всероссийской общественной организации ветеранов (пенсионеров) войны, труда, Вооруженных Сил и правоохранительных </a:t>
            </a:r>
            <a:r>
              <a:rPr lang="ru-RU" sz="14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органов».</a:t>
            </a:r>
            <a:endParaRPr lang="ru-RU" sz="1400" b="1" kern="0" dirty="0">
              <a:solidFill>
                <a:schemeClr val="tx2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7706" name="Picture 58" descr="X:\Root\Краснова\XNnU3Lk3zK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 t="42890" r="260" b="15245"/>
          <a:stretch/>
        </p:blipFill>
        <p:spPr bwMode="auto">
          <a:xfrm>
            <a:off x="7399235" y="3003963"/>
            <a:ext cx="3631130" cy="205492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6013" y="0"/>
            <a:ext cx="10129919" cy="836613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«ФОРМИРОВАНИЕ СОВРЕМЕННОЙ ГОРОДСКОЙ СРЕДЫ 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765175"/>
            <a:ext cx="10094293" cy="95410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Создание условий для повышения качества и комфорта городской среды на территории Крапивинского муниципального округа путем реализации комплекса первоочередных мероприятий по благоустройству;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повышение уровня благоустройства на территории Крапивинского муниципального округа, развитие благоприятных, комфортных и безопасных условий для прожива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itchFamily="34" charset="0"/>
              </a:rPr>
              <a:t>ния.</a:t>
            </a: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013399"/>
              </p:ext>
            </p:extLst>
          </p:nvPr>
        </p:nvGraphicFramePr>
        <p:xfrm>
          <a:off x="1152670" y="1858510"/>
          <a:ext cx="10057636" cy="1331912"/>
        </p:xfrm>
        <a:graphic>
          <a:graphicData uri="http://schemas.openxmlformats.org/drawingml/2006/table">
            <a:tbl>
              <a:tblPr/>
              <a:tblGrid>
                <a:gridCol w="1547329"/>
                <a:gridCol w="1719254"/>
                <a:gridCol w="1918437"/>
                <a:gridCol w="2283984"/>
                <a:gridCol w="1307131"/>
                <a:gridCol w="1281501"/>
              </a:tblGrid>
              <a:tr h="30291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</a:tr>
              <a:tr h="345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70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131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13 990,2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11 425,5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4 972,6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4 372,6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12654"/>
              </p:ext>
            </p:extLst>
          </p:nvPr>
        </p:nvGraphicFramePr>
        <p:xfrm>
          <a:off x="742950" y="3563938"/>
          <a:ext cx="4792663" cy="305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61" name="Лист" r:id="rId5" imgW="4876800" imgH="3105240" progId="Excel.Sheet.8">
                  <p:embed/>
                </p:oleObj>
              </mc:Choice>
              <mc:Fallback>
                <p:oleObj name="Лист" r:id="rId5" imgW="4876800" imgH="3105240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3563938"/>
                        <a:ext cx="4792663" cy="305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5"/>
          <p:cNvSpPr txBox="1">
            <a:spLocks noChangeArrowheads="1"/>
          </p:cNvSpPr>
          <p:nvPr/>
        </p:nvSpPr>
        <p:spPr bwMode="auto">
          <a:xfrm rot="10800000" flipV="1">
            <a:off x="4553054" y="3276600"/>
            <a:ext cx="1296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7548" y="3398176"/>
            <a:ext cx="1246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6975" y="3431929"/>
            <a:ext cx="997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2025г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3664" y="3581401"/>
            <a:ext cx="3514097" cy="17466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В рамках регионального проекта </a:t>
            </a:r>
            <a:r>
              <a:rPr lang="ru-RU" sz="1200" b="1" dirty="0">
                <a:latin typeface="Times New Roman"/>
                <a:ea typeface="Times New Roman"/>
              </a:rPr>
              <a:t>«Формирование комфортной городской среды»</a:t>
            </a:r>
            <a:r>
              <a:rPr lang="ru-RU" sz="1200" dirty="0">
                <a:latin typeface="Times New Roman"/>
                <a:ea typeface="Times New Roman"/>
              </a:rPr>
              <a:t> в </a:t>
            </a:r>
            <a:r>
              <a:rPr lang="ru-RU" sz="1200" dirty="0" smtClean="0">
                <a:latin typeface="Times New Roman"/>
                <a:ea typeface="Times New Roman"/>
              </a:rPr>
              <a:t>2025 </a:t>
            </a:r>
            <a:r>
              <a:rPr lang="ru-RU" sz="1200" dirty="0">
                <a:latin typeface="Times New Roman"/>
                <a:ea typeface="Times New Roman"/>
              </a:rPr>
              <a:t>году проведены работы по благоустройству:</a:t>
            </a:r>
          </a:p>
          <a:p>
            <a:pPr marL="171450" indent="-171450" algn="just">
              <a:spcAft>
                <a:spcPts val="0"/>
              </a:spcAft>
              <a:buFontTx/>
              <a:buChar char="-"/>
            </a:pPr>
            <a:r>
              <a:rPr lang="ru-RU" sz="1200" dirty="0" smtClean="0">
                <a:latin typeface="Times New Roman"/>
                <a:ea typeface="Times New Roman"/>
              </a:rPr>
              <a:t>ремонт пешеходной дорожки в </a:t>
            </a:r>
            <a:r>
              <a:rPr lang="ru-RU" sz="1200" dirty="0" err="1">
                <a:latin typeface="Times New Roman"/>
                <a:ea typeface="Times New Roman"/>
              </a:rPr>
              <a:t>пгт</a:t>
            </a:r>
            <a:r>
              <a:rPr lang="ru-RU" sz="1200" dirty="0">
                <a:latin typeface="Times New Roman"/>
                <a:ea typeface="Times New Roman"/>
              </a:rPr>
              <a:t>. Зеленогорский</a:t>
            </a:r>
            <a:r>
              <a:rPr lang="ru-RU" sz="1200" dirty="0" smtClean="0">
                <a:latin typeface="Times New Roman"/>
                <a:ea typeface="Times New Roman"/>
              </a:rPr>
              <a:t>;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latin typeface="Times New Roman"/>
                <a:ea typeface="Times New Roman"/>
              </a:rPr>
              <a:t>- сквер </a:t>
            </a:r>
            <a:r>
              <a:rPr lang="ru-RU" sz="1200" dirty="0">
                <a:latin typeface="Times New Roman"/>
                <a:ea typeface="Times New Roman"/>
              </a:rPr>
              <a:t>Победителей в </a:t>
            </a:r>
            <a:r>
              <a:rPr lang="ru-RU" sz="1200" dirty="0" err="1">
                <a:latin typeface="Times New Roman"/>
                <a:ea typeface="Times New Roman"/>
              </a:rPr>
              <a:t>пгт</a:t>
            </a:r>
            <a:r>
              <a:rPr lang="ru-RU" sz="1200" dirty="0">
                <a:latin typeface="Times New Roman"/>
                <a:ea typeface="Times New Roman"/>
              </a:rPr>
              <a:t>. Крапивинский </a:t>
            </a:r>
            <a:r>
              <a:rPr lang="ru-RU" sz="1200" i="1" dirty="0" smtClean="0">
                <a:latin typeface="Times New Roman"/>
                <a:ea typeface="Times New Roman"/>
              </a:rPr>
              <a:t>(устройство 2-х тротуарных дорожек, устройство освещения, устройство ограждения)</a:t>
            </a:r>
            <a:r>
              <a:rPr lang="ru-RU" sz="1200" dirty="0" smtClean="0">
                <a:latin typeface="Times New Roman"/>
                <a:ea typeface="Times New Roman"/>
              </a:rPr>
              <a:t>.</a:t>
            </a:r>
            <a:endParaRPr lang="ru-RU" sz="1200" dirty="0">
              <a:latin typeface="Times New Roman"/>
              <a:ea typeface="Times New Roman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8718" name="Picture 4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8" y="3807127"/>
            <a:ext cx="2025922" cy="188129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2275" y="188913"/>
            <a:ext cx="9399278" cy="5762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en-US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«РАЗВИТИЕ ТУРИЗМА»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6013" y="836613"/>
            <a:ext cx="9975540" cy="73818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Поддержка создания и активного продвижения туристского продукта в Крапивинском муниципальном округе на основе совершенствования инфраструктуры туризма и широко использования историко-культурного, природного и духовного наследия.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78898"/>
              </p:ext>
            </p:extLst>
          </p:nvPr>
        </p:nvGraphicFramePr>
        <p:xfrm>
          <a:off x="972146" y="1764805"/>
          <a:ext cx="10214411" cy="1325563"/>
        </p:xfrm>
        <a:graphic>
          <a:graphicData uri="http://schemas.openxmlformats.org/drawingml/2006/table">
            <a:tbl>
              <a:tblPr/>
              <a:tblGrid>
                <a:gridCol w="1571448"/>
                <a:gridCol w="1746053"/>
                <a:gridCol w="1948341"/>
                <a:gridCol w="2319586"/>
                <a:gridCol w="1327506"/>
                <a:gridCol w="1301477"/>
              </a:tblGrid>
              <a:tr h="318956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</a:tr>
              <a:tr h="325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46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35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659,7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536,0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219,6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219,6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656816"/>
              </p:ext>
            </p:extLst>
          </p:nvPr>
        </p:nvGraphicFramePr>
        <p:xfrm>
          <a:off x="701675" y="3265488"/>
          <a:ext cx="5326063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86" name="Лист" r:id="rId5" imgW="5467485" imgH="2857500" progId="Excel.Sheet.8">
                  <p:embed/>
                </p:oleObj>
              </mc:Choice>
              <mc:Fallback>
                <p:oleObj name="Лист" r:id="rId5" imgW="5467485" imgH="285750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3265488"/>
                        <a:ext cx="5326063" cy="362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2124073" y="3350659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 rot="10800000" flipV="1">
            <a:off x="4042402" y="3350659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2025г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4899427" y="3092988"/>
            <a:ext cx="865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740" name="Picture 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78" y="3245388"/>
            <a:ext cx="2518877" cy="200251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2" name="Picture 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978" y="3092988"/>
            <a:ext cx="2294391" cy="139681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66380" y="6009334"/>
            <a:ext cx="477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осуществляется финансирование мероприятий:  «Истоки»,  «Железное кружево», «Конно-спортивные соревнования» и другие.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830" name="Picture 13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4035" y="4468878"/>
            <a:ext cx="2377518" cy="14088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2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1065" y="173331"/>
            <a:ext cx="103473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200" b="1" kern="0" dirty="0">
                <a:solidFill>
                  <a:srgbClr val="03444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ПОКАЗАТЕЛИ ЭФФЕКТИВНОСТИ ДЕЯТЕЛЬНОСТИ ОРГАНОВ МЕСТНОГО САМОУПРАВЛЕНИЯ</a:t>
            </a:r>
            <a:endParaRPr lang="ru-RU" sz="2200" b="1" kern="0" dirty="0">
              <a:solidFill>
                <a:srgbClr val="03444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865414"/>
              </p:ext>
            </p:extLst>
          </p:nvPr>
        </p:nvGraphicFramePr>
        <p:xfrm>
          <a:off x="851065" y="1140029"/>
          <a:ext cx="10359241" cy="5498276"/>
        </p:xfrm>
        <a:graphic>
          <a:graphicData uri="http://schemas.openxmlformats.org/drawingml/2006/table">
            <a:tbl>
              <a:tblPr/>
              <a:tblGrid>
                <a:gridCol w="4840801"/>
                <a:gridCol w="1188673"/>
                <a:gridCol w="1272910"/>
                <a:gridCol w="1242959"/>
                <a:gridCol w="937836"/>
                <a:gridCol w="876062"/>
              </a:tblGrid>
              <a:tr h="911933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976091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6,2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108137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проживающего в населенных пунктах, не имеющих регулярного автобусного и (или) железнодорожного сообщения с административным центром муниципального округа, в общей численности населения муниципального округа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0,18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0,15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0,14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79862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1 - 6 лет, состоящих на учете для определения в муниципальные дошкольные образовательные учреждения, в общей численности детей в возрасте 1 - 6 лет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621146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жилых помещений, приходящаяся в среднем на одного жителя, - всего,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27,11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27,53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28,02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28,59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35275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введенная в действие за один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0,348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0,187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0,236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0,286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75635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Удовлетворенность населения деятельностью органов местного самоуправления муниципального округа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от числа опрошенных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997" marR="17999" marT="46796" marB="46796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54,3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91434" marR="91434" marT="45715" marB="4571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8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2275" y="188913"/>
            <a:ext cx="9268650" cy="5762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«ПРОФИЛАКТИКА ЭКСТРЕМИЗМА»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27088" y="1052513"/>
            <a:ext cx="8827551" cy="160043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Защита основ конституционного строя Российской Федерации, государственной и общественной безопасности, прав и свобод граждан от экстремистских угроз: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противодействие экстремизму на территории Крапивинского муниципального округа: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пресечение экстремистской деятельности;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укрепление гражданского единства;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достижение межнационального (межэтнического) и межконфессионального согласия</a:t>
            </a: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75715"/>
              </p:ext>
            </p:extLst>
          </p:nvPr>
        </p:nvGraphicFramePr>
        <p:xfrm>
          <a:off x="1028432" y="2652951"/>
          <a:ext cx="10279329" cy="1093664"/>
        </p:xfrm>
        <a:graphic>
          <a:graphicData uri="http://schemas.openxmlformats.org/drawingml/2006/table">
            <a:tbl>
              <a:tblPr/>
              <a:tblGrid>
                <a:gridCol w="1581436"/>
                <a:gridCol w="1757150"/>
                <a:gridCol w="1960724"/>
                <a:gridCol w="2334328"/>
                <a:gridCol w="1335943"/>
                <a:gridCol w="1309748"/>
              </a:tblGrid>
              <a:tr h="22931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3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024160"/>
              </p:ext>
            </p:extLst>
          </p:nvPr>
        </p:nvGraphicFramePr>
        <p:xfrm>
          <a:off x="969963" y="3960813"/>
          <a:ext cx="5988050" cy="244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8" name="Лист" r:id="rId5" imgW="5991157" imgH="2095410" progId="Excel.Sheet.8">
                  <p:embed/>
                </p:oleObj>
              </mc:Choice>
              <mc:Fallback>
                <p:oleObj name="Лист" r:id="rId5" imgW="5991157" imgH="209541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963" y="3960813"/>
                        <a:ext cx="5988050" cy="244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3043420" y="3807929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 rot="10800000" flipV="1">
            <a:off x="4981133" y="3828918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2025г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1410494" y="3807929"/>
            <a:ext cx="865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36" descr="Профилактика экстремизма в молодежной сред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39" y="1329903"/>
            <a:ext cx="1440160" cy="975933"/>
          </a:xfrm>
          <a:prstGeom prst="rect">
            <a:avLst/>
          </a:prstGeom>
          <a:noFill/>
          <a:effectLst>
            <a:glow rad="63500">
              <a:srgbClr val="ED7D31">
                <a:satMod val="175000"/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8" descr="Профилактика экстремизма в молодежной сред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42" y="3914053"/>
            <a:ext cx="2424920" cy="1512167"/>
          </a:xfrm>
          <a:prstGeom prst="rect">
            <a:avLst/>
          </a:prstGeom>
          <a:noFill/>
          <a:effectLst>
            <a:glow rad="63500">
              <a:srgbClr val="ED7D31">
                <a:satMod val="175000"/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0" descr="Школа №1 рп Чишмы - Профилактика экстремизм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93" y="5062190"/>
            <a:ext cx="2613388" cy="1600200"/>
          </a:xfrm>
          <a:prstGeom prst="rect">
            <a:avLst/>
          </a:prstGeom>
          <a:noFill/>
          <a:effectLst>
            <a:glow rad="63500">
              <a:srgbClr val="ED7D31">
                <a:satMod val="175000"/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77900" y="676894"/>
            <a:ext cx="10351160" cy="116955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противодействие терроризму на территории Крапивинского муниципального округа в целях защиты основ конституционного строя Российской Федерации, общественной безопасности, прав и свобод граждан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49966" y="-391885"/>
            <a:ext cx="9379094" cy="1779791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«ПРОФИЛАКТИКА  ТЕРРОРИЗМА, МИНИМИЗАЦИЯ И ЛИКВИДАЦИЯ ПОСЛЕДСТВИЙ ЕГО ПОЯВЛЕНИЙ»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234576"/>
              </p:ext>
            </p:extLst>
          </p:nvPr>
        </p:nvGraphicFramePr>
        <p:xfrm>
          <a:off x="977899" y="1972682"/>
          <a:ext cx="10113653" cy="1081088"/>
        </p:xfrm>
        <a:graphic>
          <a:graphicData uri="http://schemas.openxmlformats.org/drawingml/2006/table">
            <a:tbl>
              <a:tblPr/>
              <a:tblGrid>
                <a:gridCol w="1555947"/>
                <a:gridCol w="1728829"/>
                <a:gridCol w="1929122"/>
                <a:gridCol w="2296705"/>
                <a:gridCol w="1314411"/>
                <a:gridCol w="1288639"/>
              </a:tblGrid>
              <a:tr h="21673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buFont typeface="Arial" pitchFamily="34" charset="0"/>
                        <a:buNone/>
                      </a:pP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>
                        <a:buFont typeface="Arial" pitchFamily="34" charset="0"/>
                        <a:buNone/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>
                        <a:buFont typeface="Arial" pitchFamily="34" charset="0"/>
                        <a:buNone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>
                        <a:buFont typeface="Arial" pitchFamily="34" charset="0"/>
                        <a:buNone/>
                      </a:pPr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buFont typeface="Arial" pitchFamily="34" charset="0"/>
                        <a:buNone/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13 821,6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7 353,2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buFont typeface="Arial" pitchFamily="34" charset="0"/>
                        <a:buNone/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4 011,8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buFont typeface="Arial" pitchFamily="34" charset="0"/>
                        <a:buNone/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3 564,0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buFont typeface="Arial" pitchFamily="34" charset="0"/>
                        <a:buNone/>
                      </a:pPr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25,8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497163"/>
              </p:ext>
            </p:extLst>
          </p:nvPr>
        </p:nvGraphicFramePr>
        <p:xfrm>
          <a:off x="682625" y="3590925"/>
          <a:ext cx="5461000" cy="307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0" name="Лист" r:id="rId5" imgW="5457757" imgH="2514600" progId="Excel.Sheet.8">
                  <p:embed/>
                </p:oleObj>
              </mc:Choice>
              <mc:Fallback>
                <p:oleObj name="Лист" r:id="rId5" imgW="5457757" imgH="251460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590925"/>
                        <a:ext cx="5461000" cy="307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40" descr="Для школ установлены новые антитеррористические требования - Российская  газет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15" y="3128639"/>
            <a:ext cx="2457192" cy="1638947"/>
          </a:xfrm>
          <a:prstGeom prst="rect">
            <a:avLst/>
          </a:prstGeom>
          <a:noFill/>
          <a:effectLst>
            <a:glow rad="63500">
              <a:srgbClr val="70AD47">
                <a:satMod val="175000"/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2" descr="C:\Documents and Settings\BUD\Рабочий стол\3f2c51b3d6e4dbbe24c763253ba8a6c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9436" y="4581128"/>
            <a:ext cx="2836069" cy="2051624"/>
          </a:xfrm>
          <a:prstGeom prst="rect">
            <a:avLst/>
          </a:prstGeom>
          <a:noFill/>
          <a:effectLst>
            <a:glow rad="101600">
              <a:srgbClr val="70AD47">
                <a:satMod val="175000"/>
                <a:alpha val="40000"/>
              </a:srgbClr>
            </a:glow>
          </a:effec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 rot="10800000" flipV="1">
            <a:off x="2446665" y="3608389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 rot="10800000" flipV="1">
            <a:off x="4383520" y="3590144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2025г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 rot="10800000" flipV="1">
            <a:off x="1144154" y="3643312"/>
            <a:ext cx="865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1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2275" y="188913"/>
            <a:ext cx="9470530" cy="7921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КРАПИВИНСКОМ МУНИЦИПАЛЬНОМ ОКРУГЕ»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27088" y="981075"/>
            <a:ext cx="7704137" cy="13843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38150" y="1556990"/>
            <a:ext cx="102127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развитие физической культуры и спорта на территории Крапивинского муниципального округа;</a:t>
            </a:r>
            <a:endParaRPr lang="ru-RU" altLang="ru-RU" sz="9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поддержка и развитие спорта высших достижений; повышение эффективности подготовки спортсменов в спорте высших достижений;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условий для укрепления здоровья населения путем приобщения различных слоев общества к регулярным занятиям физической культурой и спортом; популяризация и поддержка массового спорта; создание условий, обеспечивающих возможность гражданам систематически заниматься физической культурой и спортом.</a:t>
            </a:r>
            <a:r>
              <a:rPr lang="ru-RU" altLang="ru-RU" sz="9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664342"/>
              </p:ext>
            </p:extLst>
          </p:nvPr>
        </p:nvGraphicFramePr>
        <p:xfrm>
          <a:off x="938146" y="3082287"/>
          <a:ext cx="10369617" cy="1081088"/>
        </p:xfrm>
        <a:graphic>
          <a:graphicData uri="http://schemas.openxmlformats.org/drawingml/2006/table">
            <a:tbl>
              <a:tblPr/>
              <a:tblGrid>
                <a:gridCol w="1595327"/>
                <a:gridCol w="1772583"/>
                <a:gridCol w="1977946"/>
                <a:gridCol w="2354831"/>
                <a:gridCol w="1347677"/>
                <a:gridCol w="1321253"/>
              </a:tblGrid>
              <a:tr h="21673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34 113,5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23 080,9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23 519,7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22 886,3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0" marB="0" anchor="ctr">
                    <a:lnL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9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52809"/>
              </p:ext>
            </p:extLst>
          </p:nvPr>
        </p:nvGraphicFramePr>
        <p:xfrm>
          <a:off x="1044575" y="4165600"/>
          <a:ext cx="5454650" cy="235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6" name="Лист" r:id="rId5" imgW="5457757" imgH="1962240" progId="Excel.Sheet.8">
                  <p:embed/>
                </p:oleObj>
              </mc:Choice>
              <mc:Fallback>
                <p:oleObj name="Лист" r:id="rId5" imgW="5457757" imgH="196224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4165600"/>
                        <a:ext cx="5454650" cy="235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26328" y="4165217"/>
            <a:ext cx="1365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9156" y="4165217"/>
            <a:ext cx="759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2025г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813" name="Pictur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39" y="4710001"/>
            <a:ext cx="1872891" cy="20806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2" name="Picture 4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143" y="4165122"/>
            <a:ext cx="1483606" cy="137205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l="12798" t="389" r="12586"/>
          <a:stretch/>
        </p:blipFill>
        <p:spPr>
          <a:xfrm>
            <a:off x="8964749" y="4320680"/>
            <a:ext cx="2525576" cy="243298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877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10623549" cy="16557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«ПРЕДУПРЕЖДЕНИЕ ВОЗНИКНОВЕНИЯ, РАСПРОСТРАНЕНИЯ И ЛИКВИДАЦИЯ ЗАРАЗНЫХ, НЕЗАРАЗНЫХ ЗАБОЛЕВАНИЙ ЖИВОТНЫХ И ПТИЦ, В ТОМ ЧИСЛЕ ОБЩИХ ДЛЯ ЧЕЛОВЕКА И ЖИВОТНЫХ НА ТЕРРИТОРИИ КРАПИВИНСКОГО МУНИЦИПАЛЬНОГО ОКРУГА»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3101" y="1887537"/>
            <a:ext cx="1026158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Предупреждение и ликвидация болезней животных и их лечение и защита населения от болезней, общих для человека и животных в части организации и содержания скотомогильников в соответствии с требованиями действующего ветеринарного законодательства РФ;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Снижение численности животных без владельцев 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075876"/>
              </p:ext>
            </p:extLst>
          </p:nvPr>
        </p:nvGraphicFramePr>
        <p:xfrm>
          <a:off x="977900" y="3157539"/>
          <a:ext cx="10329862" cy="1081086"/>
        </p:xfrm>
        <a:graphic>
          <a:graphicData uri="http://schemas.openxmlformats.org/drawingml/2006/table">
            <a:tbl>
              <a:tblPr/>
              <a:tblGrid>
                <a:gridCol w="1589210"/>
                <a:gridCol w="1765788"/>
                <a:gridCol w="1970363"/>
                <a:gridCol w="2345804"/>
                <a:gridCol w="1342510"/>
                <a:gridCol w="1316187"/>
              </a:tblGrid>
              <a:tr h="21673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1 499,8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876515"/>
              </p:ext>
            </p:extLst>
          </p:nvPr>
        </p:nvGraphicFramePr>
        <p:xfrm>
          <a:off x="852488" y="4630738"/>
          <a:ext cx="5461000" cy="195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80" name="Лист" r:id="rId5" imgW="5457757" imgH="1962240" progId="Excel.Sheet.8">
                  <p:embed/>
                </p:oleObj>
              </mc:Choice>
              <mc:Fallback>
                <p:oleObj name="Лист" r:id="rId5" imgW="5457757" imgH="196224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88" y="4630738"/>
                        <a:ext cx="5461000" cy="195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 rot="10800000" flipV="1">
            <a:off x="4359770" y="4443526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2025г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 rot="10800000" flipV="1">
            <a:off x="2699544" y="4443527"/>
            <a:ext cx="1008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977900" y="4238625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838" name="Picture 46" descr="Работа по отлову животных без владельцев продолжается в Петропавловске -  KamchatkaMedia.r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39" y="4392612"/>
            <a:ext cx="4096987" cy="232882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539776"/>
              </p:ext>
            </p:extLst>
          </p:nvPr>
        </p:nvGraphicFramePr>
        <p:xfrm>
          <a:off x="0" y="4027488"/>
          <a:ext cx="6799263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37" name="Лист" r:id="rId4" imgW="5953057" imgH="2247990" progId="Excel.Sheet.8">
                  <p:embed/>
                </p:oleObj>
              </mc:Choice>
              <mc:Fallback>
                <p:oleObj name="Лист" r:id="rId4" imgW="5953057" imgH="2247990" progId="Excel.Sheet.8">
                  <p:embed/>
                  <p:pic>
                    <p:nvPicPr>
                      <p:cNvPr id="0" name="Объект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27488"/>
                        <a:ext cx="6799263" cy="277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64860" y="69318"/>
            <a:ext cx="10511699" cy="129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«ДОРОЖНОЕ ХОЗЯЙСТВО И НАЦИОНАЛЬНАЯ ЭКОНОМИКА НА ТЕРРИТОРИИ»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64861" y="1115807"/>
            <a:ext cx="100604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</a:p>
          <a:p>
            <a:pPr algn="just">
              <a:spcAft>
                <a:spcPts val="0"/>
              </a:spcAft>
            </a:pPr>
            <a:r>
              <a:rPr lang="ru-RU" sz="1400" spc="-5" dirty="0">
                <a:latin typeface="Times New Roman"/>
                <a:ea typeface="Times New Roman"/>
              </a:rPr>
              <a:t>Обеспечение бесперебойного и безопасного функционирования дорожного хозяйства на территории округа.</a:t>
            </a:r>
            <a:endParaRPr lang="ru-RU" sz="1300" spc="-5" dirty="0">
              <a:latin typeface="Times New Roman"/>
              <a:ea typeface="Times New Roman"/>
            </a:endParaRPr>
          </a:p>
          <a:p>
            <a:r>
              <a:rPr lang="ru-RU" sz="1400" dirty="0">
                <a:latin typeface="Times New Roman"/>
                <a:ea typeface="Times New Roman"/>
              </a:rPr>
              <a:t>Комплексное решение вопросов организации планировочной структуры; территориального, инфраструктурного и социально-экономического развития округа.</a:t>
            </a:r>
            <a:endParaRPr lang="ru-RU" alt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401408"/>
              </p:ext>
            </p:extLst>
          </p:nvPr>
        </p:nvGraphicFramePr>
        <p:xfrm>
          <a:off x="926691" y="2200542"/>
          <a:ext cx="10381071" cy="1081086"/>
        </p:xfrm>
        <a:graphic>
          <a:graphicData uri="http://schemas.openxmlformats.org/drawingml/2006/table">
            <a:tbl>
              <a:tblPr/>
              <a:tblGrid>
                <a:gridCol w="1567698"/>
                <a:gridCol w="1741886"/>
                <a:gridCol w="1943692"/>
                <a:gridCol w="2314051"/>
                <a:gridCol w="1324338"/>
                <a:gridCol w="1489406"/>
              </a:tblGrid>
              <a:tr h="21673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 к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260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9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4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61 270,5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40 500,0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30 802,5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30 802,5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 rot="10800000" flipV="1">
            <a:off x="2829289" y="3799772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2024г</a:t>
            </a:r>
            <a:endParaRPr lang="ru-RU" alt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 rot="10800000" flipV="1">
            <a:off x="5688115" y="3633323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51051" y="3772021"/>
            <a:ext cx="94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2025г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977" name="Picture 137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84" y="3429000"/>
            <a:ext cx="2375957" cy="158238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79" name="Picture 139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99" y="3633322"/>
            <a:ext cx="2226260" cy="147636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81" name="Picture 141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54" y="5116981"/>
            <a:ext cx="2997117" cy="166382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1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8169" y="188914"/>
            <a:ext cx="10117139" cy="737362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НЕПРОГРАММНЫЕ НАПРАВЛЕНИЕ ДЕЯТЕЛЬНОСТИ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19971" y="920118"/>
            <a:ext cx="103309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buAutoNum type="arabicPeriod"/>
            </a:pPr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Единовременная денежная выплата отдельным категориям граждан, принимающим участие в специальной военной </a:t>
            </a:r>
            <a:r>
              <a:rPr lang="ru-RU" alt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операции</a:t>
            </a:r>
          </a:p>
          <a:p>
            <a:pPr marL="342900" indent="-342900" algn="just">
              <a:buAutoNum type="arabicPeriod"/>
            </a:pPr>
            <a:r>
              <a:rPr lang="ru-RU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Социальная помощь отдельным категориям граждан, принимающим участие в специальной военной операции, и членам их семей</a:t>
            </a:r>
            <a:r>
              <a:rPr lang="ru-RU" alt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825962"/>
              </p:ext>
            </p:extLst>
          </p:nvPr>
        </p:nvGraphicFramePr>
        <p:xfrm>
          <a:off x="819971" y="1961030"/>
          <a:ext cx="10201780" cy="941613"/>
        </p:xfrm>
        <a:graphic>
          <a:graphicData uri="http://schemas.openxmlformats.org/drawingml/2006/table">
            <a:tbl>
              <a:tblPr/>
              <a:tblGrid>
                <a:gridCol w="1539026"/>
                <a:gridCol w="1908143"/>
                <a:gridCol w="1908143"/>
                <a:gridCol w="2271728"/>
                <a:gridCol w="1300116"/>
                <a:gridCol w="1274624"/>
              </a:tblGrid>
              <a:tr h="18786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исполнено 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исполнения к 2024 году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</a:tr>
              <a:tr h="225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59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637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3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501,9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2 750,0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4 889,5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4 889,5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948662"/>
              </p:ext>
            </p:extLst>
          </p:nvPr>
        </p:nvGraphicFramePr>
        <p:xfrm>
          <a:off x="782638" y="2967038"/>
          <a:ext cx="5602287" cy="281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6" name="Лист" r:id="rId5" imgW="5429385" imgH="2019390" progId="Excel.Sheet.8">
                  <p:embed/>
                </p:oleObj>
              </mc:Choice>
              <mc:Fallback>
                <p:oleObj name="Лист" r:id="rId5" imgW="5429385" imgH="2019390" progId="Excel.Shee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8" y="2967038"/>
                        <a:ext cx="5602287" cy="2817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5"/>
          <p:cNvSpPr txBox="1">
            <a:spLocks noChangeArrowheads="1"/>
          </p:cNvSpPr>
          <p:nvPr/>
        </p:nvSpPr>
        <p:spPr bwMode="auto">
          <a:xfrm rot="10800000" flipV="1">
            <a:off x="1502209" y="2967037"/>
            <a:ext cx="86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7578" y="2929315"/>
            <a:ext cx="7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1065" y="295174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2025г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60" name="Picture 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139" y="3955313"/>
            <a:ext cx="2462740" cy="160864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9062" r="3644" b="16760"/>
          <a:stretch/>
        </p:blipFill>
        <p:spPr>
          <a:xfrm>
            <a:off x="9222667" y="3009188"/>
            <a:ext cx="1733036" cy="221450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754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2530" y="177969"/>
            <a:ext cx="10117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ИСПОЛНЕНИЕ УКАЗОВ ПРЕЗИДЕНТА РОССИЙСКОЙ ФЕДЕРАЦИИ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ОТ 7 МАЯ 2012 ГОДА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5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836458"/>
              </p:ext>
            </p:extLst>
          </p:nvPr>
        </p:nvGraphicFramePr>
        <p:xfrm>
          <a:off x="1046025" y="1012682"/>
          <a:ext cx="10057404" cy="5316868"/>
        </p:xfrm>
        <a:graphic>
          <a:graphicData uri="http://schemas.openxmlformats.org/drawingml/2006/table">
            <a:tbl>
              <a:tblPr/>
              <a:tblGrid>
                <a:gridCol w="3430972"/>
                <a:gridCol w="1810613"/>
                <a:gridCol w="2490940"/>
                <a:gridCol w="2324879"/>
              </a:tblGrid>
              <a:tr h="544880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47120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184 157,13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189 053,5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50375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57 697,92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60 275,0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55344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71 069,4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71 406,6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51917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55 528,78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56 774,1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43179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42 855,7</a:t>
                      </a: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25 404,9</a:t>
                      </a: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43179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56 032,3</a:t>
                      </a: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58 764,5</a:t>
                      </a: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431792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111 397,7</a:t>
                      </a:r>
                      <a:endParaRPr kumimoji="0" lang="ru-RU" alt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98 427,2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380388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59 267,7</a:t>
                      </a:r>
                      <a:endParaRPr kumimoji="0" lang="ru-RU" alt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59 600,2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  <a:tr h="603137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защита ФОТ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54 821,6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47 823,1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CFE"/>
                    </a:solidFill>
                  </a:tcPr>
                </a:tc>
              </a:tr>
              <a:tr h="445499"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indent="-28575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indent="-2286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56 414,9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60 422,5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6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Рисунок 10"/>
          <p:cNvPicPr/>
          <p:nvPr/>
        </p:nvPicPr>
        <p:blipFill>
          <a:blip r:embed="rId2"/>
          <a:stretch/>
        </p:blipFill>
        <p:spPr>
          <a:xfrm>
            <a:off x="0" y="-31320"/>
            <a:ext cx="12190320" cy="462240"/>
          </a:xfrm>
          <a:prstGeom prst="rect">
            <a:avLst/>
          </a:prstGeom>
          <a:ln w="0">
            <a:noFill/>
          </a:ln>
        </p:spPr>
      </p:pic>
      <p:sp>
        <p:nvSpPr>
          <p:cNvPr id="221" name="Заголовок 9"/>
          <p:cNvSpPr/>
          <p:nvPr/>
        </p:nvSpPr>
        <p:spPr>
          <a:xfrm>
            <a:off x="3489840" y="4749480"/>
            <a:ext cx="5300280" cy="49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 defTabSz="914400">
              <a:lnSpc>
                <a:spcPct val="90000"/>
              </a:lnSpc>
            </a:pPr>
            <a:endParaRPr lang="ru-RU" sz="2400" b="1" strike="noStrike" spc="-1">
              <a:solidFill>
                <a:schemeClr val="dk1"/>
              </a:solidFill>
              <a:latin typeface="Calibri Light"/>
            </a:endParaRPr>
          </a:p>
        </p:txBody>
      </p:sp>
      <p:pic>
        <p:nvPicPr>
          <p:cNvPr id="7" name="Рисунок 10"/>
          <p:cNvPicPr/>
          <p:nvPr/>
        </p:nvPicPr>
        <p:blipFill>
          <a:blip r:embed="rId2"/>
          <a:stretch/>
        </p:blipFill>
        <p:spPr>
          <a:xfrm>
            <a:off x="0" y="6395760"/>
            <a:ext cx="12190320" cy="46224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52" y="5341903"/>
            <a:ext cx="4623856" cy="17655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0052" y="430920"/>
            <a:ext cx="7968343" cy="5447645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rgbClr val="A5A5A5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Контактная информация: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Крапивинского муниципального округа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Адрес: 652440, Кемеровская область,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пгт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Крапивинский, ул.Юбилейная, 15.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k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pr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f@ofukem.ru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Начальник финансового управления –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Баштанова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Анна Николаевна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(8 38446)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2-22-39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График работы: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Понедельник-пятница с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8-12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 17-30,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Обеденный перерыв с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12-00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13-00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Суббота-воскресенье –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выходной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344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Размещен на официальном сайте Крапивинского округа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/>
              </a:rPr>
              <a:t>http://www.krapivino.ru/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2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0446" y="214929"/>
            <a:ext cx="102642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ПОКАЗАТЕЛИ ЭФФЕКТИВНОСТИ ДЕЯТЕЛЬНОСТИ ОРГАНОВ МЕСТНОГО САМОУПРАВЛЕНИЯ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698708"/>
              </p:ext>
            </p:extLst>
          </p:nvPr>
        </p:nvGraphicFramePr>
        <p:xfrm>
          <a:off x="855024" y="1295397"/>
          <a:ext cx="10248406" cy="5412922"/>
        </p:xfrm>
        <a:graphic>
          <a:graphicData uri="http://schemas.openxmlformats.org/drawingml/2006/table">
            <a:tbl>
              <a:tblPr firstRow="1" bandRow="1"/>
              <a:tblGrid>
                <a:gridCol w="5251247"/>
                <a:gridCol w="931910"/>
                <a:gridCol w="1270344"/>
                <a:gridCol w="1270344"/>
                <a:gridCol w="765125"/>
                <a:gridCol w="759436"/>
              </a:tblGrid>
              <a:tr h="592251"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2027г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1 - 6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1 - 6 лет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59,5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57,8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55,6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55,6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учреждений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52257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муниципального образования на общее образование в расчете на 1 обучающегося в муниципальных общеобразовательных учреждениях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1" marR="18001" marT="46805" marB="4680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18,9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5 - 18 лет, получающих услуги по дополнительному образованию в организациях различной организационно- правовой формы и формы собственности, в общей численности детей этой возрастной группы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84,5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84,6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522576"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62,4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65,1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66,4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14,66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15,49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18,27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22,36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7316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7 371,1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6 015,2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5 929,1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  <a:tc>
                  <a:txBody>
                    <a:bodyPr/>
                    <a:lstStyle>
                      <a:lvl1pPr marL="0" indent="-3429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dk1"/>
                          </a:solidFill>
                          <a:latin typeface="Calibri"/>
                          <a:cs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5 982,4</a:t>
                      </a:r>
                    </a:p>
                  </a:txBody>
                  <a:tcPr marL="91444" marR="91444" marT="45725" marB="45725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1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28413" y="295740"/>
            <a:ext cx="655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rgbClr val="0344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2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247536" y="1109206"/>
            <a:ext cx="3384375" cy="5284238"/>
          </a:xfrm>
          <a:prstGeom prst="roundRect">
            <a:avLst/>
          </a:prstGeom>
          <a:solidFill>
            <a:srgbClr val="C7FDFC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Бюджет составляется на основе: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Закона Кемеровской области - Кузбасса  «Об областном бюджете на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и на плановый период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2026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2027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годов»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2. Прогноза социально-экономического развития Крапивинского муниципального округа на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 и на плановый период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2026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2027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годов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Основных направлений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бюджетной и налоговой политики  Крапивинского муниципального округа на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 и на плановый период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2026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2027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годов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4. Муниципальных программ Крапивинского муниципального округа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21141" y="1109206"/>
            <a:ext cx="5055678" cy="7010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1. Составление проекта бюджета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(не позднее 15 ноября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83481" y="2127214"/>
            <a:ext cx="5027416" cy="792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937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2. Рассмотрение бюджета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проект  – ноябрь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1 чтение – декабрь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55219" y="3088431"/>
            <a:ext cx="5055678" cy="725274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3. Утверждение бюджета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(декабрь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36425" y="4031675"/>
            <a:ext cx="5074472" cy="684733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4. Исполнение бюджета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(в течение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64687" y="4960455"/>
            <a:ext cx="5065004" cy="706437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5. Формирование отчета об исполнении бюджета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(не позднее 1мая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2026)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21141" y="5877272"/>
            <a:ext cx="5018018" cy="72008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42900"/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6. Утверждение отчета об исполнении бюджета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(май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2026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года)</a:t>
            </a:r>
          </a:p>
        </p:txBody>
      </p:sp>
    </p:spTree>
    <p:extLst>
      <p:ext uri="{BB962C8B-B14F-4D97-AF65-F5344CB8AC3E}">
        <p14:creationId xmlns:p14="http://schemas.microsoft.com/office/powerpoint/2010/main" val="38460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11" y="3175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6439" y="224979"/>
            <a:ext cx="10793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344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НАПРАВЛЕНИЯ БЮДЖЕТНОЙ И НАЛОГОВОЙ ПОЛИТИКИ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3444D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278" y="816741"/>
            <a:ext cx="10058400" cy="1600438"/>
          </a:xfrm>
          <a:prstGeom prst="rect">
            <a:avLst/>
          </a:prstGeom>
          <a:noFill/>
          <a:ln w="19050">
            <a:noFill/>
          </a:ln>
          <a:effectLst>
            <a:glow rad="228600">
              <a:srgbClr val="A5A5A5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и налоговая политика Крапивинского муниципального округа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была направлена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устойчивое жизнеобеспечение округа в условиях жесткого ограничения финансовых средств, на экономное и эффективное расходование бюджетных средств, ориентированное на результат.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Основные задачи бюджетной и налоговой политики: поддержание экономической и социальной стабильности в округе, повышение качества использования финансовых ресурсов округа, обеспечение доступности для потребителей и улучшение качества социальных, бюджетных и жилищно-коммунальных услуг, повышение уровня собираемости собственных доходов бюджета округа, поддержка предпринимательской и инвестиционной активности.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 rot="10800000">
            <a:off x="1998474" y="2636322"/>
            <a:ext cx="7747745" cy="485644"/>
          </a:xfrm>
          <a:prstGeom prst="upArrow">
            <a:avLst>
              <a:gd name="adj1" fmla="val 46951"/>
              <a:gd name="adj2" fmla="val 48238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9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051712"/>
              </p:ext>
            </p:extLst>
          </p:nvPr>
        </p:nvGraphicFramePr>
        <p:xfrm>
          <a:off x="890649" y="3301339"/>
          <a:ext cx="10319657" cy="3308497"/>
        </p:xfrm>
        <a:graphic>
          <a:graphicData uri="http://schemas.openxmlformats.org/drawingml/2006/table">
            <a:tbl>
              <a:tblPr firstRow="1" bandRow="1"/>
              <a:tblGrid>
                <a:gridCol w="735338"/>
                <a:gridCol w="9584319"/>
              </a:tblGrid>
              <a:tr h="584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Расширение налогооблагаемой базы по имущественным налогам, проведение мероприятий по эффективности управления муниципальным имуществом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584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Работа по повышению эффективности администрирования доходов, направленная на усиление контроля за полным и своевременным поступлением платежей в бюджет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671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бюджетных параметров исходя из необходимости безусловного исполнения действующих расходных обязательств</a:t>
                      </a:r>
                      <a:endParaRPr lang="ru-RU" sz="1400" b="1" i="0" u="none" strike="noStrike" kern="120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568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результативности бюджетных расходов, их ориентация на приоритетные направления</a:t>
                      </a:r>
                      <a:endParaRPr lang="en-US" sz="1400" b="1" i="0" u="none" strike="noStrike" kern="1200" baseline="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  <a:tr h="48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 долгосрочной сбалансированности доходов и расходов</a:t>
                      </a:r>
                      <a:endParaRPr lang="en-US" sz="1400" b="1" i="0" u="none" strike="noStrike" kern="1200" baseline="0" noProof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412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48" marR="91448" marT="45726" marB="4572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прозрачности и открытости муниципальных финансов для граждан</a:t>
                      </a:r>
                      <a:endParaRPr lang="ru-RU" sz="1400" b="1" i="0" u="none" strike="noStrike" kern="1200" baseline="0" noProof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6" marB="45726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C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5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439" y="0"/>
            <a:ext cx="706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926518"/>
              </p:ext>
            </p:extLst>
          </p:nvPr>
        </p:nvGraphicFramePr>
        <p:xfrm>
          <a:off x="706438" y="646113"/>
          <a:ext cx="9779474" cy="601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15" name="Лист" r:id="rId5" imgW="6667414" imgH="5133860" progId="Excel.Sheet.8">
                  <p:embed/>
                </p:oleObj>
              </mc:Choice>
              <mc:Fallback>
                <p:oleObj name="Лист" r:id="rId5" imgW="6667414" imgH="5133860" progId="Excel.Shee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646113"/>
                        <a:ext cx="9779474" cy="601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89414" y="249382"/>
            <a:ext cx="9464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ИСПОЛНЕНИЯ ДОХОДОВ 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8106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8159" y="283704"/>
            <a:ext cx="9417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000" b="1" dirty="0">
                <a:solidFill>
                  <a:srgbClr val="03444D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БЮДЖЕТА ОКРУГА</a:t>
            </a:r>
            <a:endParaRPr lang="ru-RU" sz="2000" b="1" dirty="0">
              <a:solidFill>
                <a:srgbClr val="0344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325" y="3175"/>
            <a:ext cx="701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77483"/>
              </p:ext>
            </p:extLst>
          </p:nvPr>
        </p:nvGraphicFramePr>
        <p:xfrm>
          <a:off x="866896" y="831277"/>
          <a:ext cx="10474040" cy="5902032"/>
        </p:xfrm>
        <a:graphic>
          <a:graphicData uri="http://schemas.openxmlformats.org/drawingml/2006/table">
            <a:tbl>
              <a:tblPr/>
              <a:tblGrid>
                <a:gridCol w="455146"/>
                <a:gridCol w="900810"/>
                <a:gridCol w="1922487"/>
                <a:gridCol w="1364812"/>
                <a:gridCol w="1614999"/>
                <a:gridCol w="1376815"/>
                <a:gridCol w="1376815"/>
                <a:gridCol w="1462156"/>
              </a:tblGrid>
              <a:tr h="259253">
                <a:tc rowSpan="3"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8" marR="4658" marT="4658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3" marB="9503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 к 2024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8" marR="4658" marT="4658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  <a:tr h="244257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 </a:t>
                      </a:r>
                    </a:p>
                  </a:txBody>
                  <a:tcPr marL="7328" marR="7328" marT="7329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9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483" marR="30483" marT="9503" marB="9503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257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9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уточненный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28" marR="7328" marT="7329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313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B220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286 003,7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311 982,0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310 556,0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295 947,3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352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76 176,0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45 460,0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49 623,5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49 941,3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352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2 143 774,2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1 172 960,5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1 393 303,1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1 374 170,9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</a:t>
                      </a:r>
                      <a:endParaRPr lang="ru-RU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352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2 505 953,9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1 530 402,5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1 753 482,6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1 720 059,5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68,6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</a:tr>
              <a:tr h="38759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местного бюджета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1 055 990,5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  <a:tr h="387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областного бюджета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1 328 161,8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141,3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  <a:tr h="587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117 561,2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  <a:tr h="352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344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2 501 713,5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3444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2 231 690,2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2 618 118,0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2 501 713,5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i="0" u="none" strike="noStrike" kern="1200" dirty="0" smtClean="0">
                          <a:solidFill>
                            <a:srgbClr val="03444D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137,7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</a:tr>
              <a:tr h="35231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дефицит (-), профицит (+)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3444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-9 150,0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-7 500,0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-9 150,0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-9 150,0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344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60000"/>
                        <a:lumOff val="40000"/>
                      </a:srgbClr>
                    </a:solidFill>
                  </a:tcPr>
                </a:tc>
              </a:tr>
              <a:tr h="386282">
                <a:tc rowSpan="4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130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– всего, в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5231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погашение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58713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Изменение остатков средств бюджета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9 150,0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  <a:tr h="35231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4 240,4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9 500,0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16 000,0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- 13 787,9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325,2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44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FDF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6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5155</TotalTime>
  <Words>5700</Words>
  <Application>Microsoft Office PowerPoint</Application>
  <PresentationFormat>Произвольный</PresentationFormat>
  <Paragraphs>1531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9" baseType="lpstr"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Лист</vt:lpstr>
      <vt:lpstr>БЮДЖЕТ ДЛЯ ГРАЖДАН   КРАПИВИНСКОГО МУНИЦИПАЛЬНОГО ОКРУГА ЗА 2025 ГОД </vt:lpstr>
      <vt:lpstr>ПОКАЗАТЕЛИ ПРОГНОЗА СОЦИАЛЬНО-ЭКОНОМИЧЕСКОГО РАЗВИТИЯ КРАПИВИНСКОГО МУНИЦИПАЛЬНОГО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 «ИМУЩЕСТВЕННЫЙ КОМПЛЕКС»</vt:lpstr>
      <vt:lpstr>МУНИЦИПАЛЬНАЯ ПРОГРАММА «РАЗВИТИЕ МУНИЦИПАЛЬНОГО БЮДЖЕТНОГО УЧРЕЖДЕНИЯ «АВТОХОЗЯЙСТВО КРАПИВИНСКОГО МУНИЦИПАЛЬНОГО ОКРУГА»»</vt:lpstr>
      <vt:lpstr>МУНИЦИПАЛЬНАЯ ПРОГРАММА  «ЖИЛИЩНО-КОММУНАЛЬНЫЙ КОМПЛЕКС, ЭНЕРГОСБЕРЕЖЕНИЕ И ПОВЫШЕНИЕ ЭНЕРГЕТИЧЕСКОЙ ЭФФЕКТИВНОСТИ»</vt:lpstr>
      <vt:lpstr>Презентация PowerPoint</vt:lpstr>
      <vt:lpstr>МУНИЦИПАЛЬНАЯ ПРОГРАММА  «ОБЕСПЕЧЕНИЕ БЕЗОПАСНОСТИ ЖИЗНЕДЕЯТЕЛЬНОСТИ НАСЕЛЕНИЯ И ПРЕДПРИЯТИЙ» </vt:lpstr>
      <vt:lpstr>МУНИЦИПАЛЬНАЯ ПРОГРАММА   «МОДЕРНИЗАЦИЯ ОБЪЕКТОВ СОЦИАЛЬНОЙ СФЕРЫ И ЖИЛОГО ФОНДА КРАПИВИНСКОГО МУНИЦИПАЛЬНОГО ОКРУГА» </vt:lpstr>
      <vt:lpstr>Презентация PowerPoint</vt:lpstr>
      <vt:lpstr>Презентация PowerPoint</vt:lpstr>
      <vt:lpstr>МУНИЦИПАЛЬНАЯ ПРОГРАММА  «ПООЩРЕНИЕ ГРАЖДАН, ОРГАНИЗАЦИЙ ЗА ЗАСЛУГИ В СОЦИАЛЬНО-ЭКОНОМИЧЕСКОМ РАЗВИТИИ» </vt:lpstr>
      <vt:lpstr>МУНИЦИПАЛЬНАЯ ПРОГРАММА  «ЖИЛИЩЕ КРАПИВИНСКОГО МУНИЦИПАЛЬНОГО ОКРУГА» </vt:lpstr>
      <vt:lpstr>МУНИЦИПАЛЬНАЯ ПРОГРАММА «БЛАГОУСТРОЙСТВО И ДОРОЖНОЕ ХОЗЯЙСТВО»</vt:lpstr>
      <vt:lpstr>МУНИЦИПАЛЬНАЯ ПРОГРАММА  «ПРОФИЛАКТИКА БЕЗНАДЗОРНОСТИ И ПРАВОНАРУШЕНИЙ НЕСОВЕРШЕННОЛЕТНИХ»</vt:lpstr>
      <vt:lpstr>МУНИЦИПАЛЬНАЯ ПРОГРАММА  «УЛУЧШЕНИЕ УСЛОВИЙ И ОХРАНЫ ТРУДА» </vt:lpstr>
      <vt:lpstr>МУНИЦИПАЛЬНАЯ ПРОГРАММА «ПОДДЕРЖКА СОЦИАЛЬНО ОРИЕНТИРОВАННЫХ НЕКОММЕРЧЕСКИХ ОРГАНИЗАЦИЙ»</vt:lpstr>
      <vt:lpstr>МУНИЦИПАЛЬНАЯ ПРОГРАММА «ФОРМИРОВАНИЕ СОВРЕМЕННОЙ ГОРОДСКОЙ СРЕДЫ »</vt:lpstr>
      <vt:lpstr>МУНИЦИПАЛЬНАЯ ПРОГРАММА  «РАЗВИТИЕ ТУРИЗМА»</vt:lpstr>
      <vt:lpstr>МУНИЦИПАЛЬНАЯ ПРОГРАММА  «ПРОФИЛАКТИКА ЭКСТРЕМИЗМА»</vt:lpstr>
      <vt:lpstr>МУНИЦИПАЛЬНАЯ ПРОГРАММА  «ПРОФИЛАКТИКА  ТЕРРОРИЗМА, МИНИМИЗАЦИЯ И ЛИКВИДАЦИЯ ПОСЛЕДСТВИЙ ЕГО ПОЯВЛЕНИЙ»</vt:lpstr>
      <vt:lpstr>МУНИЦИПАЛЬНАЯ ПРОГРАММА  «РАЗВИТИЕ ФИЗИЧЕСКОЙ КУЛЬТУРЫ И СПОРТА В КРАПИВИНСКОМ МУНИЦИПАЛЬНОМ ОКРУГЕ»</vt:lpstr>
      <vt:lpstr>МУНИЦИПАЛЬНАЯ ПРОГРАММА  «ПРЕДУПРЕЖДЕНИЕ ВОЗНИКНОВЕНИЯ, РАСПРОСТРАНЕНИЯ И ЛИКВИДАЦИЯ ЗАРАЗНЫХ, НЕЗАРАЗНЫХ ЗАБОЛЕВАНИЙ ЖИВОТНЫХ И ПТИЦ, В ТОМ ЧИСЛЕ ОБЩИХ ДЛЯ ЧЕЛОВЕКА И ЖИВОТНЫХ НА ТЕРРИТОРИИ КРАПИВИНСКОГО МУНИЦИПАЛЬНОГО ОКРУГА»</vt:lpstr>
      <vt:lpstr>Презентация PowerPoint</vt:lpstr>
      <vt:lpstr>НЕПРОГРАММНЫЕ НАПРАВЛЕНИЕ ДЕЯТЕЛЬНОСТИ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Всероссийском брендбуке  80-й годовщины Победы в  Великой Отечественной войне»</dc:title>
  <dc:subject/>
  <dc:creator>Тихонова Юлия Леонидовна</dc:creator>
  <dc:description/>
  <cp:lastModifiedBy>UserXP</cp:lastModifiedBy>
  <cp:revision>430</cp:revision>
  <cp:lastPrinted>2026-04-24T06:21:50Z</cp:lastPrinted>
  <dcterms:created xsi:type="dcterms:W3CDTF">2024-11-28T03:05:53Z</dcterms:created>
  <dcterms:modified xsi:type="dcterms:W3CDTF">2026-04-29T07:03:42Z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11</vt:i4>
  </property>
</Properties>
</file>