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floor>
      <c:spPr>
        <a:solidFill>
          <a:srgbClr val="D9D9D9"/>
        </a:solidFill>
        <a:ln w="0">
          <a:noFill/>
        </a:ln>
      </c:spPr>
    </c:floor>
    <c:sideWall>
      <c:spPr>
        <a:solidFill>
          <a:srgbClr val="D9D9D9"/>
        </a:solidFill>
        <a:ln w="0">
          <a:noFill/>
        </a:ln>
      </c:spPr>
    </c:sideWall>
    <c:backWall>
      <c:spPr>
        <a:solidFill>
          <a:srgbClr val="D9D9D9"/>
        </a:solidFill>
        <a:ln w="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"/>
          <c:w val="0.71439545758183021"/>
          <c:h val="0.99987590742693999"/>
        </c:manualLayout>
      </c:layout>
      <c:pie3D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ED7D31"/>
            </a:solidFill>
            <a:ln w="0">
              <a:noFill/>
            </a:ln>
          </c:spPr>
          <c:explosion val="31"/>
          <c:dPt>
            <c:idx val="0"/>
            <c:spPr>
              <a:solidFill>
                <a:srgbClr val="D36F2B"/>
              </a:solidFill>
              <a:ln w="0">
                <a:noFill/>
              </a:ln>
            </c:spPr>
          </c:dPt>
          <c:dPt>
            <c:idx val="1"/>
            <c:spPr>
              <a:solidFill>
                <a:srgbClr val="F1A78B"/>
              </a:solidFill>
              <a:ln w="0">
                <a:noFill/>
              </a:ln>
            </c:spPr>
          </c:dPt>
          <c:dLbls>
            <c:dLbl>
              <c:idx val="0"/>
              <c:layout/>
              <c:dLblPos val="outEnd"/>
              <c:showVal val="1"/>
              <c:separator>; </c:separator>
            </c:dLbl>
            <c:numFmt formatCode="General" sourceLinked="0"/>
            <c:txPr>
              <a:bodyPr wrap="square"/>
              <a:lstStyle/>
              <a:p>
                <a:pPr>
                  <a:defRPr lang="en-US" sz="1800" b="0" strike="noStrike" spc="-1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  <a:endParaRPr lang="ru-RU"/>
              </a:p>
            </c:txPr>
            <c:dLblPos val="ctr"/>
            <c:showVal val="1"/>
            <c:separator>; </c:separator>
            <c:showLeaderLines val="1"/>
          </c:dLbls>
          <c:cat>
            <c:strRef>
              <c:f>categories</c:f>
              <c:strCache>
                <c:ptCount val="2"/>
                <c:pt idx="0">
                  <c:v>Несовершеннолетние</c:v>
                </c:pt>
                <c:pt idx="1">
                  <c:v>Родители (законные представители)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6</c:v>
                </c:pt>
                <c:pt idx="1">
                  <c:v>141</c:v>
                </c:pt>
              </c:numCache>
            </c:numRef>
          </c:val>
        </c:ser>
      </c:pie3DChart>
    </c:plotArea>
    <c:legend>
      <c:legendPos val="r"/>
      <c:layout/>
      <c:spPr>
        <a:noFill/>
        <a:ln w="0">
          <a:noFill/>
        </a:ln>
      </c:spPr>
      <c:txPr>
        <a:bodyPr/>
        <a:lstStyle/>
        <a:p>
          <a:pPr>
            <a:defRPr lang="en-US" sz="1800" b="0" strike="noStrike" spc="-1">
              <a:solidFill>
                <a:srgbClr val="000000"/>
              </a:solidFill>
              <a:latin typeface="Arial"/>
              <a:ea typeface="DejaVu Sans"/>
            </a:defRPr>
          </a:pPr>
          <a:endParaRPr lang="ru-RU"/>
        </a:p>
      </c:txPr>
    </c:legend>
    <c:plotVisOnly val="1"/>
    <c:dispBlanksAs val="zero"/>
  </c:chart>
  <c:spPr>
    <a:solidFill>
      <a:srgbClr val="F8CBAD"/>
    </a:solidFill>
    <a:ln w="9360">
      <a:solidFill>
        <a:srgbClr val="D9D9D9"/>
      </a:solidFill>
      <a:round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floor>
      <c:spPr>
        <a:solidFill>
          <a:srgbClr val="D9D9D9"/>
        </a:solidFill>
        <a:ln w="0">
          <a:noFill/>
        </a:ln>
      </c:spPr>
    </c:floor>
    <c:sideWall>
      <c:spPr>
        <a:solidFill>
          <a:srgbClr val="D9D9D9"/>
        </a:solidFill>
        <a:ln w="0">
          <a:noFill/>
        </a:ln>
      </c:spPr>
    </c:sideWall>
    <c:backWall>
      <c:spPr>
        <a:solidFill>
          <a:srgbClr val="D9D9D9"/>
        </a:solidFill>
        <a:ln w="0">
          <a:noFill/>
        </a:ln>
      </c:spPr>
    </c:backWall>
    <c:plotArea>
      <c:layout>
        <c:manualLayout>
          <c:layoutTarget val="inner"/>
          <c:xMode val="edge"/>
          <c:yMode val="edge"/>
          <c:x val="4.7894191910757812E-2"/>
          <c:y val="9.7667929041259732E-2"/>
          <c:w val="0.57733542633846613"/>
          <c:h val="0.8233339977410139"/>
        </c:manualLayout>
      </c:layout>
      <c:pie3D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ED7D31"/>
            </a:solidFill>
            <a:ln w="0">
              <a:noFill/>
            </a:ln>
          </c:spPr>
          <c:explosion val="25"/>
          <c:dPt>
            <c:idx val="0"/>
            <c:explosion val="10"/>
            <c:spPr>
              <a:solidFill>
                <a:srgbClr val="D36F2B"/>
              </a:solidFill>
              <a:ln w="0">
                <a:noFill/>
              </a:ln>
            </c:spPr>
          </c:dPt>
          <c:dPt>
            <c:idx val="1"/>
            <c:spPr>
              <a:solidFill>
                <a:srgbClr val="F1A78B"/>
              </a:solidFill>
              <a:ln w="0">
                <a:noFill/>
              </a:ln>
            </c:spPr>
          </c:dPt>
          <c:dLbls>
            <c:dLbl>
              <c:idx val="0"/>
              <c:layout/>
              <c:dLblPos val="outEnd"/>
              <c:showVal val="1"/>
              <c:separator>; </c:separator>
            </c:dLbl>
            <c:dLbl>
              <c:idx val="1"/>
              <c:layout/>
              <c:dLblPos val="outEnd"/>
              <c:showVal val="1"/>
              <c:separator>; </c:separator>
            </c:dLbl>
            <c:numFmt formatCode="General" sourceLinked="0"/>
            <c:txPr>
              <a:bodyPr wrap="square"/>
              <a:lstStyle/>
              <a:p>
                <a:pPr>
                  <a:defRPr lang="en-US" sz="1800" b="0" strike="noStrike" spc="-1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  <a:endParaRPr lang="ru-RU"/>
              </a:p>
            </c:txPr>
            <c:dLblPos val="bestFit"/>
            <c:showVal val="1"/>
            <c:separator>; </c:separator>
            <c:showLeaderLines val="1"/>
          </c:dLbls>
          <c:cat>
            <c:strRef>
              <c:f>categories</c:f>
              <c:strCache>
                <c:ptCount val="2"/>
                <c:pt idx="0">
                  <c:v>Наложено штрафов</c:v>
                </c:pt>
                <c:pt idx="1">
                  <c:v>Вынесено предупреждений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72</c:v>
                </c:pt>
                <c:pt idx="1">
                  <c:v>84</c:v>
                </c:pt>
              </c:numCache>
            </c:numRef>
          </c:val>
        </c:ser>
      </c:pie3DChart>
    </c:plotArea>
    <c:legend>
      <c:legendPos val="r"/>
      <c:layout/>
      <c:spPr>
        <a:noFill/>
        <a:ln w="0">
          <a:noFill/>
        </a:ln>
      </c:spPr>
      <c:txPr>
        <a:bodyPr/>
        <a:lstStyle/>
        <a:p>
          <a:pPr>
            <a:defRPr lang="en-US" sz="1800" b="0" strike="noStrike" spc="-1">
              <a:solidFill>
                <a:srgbClr val="000000"/>
              </a:solidFill>
              <a:latin typeface="Arial"/>
              <a:ea typeface="DejaVu Sans"/>
            </a:defRPr>
          </a:pPr>
          <a:endParaRPr lang="ru-RU"/>
        </a:p>
      </c:txPr>
    </c:legend>
    <c:plotVisOnly val="1"/>
    <c:dispBlanksAs val="zero"/>
  </c:chart>
  <c:spPr>
    <a:solidFill>
      <a:srgbClr val="F8CBAD"/>
    </a:solidFill>
    <a:ln w="9360">
      <a:solidFill>
        <a:srgbClr val="D9D9D9"/>
      </a:solidFill>
      <a:round/>
    </a:ln>
  </c:spPr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74F687-F408-43AB-9BBF-43F0DC0C4D3F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F589A54-BB17-4063-8E25-9D8860844B73}" type="pres">
      <dgm:prSet presAssocID="{B774F687-F408-43AB-9BBF-43F0DC0C4D3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685DB52E-5683-48FF-8895-9561357D5503}" type="presOf" srcId="{B774F687-F408-43AB-9BBF-43F0DC0C4D3F}" destId="{7F589A54-BB17-4063-8E25-9D8860844B7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4A5CCFE-C739-4D05-A3D1-56F9512BE2B8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1120" cy="2384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0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3A61442-25A2-4CB9-8739-3972A76A1FBA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1120" cy="2384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2A82AE6-18D6-41FF-B447-A6F915163D17}" type="slidenum">
              <a:rPr/>
              <a:pPr/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1120" cy="2384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280" y="160452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8720" y="160452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280" y="368208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8720" y="368208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EC7869E-39A5-4106-AE33-52CA93C259CB}" type="slidenum">
              <a:rPr/>
              <a:pPr/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2D9A747-3C92-411A-B7F8-3375996C0182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1120" cy="2384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6D7E451-23A7-484C-A565-AE229F4F95DB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1120" cy="2384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7281406-9845-45FA-ABC1-B5EE39CF2515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1120" cy="2384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AEA56F5-2AB5-4D11-8721-2BCFEFEDC724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1120" cy="2384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CD6F33CF-93F3-4426-8604-BACB06B9B554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1120" cy="11055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1FE13E4-4BE7-40E3-849E-C84B05982D21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1120" cy="2384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CC12D14-C313-4218-AC88-855E3A8882B7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1120" cy="2384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87BBCB4-F366-45BE-93F8-C6722148DDEF}" type="slidenum">
              <a:rPr/>
              <a:pPr/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1120" cy="2384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4432B457-A0DA-44F6-B067-681BA819AA78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1120" cy="2384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7DE2155E-0672-452B-AB18-C70C4E25DDA5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1120" cy="2384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0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9FE97956-6AB2-4AEF-82FA-35F9B58154A0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1120" cy="2384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82FCD55-FF43-4639-8D9C-7B4344B01B21}" type="slidenum">
              <a:rPr/>
              <a:pPr/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1120" cy="2384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19280" y="160452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28720" y="160452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19280" y="368208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28720" y="368208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C4CF271E-0C7A-495F-B7A3-32C85D175C54}" type="slidenum">
              <a:rPr/>
              <a:pPr/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04AFF579-6C69-46D8-8535-046377837D76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1120" cy="2384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78261AF4-CDDF-4FE7-B1C3-95AB57B6225D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1120" cy="2384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39151120-6D05-4777-B61A-C7539879EE5E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1120" cy="2384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10F02A2F-874A-446E-95DD-DBB973787408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1120" cy="2384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5785CF29-1055-422E-BB75-F8256F5680E0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1120" cy="2384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88B210C-11B3-4A80-9C05-68B29EFBE976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1120" cy="11055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A4876422-674A-47FC-BF74-C3563EBC160B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1120" cy="2384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4BEFBD99-19F8-4502-8C17-132E2BCD91B8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1120" cy="2384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FAA1120E-3045-4907-AE19-187B178E2AE3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1120" cy="2384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8AD197B4-9C39-4A6A-9025-95BD3A8CB894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1120" cy="2384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0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BEDFA028-F4D7-48C0-A80D-264413F785D3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1120" cy="2384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3202DCAB-F1C0-4D58-85F5-EC69914FB7C4}" type="slidenum">
              <a:rPr/>
              <a:pPr/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1120" cy="2384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4319280" y="160452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8028720" y="160452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4319280" y="368208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8028720" y="368208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AEB1DB93-C4EF-4840-AC2A-62920B654586}" type="slidenum">
              <a:rPr/>
              <a:pPr/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1120" cy="2384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485DBE3-E740-46E1-8BE7-F9C8DBBCF48F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1120" cy="2384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2F99D86-9247-48F4-AD95-BAA518E036D0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1120" cy="11055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8C8E232-EBDE-4380-8554-51A695B03DC8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1120" cy="2384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985C100-33ED-40B4-94CA-2F3F00F4F53C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1120" cy="2384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B0D0F5F-D9A5-48B4-B57B-6EFA01EC5B61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1120" cy="2384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0D00560-A5D7-48B1-8F66-9BD41ABCF654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1120" cy="2384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Седьмой уровень структуры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40320" cy="362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A661A2FC-48DC-44F6-B47D-1FBEF0C2BF52}" type="slidenum">
              <a:rPr lang="ru-R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  <a:buNone/>
                <a:tabLst>
                  <a:tab pos="0" algn="l"/>
                </a:tabLst>
              </a:p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40320" cy="362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ftr" idx="4"/>
          </p:nvPr>
        </p:nvSpPr>
        <p:spPr>
          <a:xfrm>
            <a:off x="4038480" y="635652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0320" cy="362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79B19E79-B0B9-428A-97F2-B2C0D0B71697}" type="slidenum">
              <a:rPr lang="ru-R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  <a:buNone/>
                <a:tabLst>
                  <a:tab pos="0" algn="l"/>
                </a:tabLst>
              </a:p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6"/>
          </p:nvPr>
        </p:nvSpPr>
        <p:spPr>
          <a:xfrm>
            <a:off x="838080" y="6356520"/>
            <a:ext cx="2740320" cy="362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1120" cy="2384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Седьмой уровень структуры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ftr" idx="7"/>
          </p:nvPr>
        </p:nvSpPr>
        <p:spPr>
          <a:xfrm>
            <a:off x="4038480" y="635652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 idx="8"/>
          </p:nvPr>
        </p:nvSpPr>
        <p:spPr>
          <a:xfrm>
            <a:off x="8610480" y="6356520"/>
            <a:ext cx="2740320" cy="362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62842EB7-9CB3-4DCC-B4FE-7B553B873D2F}" type="slidenum">
              <a:rPr lang="ru-R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pPr algn="r">
                <a:lnSpc>
                  <a:spcPct val="100000"/>
                </a:lnSpc>
                <a:buNone/>
                <a:tabLst>
                  <a:tab pos="0" algn="l"/>
                </a:tabLst>
              </a:p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dt" idx="9"/>
          </p:nvPr>
        </p:nvSpPr>
        <p:spPr>
          <a:xfrm>
            <a:off x="838080" y="6356520"/>
            <a:ext cx="2740320" cy="362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openxmlformats.org/officeDocument/2006/relationships/chart" Target="../charts/chart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Рисунок 8"/>
          <p:cNvPicPr/>
          <p:nvPr/>
        </p:nvPicPr>
        <p:blipFill>
          <a:blip r:embed="rId2"/>
          <a:stretch/>
        </p:blipFill>
        <p:spPr>
          <a:xfrm>
            <a:off x="0" y="5317200"/>
            <a:ext cx="12189240" cy="1537920"/>
          </a:xfrm>
          <a:prstGeom prst="rect">
            <a:avLst/>
          </a:prstGeom>
          <a:ln w="0">
            <a:noFill/>
          </a:ln>
        </p:spPr>
      </p:pic>
      <p:pic>
        <p:nvPicPr>
          <p:cNvPr id="124" name="Рисунок 12"/>
          <p:cNvPicPr/>
          <p:nvPr/>
        </p:nvPicPr>
        <p:blipFill>
          <a:blip r:embed="rId3"/>
          <a:stretch/>
        </p:blipFill>
        <p:spPr>
          <a:xfrm>
            <a:off x="8714520" y="481320"/>
            <a:ext cx="2732760" cy="4834800"/>
          </a:xfrm>
          <a:prstGeom prst="rect">
            <a:avLst/>
          </a:prstGeom>
          <a:ln w="0">
            <a:noFill/>
          </a:ln>
        </p:spPr>
      </p:pic>
      <p:pic>
        <p:nvPicPr>
          <p:cNvPr id="125" name="Рисунок 14"/>
          <p:cNvPicPr/>
          <p:nvPr/>
        </p:nvPicPr>
        <p:blipFill>
          <a:blip r:embed="rId4"/>
          <a:stretch/>
        </p:blipFill>
        <p:spPr>
          <a:xfrm>
            <a:off x="0" y="0"/>
            <a:ext cx="12189240" cy="344880"/>
          </a:xfrm>
          <a:prstGeom prst="rect">
            <a:avLst/>
          </a:prstGeom>
          <a:ln w="0">
            <a:noFill/>
          </a:ln>
        </p:spPr>
      </p:pic>
      <p:sp>
        <p:nvSpPr>
          <p:cNvPr id="126" name="Прямоугольник 1"/>
          <p:cNvSpPr/>
          <p:nvPr/>
        </p:nvSpPr>
        <p:spPr>
          <a:xfrm>
            <a:off x="407520" y="1144800"/>
            <a:ext cx="9000360" cy="624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181717"/>
                </a:solidFill>
                <a:latin typeface="Arial"/>
                <a:ea typeface="DejaVu Sans"/>
              </a:rPr>
              <a:t>ОБ ИТОГАХ РАБОТЫ  </a:t>
            </a:r>
            <a:r>
              <a:rPr sz="2400"/>
              <a:t/>
            </a:r>
            <a:br>
              <a:rPr sz="2400"/>
            </a:br>
            <a:r>
              <a:rPr lang="ru-RU" sz="2400" b="1" strike="noStrike" spc="-1">
                <a:solidFill>
                  <a:srgbClr val="181717"/>
                </a:solidFill>
                <a:latin typeface="Arial"/>
                <a:ea typeface="DejaVu Sans"/>
              </a:rPr>
              <a:t>КОМИССИИ ПО ДЕЛАМ НЕСОВЕРШЕННОЛЕТНИХ </a:t>
            </a:r>
            <a:r>
              <a:rPr sz="2400"/>
              <a:t/>
            </a:r>
            <a:br>
              <a:rPr sz="2400"/>
            </a:br>
            <a:r>
              <a:rPr lang="ru-RU" sz="2400" b="1" strike="noStrike" spc="-1">
                <a:solidFill>
                  <a:srgbClr val="181717"/>
                </a:solidFill>
                <a:latin typeface="Arial"/>
                <a:ea typeface="DejaVu Sans"/>
              </a:rPr>
              <a:t>И ЗАЩИТЕ ИХ ПРАВ </a:t>
            </a:r>
            <a:r>
              <a:rPr sz="2400"/>
              <a:t/>
            </a:r>
            <a:br>
              <a:rPr sz="2400"/>
            </a:br>
            <a:r>
              <a:rPr lang="ru-RU" sz="2400" b="1" strike="noStrike" spc="-1">
                <a:solidFill>
                  <a:srgbClr val="181717"/>
                </a:solidFill>
                <a:latin typeface="Arial"/>
                <a:ea typeface="DejaVu Sans"/>
              </a:rPr>
              <a:t>КРАПИВИНСКОГО МУНИЦИПАЛЬНОГО ОКРУГА</a:t>
            </a:r>
            <a:r>
              <a:rPr sz="2400"/>
              <a:t/>
            </a:r>
            <a:br>
              <a:rPr sz="2400"/>
            </a:br>
            <a:r>
              <a:rPr lang="ru-RU" sz="2400" b="1" strike="noStrike" spc="-1">
                <a:solidFill>
                  <a:srgbClr val="181717"/>
                </a:solidFill>
                <a:latin typeface="Arial"/>
                <a:ea typeface="DejaVu Sans"/>
              </a:rPr>
              <a:t>ЗА 2024 ГОД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2000" b="0" strike="noStrike" spc="-1">
                <a:solidFill>
                  <a:srgbClr val="181717"/>
                </a:solidFill>
                <a:latin typeface="Arial"/>
                <a:ea typeface="Futura PT"/>
              </a:rPr>
              <a:t>Голошумова Екатерина Анатольевна,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2000" b="0" strike="noStrike" spc="-1">
                <a:solidFill>
                  <a:srgbClr val="181717"/>
                </a:solidFill>
                <a:latin typeface="Arial"/>
                <a:ea typeface="Futura PT"/>
              </a:rPr>
              <a:t>заместитель главы 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2000" b="0" strike="noStrike" spc="-1">
                <a:solidFill>
                  <a:srgbClr val="181717"/>
                </a:solidFill>
                <a:latin typeface="Arial"/>
                <a:ea typeface="Futura PT"/>
              </a:rPr>
              <a:t>Крапивинского муниципального округа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sz="2400"/>
              <a:t/>
            </a:r>
            <a:br>
              <a:rPr sz="2400"/>
            </a:b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icture 2" descr="C:\Users\User\Desktop\Рисунок1.png"/>
          <p:cNvPicPr/>
          <p:nvPr/>
        </p:nvPicPr>
        <p:blipFill>
          <a:blip r:embed="rId2"/>
          <a:stretch/>
        </p:blipFill>
        <p:spPr>
          <a:xfrm>
            <a:off x="0" y="0"/>
            <a:ext cx="705600" cy="685080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3" descr="C:\Users\User\Desktop\Рисунок1.png"/>
          <p:cNvPicPr/>
          <p:nvPr/>
        </p:nvPicPr>
        <p:blipFill>
          <a:blip r:embed="rId2"/>
          <a:stretch/>
        </p:blipFill>
        <p:spPr>
          <a:xfrm>
            <a:off x="11485440" y="-7920"/>
            <a:ext cx="705600" cy="6850800"/>
          </a:xfrm>
          <a:prstGeom prst="rect">
            <a:avLst/>
          </a:prstGeom>
          <a:ln w="0">
            <a:noFill/>
          </a:ln>
        </p:spPr>
      </p:pic>
      <p:sp>
        <p:nvSpPr>
          <p:cNvPr id="202" name="Прямоугольник 3"/>
          <p:cNvSpPr/>
          <p:nvPr/>
        </p:nvSpPr>
        <p:spPr>
          <a:xfrm>
            <a:off x="2423520" y="306000"/>
            <a:ext cx="748800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800" b="1" strike="noStrike" spc="-1">
                <a:solidFill>
                  <a:srgbClr val="3B3838"/>
                </a:solidFill>
                <a:latin typeface="Arial"/>
                <a:ea typeface="DejaVu Sans"/>
              </a:rPr>
              <a:t>Итоги рассмотрения административных материалов</a:t>
            </a:r>
            <a:endParaRPr lang="ru-RU" sz="2800" b="0" strike="noStrike" spc="-1">
              <a:latin typeface="Arial"/>
            </a:endParaRPr>
          </a:p>
        </p:txBody>
      </p:sp>
      <p:graphicFrame>
        <p:nvGraphicFramePr>
          <p:cNvPr id="203" name="Диаграмма 1"/>
          <p:cNvGraphicFramePr/>
          <p:nvPr/>
        </p:nvGraphicFramePr>
        <p:xfrm>
          <a:off x="706320" y="1222920"/>
          <a:ext cx="10778400" cy="541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Picture 15"/>
          <p:cNvPicPr/>
          <p:nvPr/>
        </p:nvPicPr>
        <p:blipFill>
          <a:blip r:embed="rId2"/>
          <a:stretch/>
        </p:blipFill>
        <p:spPr>
          <a:xfrm>
            <a:off x="0" y="4680"/>
            <a:ext cx="705600" cy="685260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6"/>
          <p:cNvPicPr/>
          <p:nvPr/>
        </p:nvPicPr>
        <p:blipFill>
          <a:blip r:embed="rId2"/>
          <a:stretch/>
        </p:blipFill>
        <p:spPr>
          <a:xfrm>
            <a:off x="11485440" y="4680"/>
            <a:ext cx="705600" cy="6852600"/>
          </a:xfrm>
          <a:prstGeom prst="rect">
            <a:avLst/>
          </a:prstGeom>
          <a:ln w="0">
            <a:noFill/>
          </a:ln>
        </p:spPr>
      </p:pic>
      <p:sp>
        <p:nvSpPr>
          <p:cNvPr id="206" name="Прямоугольник 24"/>
          <p:cNvSpPr/>
          <p:nvPr/>
        </p:nvSpPr>
        <p:spPr>
          <a:xfrm>
            <a:off x="1631520" y="456840"/>
            <a:ext cx="92883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3B3838"/>
                </a:solidFill>
                <a:latin typeface="Arial"/>
                <a:ea typeface="DejaVu Sans"/>
              </a:rPr>
              <a:t>ИНДИВИДУАЛЬНАЯ ПРОГРАММА РЕАБИЛИТАЦИИ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07" name="Прямоугольник 25"/>
          <p:cNvSpPr/>
          <p:nvPr/>
        </p:nvSpPr>
        <p:spPr>
          <a:xfrm>
            <a:off x="813960" y="923040"/>
            <a:ext cx="10671120" cy="5576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Направлена:</a:t>
            </a:r>
            <a:endParaRPr lang="ru-RU" sz="3600" b="0" strike="noStrike" spc="-1"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предупреждение совершения несовершеннолетним повторных преступлений, правонарушений; </a:t>
            </a:r>
            <a:endParaRPr lang="ru-RU" sz="3600" b="0" strike="noStrike" spc="-1">
              <a:latin typeface="Arial"/>
            </a:endParaRPr>
          </a:p>
          <a:p>
            <a:pPr marL="571680" indent="-5716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вовлечение их в досуговую деятельность; </a:t>
            </a:r>
            <a:endParaRPr lang="ru-RU" sz="3600" b="0" strike="noStrike" spc="-1">
              <a:latin typeface="Arial"/>
            </a:endParaRPr>
          </a:p>
          <a:p>
            <a:pPr marL="571680" indent="-5716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формирование образа жизни достойного человека;</a:t>
            </a:r>
            <a:endParaRPr lang="ru-RU" sz="3600" b="0" strike="noStrike" spc="-1">
              <a:latin typeface="Arial"/>
            </a:endParaRPr>
          </a:p>
          <a:p>
            <a:pPr marL="571680" indent="-5716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на «оздоровление» обстановки в семье;</a:t>
            </a:r>
            <a:endParaRPr lang="ru-RU" sz="3600" b="0" strike="noStrike" spc="-1">
              <a:latin typeface="Arial"/>
            </a:endParaRPr>
          </a:p>
          <a:p>
            <a:pPr marL="571680" indent="-5716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содействие в укреплении материальной базы семьи и другие</a:t>
            </a: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08" name="Прямоугольник 26"/>
          <p:cNvSpPr/>
          <p:nvPr/>
        </p:nvSpPr>
        <p:spPr>
          <a:xfrm>
            <a:off x="813960" y="923040"/>
            <a:ext cx="10671120" cy="5576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Направлена:</a:t>
            </a:r>
            <a:endParaRPr lang="ru-RU" sz="3600" b="0" strike="noStrike" spc="-1"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предупреждение совершения несовершеннолетним повторных преступлений, правонарушений; </a:t>
            </a:r>
            <a:endParaRPr lang="ru-RU" sz="3600" b="0" strike="noStrike" spc="-1">
              <a:latin typeface="Arial"/>
            </a:endParaRPr>
          </a:p>
          <a:p>
            <a:pPr marL="571680" indent="-5716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вовлечение их в досуговую деятельность; </a:t>
            </a:r>
            <a:endParaRPr lang="ru-RU" sz="3600" b="0" strike="noStrike" spc="-1">
              <a:latin typeface="Arial"/>
            </a:endParaRPr>
          </a:p>
          <a:p>
            <a:pPr marL="571680" indent="-5716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формирование образа жизни достойного человека;</a:t>
            </a:r>
            <a:endParaRPr lang="ru-RU" sz="3600" b="0" strike="noStrike" spc="-1">
              <a:latin typeface="Arial"/>
            </a:endParaRPr>
          </a:p>
          <a:p>
            <a:pPr marL="571680" indent="-5716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на «оздоровление» обстановки в семье;</a:t>
            </a:r>
            <a:endParaRPr lang="ru-RU" sz="3600" b="0" strike="noStrike" spc="-1">
              <a:latin typeface="Arial"/>
            </a:endParaRPr>
          </a:p>
          <a:p>
            <a:pPr marL="571680" indent="-5716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содействие в укреплении материальной базы семьи и другие</a:t>
            </a: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09" name="Прямоугольник 27"/>
          <p:cNvSpPr/>
          <p:nvPr/>
        </p:nvSpPr>
        <p:spPr>
          <a:xfrm>
            <a:off x="813960" y="923040"/>
            <a:ext cx="10671120" cy="5576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Направлена:</a:t>
            </a:r>
            <a:endParaRPr lang="ru-RU" sz="3600" b="0" strike="noStrike" spc="-1"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предупреждение совершения несовершеннолетним повторных преступлений, правонарушений; </a:t>
            </a:r>
            <a:endParaRPr lang="ru-RU" sz="3600" b="0" strike="noStrike" spc="-1">
              <a:latin typeface="Arial"/>
            </a:endParaRPr>
          </a:p>
          <a:p>
            <a:pPr marL="571680" indent="-5716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вовлечение их в досуговую деятельность; </a:t>
            </a:r>
            <a:endParaRPr lang="ru-RU" sz="3600" b="0" strike="noStrike" spc="-1">
              <a:latin typeface="Arial"/>
            </a:endParaRPr>
          </a:p>
          <a:p>
            <a:pPr marL="571680" indent="-5716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формирование образа жизни достойного человека;</a:t>
            </a:r>
            <a:endParaRPr lang="ru-RU" sz="3600" b="0" strike="noStrike" spc="-1">
              <a:latin typeface="Arial"/>
            </a:endParaRPr>
          </a:p>
          <a:p>
            <a:pPr marL="571680" indent="-5716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на «оздоровление» обстановки в семье;</a:t>
            </a:r>
            <a:endParaRPr lang="ru-RU" sz="3600" b="0" strike="noStrike" spc="-1">
              <a:latin typeface="Arial"/>
            </a:endParaRPr>
          </a:p>
          <a:p>
            <a:pPr marL="571680" indent="-5716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содействие в укреплении материальной базы семьи и другие</a:t>
            </a: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7"/>
          <p:cNvPicPr/>
          <p:nvPr/>
        </p:nvPicPr>
        <p:blipFill>
          <a:blip r:embed="rId2"/>
          <a:stretch/>
        </p:blipFill>
        <p:spPr>
          <a:xfrm>
            <a:off x="0" y="0"/>
            <a:ext cx="705600" cy="6852600"/>
          </a:xfrm>
          <a:prstGeom prst="rect">
            <a:avLst/>
          </a:prstGeom>
          <a:ln w="0">
            <a:noFill/>
          </a:ln>
        </p:spPr>
      </p:pic>
      <p:pic>
        <p:nvPicPr>
          <p:cNvPr id="211" name="Picture 18"/>
          <p:cNvPicPr/>
          <p:nvPr/>
        </p:nvPicPr>
        <p:blipFill>
          <a:blip r:embed="rId2"/>
          <a:stretch/>
        </p:blipFill>
        <p:spPr>
          <a:xfrm>
            <a:off x="11485440" y="0"/>
            <a:ext cx="705600" cy="6852600"/>
          </a:xfrm>
          <a:prstGeom prst="rect">
            <a:avLst/>
          </a:prstGeom>
          <a:ln w="0">
            <a:noFill/>
          </a:ln>
        </p:spPr>
      </p:pic>
      <p:sp>
        <p:nvSpPr>
          <p:cNvPr id="212" name="Прямоугольник 20"/>
          <p:cNvSpPr/>
          <p:nvPr/>
        </p:nvSpPr>
        <p:spPr>
          <a:xfrm>
            <a:off x="1271520" y="332640"/>
            <a:ext cx="95043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ОБЕСПЕЧЕНИЕ ВРЕМЕННОЙ ЗАНЯТОСТИ ПОДРОСТКОВ 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13" name="Прямоугольник 23"/>
          <p:cNvSpPr/>
          <p:nvPr/>
        </p:nvSpPr>
        <p:spPr>
          <a:xfrm>
            <a:off x="1980000" y="714600"/>
            <a:ext cx="773964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C55A11"/>
                </a:solidFill>
                <a:latin typeface="Arial"/>
                <a:ea typeface="DejaVu Sans"/>
              </a:rPr>
              <a:t>В  летний период 2024 года временной занятостью охвачено 245 (АППГ — 166) несовершеннолетних в возрасте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C55A11"/>
                </a:solidFill>
                <a:latin typeface="Arial"/>
                <a:ea typeface="DejaVu Sans"/>
              </a:rPr>
              <a:t>от 14 до 18 лет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214" name="Picture 21"/>
          <p:cNvPicPr/>
          <p:nvPr/>
        </p:nvPicPr>
        <p:blipFill>
          <a:blip r:embed="rId3"/>
          <a:stretch/>
        </p:blipFill>
        <p:spPr>
          <a:xfrm>
            <a:off x="706320" y="4433400"/>
            <a:ext cx="4164840" cy="224424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215" name="Picture 22"/>
          <p:cNvPicPr/>
          <p:nvPr/>
        </p:nvPicPr>
        <p:blipFill>
          <a:blip r:embed="rId4"/>
          <a:stretch/>
        </p:blipFill>
        <p:spPr>
          <a:xfrm>
            <a:off x="4871880" y="1638000"/>
            <a:ext cx="2797560" cy="5040000"/>
          </a:xfrm>
          <a:prstGeom prst="rect">
            <a:avLst/>
          </a:prstGeom>
          <a:ln w="9525">
            <a:solidFill>
              <a:srgbClr val="ED7D31"/>
            </a:solidFill>
            <a:miter/>
          </a:ln>
        </p:spPr>
      </p:pic>
      <p:pic>
        <p:nvPicPr>
          <p:cNvPr id="216" name="Picture 23"/>
          <p:cNvPicPr/>
          <p:nvPr/>
        </p:nvPicPr>
        <p:blipFill>
          <a:blip r:embed="rId5"/>
          <a:srcRect r="4469" b="15156"/>
          <a:stretch/>
        </p:blipFill>
        <p:spPr>
          <a:xfrm>
            <a:off x="7653960" y="1638000"/>
            <a:ext cx="3814200" cy="246996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217" name="Picture 24"/>
          <p:cNvPicPr/>
          <p:nvPr/>
        </p:nvPicPr>
        <p:blipFill>
          <a:blip r:embed="rId6"/>
          <a:stretch/>
        </p:blipFill>
        <p:spPr>
          <a:xfrm>
            <a:off x="706320" y="1638000"/>
            <a:ext cx="4164840" cy="277524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218" name="Picture 25"/>
          <p:cNvPicPr/>
          <p:nvPr/>
        </p:nvPicPr>
        <p:blipFill>
          <a:blip r:embed="rId7"/>
          <a:stretch/>
        </p:blipFill>
        <p:spPr>
          <a:xfrm>
            <a:off x="7686720" y="4089600"/>
            <a:ext cx="3798000" cy="257724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Прямоугольник 31"/>
          <p:cNvSpPr/>
          <p:nvPr/>
        </p:nvSpPr>
        <p:spPr>
          <a:xfrm>
            <a:off x="4633200" y="332640"/>
            <a:ext cx="38232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МЕЖВЕДОМСТВЕННЫЕ РЕЙДЫ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220" name="Picture 43"/>
          <p:cNvPicPr/>
          <p:nvPr/>
        </p:nvPicPr>
        <p:blipFill>
          <a:blip r:embed="rId2"/>
          <a:stretch/>
        </p:blipFill>
        <p:spPr>
          <a:xfrm>
            <a:off x="0" y="-17640"/>
            <a:ext cx="705600" cy="6852600"/>
          </a:xfrm>
          <a:prstGeom prst="rect">
            <a:avLst/>
          </a:prstGeom>
          <a:ln w="0">
            <a:noFill/>
          </a:ln>
        </p:spPr>
      </p:pic>
      <p:pic>
        <p:nvPicPr>
          <p:cNvPr id="221" name="Picture 44"/>
          <p:cNvPicPr/>
          <p:nvPr/>
        </p:nvPicPr>
        <p:blipFill>
          <a:blip r:embed="rId2"/>
          <a:stretch/>
        </p:blipFill>
        <p:spPr>
          <a:xfrm>
            <a:off x="11485440" y="1440"/>
            <a:ext cx="705600" cy="6852600"/>
          </a:xfrm>
          <a:prstGeom prst="rect">
            <a:avLst/>
          </a:prstGeom>
          <a:ln w="0">
            <a:noFill/>
          </a:ln>
        </p:spPr>
      </p:pic>
      <p:sp>
        <p:nvSpPr>
          <p:cNvPr id="222" name="Прямоугольник 32"/>
          <p:cNvSpPr/>
          <p:nvPr/>
        </p:nvSpPr>
        <p:spPr>
          <a:xfrm>
            <a:off x="3414960" y="954720"/>
            <a:ext cx="66729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C55A11"/>
                </a:solidFill>
                <a:latin typeface="Arial"/>
                <a:ea typeface="DejaVu Sans"/>
              </a:rPr>
              <a:t>Проведено 60 межведомственных рейдов 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223" name="Picture 45"/>
          <p:cNvPicPr/>
          <p:nvPr/>
        </p:nvPicPr>
        <p:blipFill>
          <a:blip r:embed="rId3"/>
          <a:stretch/>
        </p:blipFill>
        <p:spPr>
          <a:xfrm>
            <a:off x="705960" y="2144880"/>
            <a:ext cx="3111480" cy="4334760"/>
          </a:xfrm>
          <a:prstGeom prst="rect">
            <a:avLst/>
          </a:prstGeom>
          <a:ln w="0">
            <a:noFill/>
          </a:ln>
        </p:spPr>
      </p:pic>
      <p:pic>
        <p:nvPicPr>
          <p:cNvPr id="224" name="Picture 46"/>
          <p:cNvPicPr/>
          <p:nvPr/>
        </p:nvPicPr>
        <p:blipFill>
          <a:blip r:embed="rId4"/>
          <a:stretch/>
        </p:blipFill>
        <p:spPr>
          <a:xfrm>
            <a:off x="7980120" y="1865160"/>
            <a:ext cx="3472200" cy="462960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47"/>
          <p:cNvPicPr/>
          <p:nvPr/>
        </p:nvPicPr>
        <p:blipFill>
          <a:blip r:embed="rId5"/>
          <a:stretch/>
        </p:blipFill>
        <p:spPr>
          <a:xfrm>
            <a:off x="4006800" y="1865160"/>
            <a:ext cx="3959640" cy="2492640"/>
          </a:xfrm>
          <a:prstGeom prst="rect">
            <a:avLst/>
          </a:prstGeom>
          <a:ln w="0">
            <a:noFill/>
          </a:ln>
        </p:spPr>
      </p:pic>
      <p:pic>
        <p:nvPicPr>
          <p:cNvPr id="226" name="Picture 48"/>
          <p:cNvPicPr/>
          <p:nvPr/>
        </p:nvPicPr>
        <p:blipFill>
          <a:blip r:embed="rId6"/>
          <a:stretch/>
        </p:blipFill>
        <p:spPr>
          <a:xfrm>
            <a:off x="4023720" y="4005000"/>
            <a:ext cx="3955680" cy="2542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49"/>
          <p:cNvPicPr/>
          <p:nvPr/>
        </p:nvPicPr>
        <p:blipFill>
          <a:blip r:embed="rId2"/>
          <a:stretch/>
        </p:blipFill>
        <p:spPr>
          <a:xfrm>
            <a:off x="0" y="0"/>
            <a:ext cx="705600" cy="685260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50"/>
          <p:cNvPicPr/>
          <p:nvPr/>
        </p:nvPicPr>
        <p:blipFill>
          <a:blip r:embed="rId2"/>
          <a:stretch/>
        </p:blipFill>
        <p:spPr>
          <a:xfrm>
            <a:off x="11493720" y="0"/>
            <a:ext cx="705600" cy="6852600"/>
          </a:xfrm>
          <a:prstGeom prst="rect">
            <a:avLst/>
          </a:prstGeom>
          <a:ln w="0">
            <a:noFill/>
          </a:ln>
        </p:spPr>
      </p:pic>
      <p:sp>
        <p:nvSpPr>
          <p:cNvPr id="229" name="Прямоугольник 33"/>
          <p:cNvSpPr/>
          <p:nvPr/>
        </p:nvSpPr>
        <p:spPr>
          <a:xfrm>
            <a:off x="1703520" y="260640"/>
            <a:ext cx="87123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ОРГАНИЗАЦИЯ ЛЕТНЕЙ ОЗДОРОВИТЕЛЬНОЙ КАМПАНИИ - 2024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30" name="Прямоугольник 34"/>
          <p:cNvSpPr/>
          <p:nvPr/>
        </p:nvSpPr>
        <p:spPr>
          <a:xfrm>
            <a:off x="1711080" y="836640"/>
            <a:ext cx="84963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C55A11"/>
                </a:solidFill>
                <a:latin typeface="Arial"/>
                <a:ea typeface="DejaVu Sans"/>
              </a:rPr>
              <a:t>1700 школьников охвачены различными формами летнего отдыха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231" name="Picture 51"/>
          <p:cNvPicPr/>
          <p:nvPr/>
        </p:nvPicPr>
        <p:blipFill>
          <a:blip r:embed="rId3"/>
          <a:stretch/>
        </p:blipFill>
        <p:spPr>
          <a:xfrm>
            <a:off x="929520" y="1498680"/>
            <a:ext cx="3493080" cy="2532240"/>
          </a:xfrm>
          <a:prstGeom prst="rect">
            <a:avLst/>
          </a:prstGeom>
          <a:ln w="0">
            <a:solidFill>
              <a:srgbClr val="FFC000"/>
            </a:solidFill>
          </a:ln>
        </p:spPr>
      </p:pic>
      <p:pic>
        <p:nvPicPr>
          <p:cNvPr id="232" name="Picture 52"/>
          <p:cNvPicPr/>
          <p:nvPr/>
        </p:nvPicPr>
        <p:blipFill>
          <a:blip r:embed="rId4"/>
          <a:stretch/>
        </p:blipFill>
        <p:spPr>
          <a:xfrm>
            <a:off x="7896240" y="1498680"/>
            <a:ext cx="3365640" cy="2539800"/>
          </a:xfrm>
          <a:prstGeom prst="rect">
            <a:avLst/>
          </a:prstGeom>
          <a:ln w="0">
            <a:solidFill>
              <a:srgbClr val="FFC000"/>
            </a:solidFill>
          </a:ln>
        </p:spPr>
      </p:pic>
      <p:pic>
        <p:nvPicPr>
          <p:cNvPr id="233" name="Picture 53"/>
          <p:cNvPicPr/>
          <p:nvPr/>
        </p:nvPicPr>
        <p:blipFill>
          <a:blip r:embed="rId5"/>
          <a:stretch/>
        </p:blipFill>
        <p:spPr>
          <a:xfrm>
            <a:off x="957240" y="4397760"/>
            <a:ext cx="3493080" cy="2280960"/>
          </a:xfrm>
          <a:prstGeom prst="rect">
            <a:avLst/>
          </a:prstGeom>
          <a:ln w="0">
            <a:solidFill>
              <a:srgbClr val="FFC000"/>
            </a:solidFill>
          </a:ln>
        </p:spPr>
      </p:pic>
      <p:pic>
        <p:nvPicPr>
          <p:cNvPr id="234" name="Picture 54"/>
          <p:cNvPicPr/>
          <p:nvPr/>
        </p:nvPicPr>
        <p:blipFill>
          <a:blip r:embed="rId6"/>
          <a:stretch/>
        </p:blipFill>
        <p:spPr>
          <a:xfrm>
            <a:off x="7898760" y="4397760"/>
            <a:ext cx="3365640" cy="2254680"/>
          </a:xfrm>
          <a:prstGeom prst="rect">
            <a:avLst/>
          </a:prstGeom>
          <a:ln w="0">
            <a:solidFill>
              <a:srgbClr val="FFC000"/>
            </a:solidFill>
          </a:ln>
        </p:spPr>
      </p:pic>
      <p:pic>
        <p:nvPicPr>
          <p:cNvPr id="235" name="Picture 55" descr="C:\Users\User\Desktop\Screenshot_2025-05-15-18-19-58-285_com.vkontakte.android-edit.jpg"/>
          <p:cNvPicPr/>
          <p:nvPr/>
        </p:nvPicPr>
        <p:blipFill>
          <a:blip r:embed="rId7" cstate="print"/>
          <a:stretch/>
        </p:blipFill>
        <p:spPr>
          <a:xfrm>
            <a:off x="4727880" y="2141280"/>
            <a:ext cx="2868120" cy="3795120"/>
          </a:xfrm>
          <a:prstGeom prst="rect">
            <a:avLst/>
          </a:prstGeom>
          <a:ln w="0">
            <a:solidFill>
              <a:srgbClr val="FFC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icture 26"/>
          <p:cNvPicPr/>
          <p:nvPr/>
        </p:nvPicPr>
        <p:blipFill>
          <a:blip r:embed="rId2"/>
          <a:stretch/>
        </p:blipFill>
        <p:spPr>
          <a:xfrm>
            <a:off x="-39240" y="0"/>
            <a:ext cx="705600" cy="685260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27"/>
          <p:cNvPicPr/>
          <p:nvPr/>
        </p:nvPicPr>
        <p:blipFill>
          <a:blip r:embed="rId2"/>
          <a:stretch/>
        </p:blipFill>
        <p:spPr>
          <a:xfrm>
            <a:off x="11485440" y="1440"/>
            <a:ext cx="705600" cy="6852600"/>
          </a:xfrm>
          <a:prstGeom prst="rect">
            <a:avLst/>
          </a:prstGeom>
          <a:ln w="0">
            <a:noFill/>
          </a:ln>
        </p:spPr>
      </p:pic>
      <p:sp>
        <p:nvSpPr>
          <p:cNvPr id="238" name="Прямоугольник 28"/>
          <p:cNvSpPr/>
          <p:nvPr/>
        </p:nvSpPr>
        <p:spPr>
          <a:xfrm>
            <a:off x="1006920" y="260640"/>
            <a:ext cx="508500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000" b="1" strike="noStrike" spc="-1">
                <a:solidFill>
                  <a:srgbClr val="000000"/>
                </a:solidFill>
                <a:latin typeface="Arial"/>
                <a:ea typeface="DejaVu Sans"/>
              </a:rPr>
              <a:t>ПРОФИЛАКТИЧЕСКИЕ МЕРОПРИЯТИЯ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39" name="Прямоугольник 29"/>
          <p:cNvSpPr/>
          <p:nvPr/>
        </p:nvSpPr>
        <p:spPr>
          <a:xfrm>
            <a:off x="839520" y="764640"/>
            <a:ext cx="609516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C55A11"/>
                </a:solidFill>
                <a:latin typeface="Arial"/>
                <a:ea typeface="DejaVu Sans"/>
              </a:rPr>
              <a:t>В ходе проведения акции профилактическими мероприятиями охвачено 100%  детей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240" name="Picture 28" descr="C:\Users\User\Desktop\Screenshot_2025-05-15-18-30-54-730_com.vkontakte.android-edit.jpg"/>
          <p:cNvPicPr/>
          <p:nvPr/>
        </p:nvPicPr>
        <p:blipFill>
          <a:blip r:embed="rId3"/>
          <a:stretch/>
        </p:blipFill>
        <p:spPr>
          <a:xfrm>
            <a:off x="8782200" y="247320"/>
            <a:ext cx="2513520" cy="340056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29" descr="C:\Users\User\Desktop\Screenshot_2025-05-15-18-27-23-640_com.vkontakte.android-edit.jpg"/>
          <p:cNvPicPr/>
          <p:nvPr/>
        </p:nvPicPr>
        <p:blipFill>
          <a:blip r:embed="rId4" cstate="print"/>
          <a:stretch/>
        </p:blipFill>
        <p:spPr>
          <a:xfrm>
            <a:off x="856080" y="3805920"/>
            <a:ext cx="2743560" cy="272700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30" descr="C:\Users\User\Desktop\Screenshot_2025-05-15-18-11-21-883_com.vkontakte.android-edit.jpg"/>
          <p:cNvPicPr/>
          <p:nvPr/>
        </p:nvPicPr>
        <p:blipFill>
          <a:blip r:embed="rId5" cstate="print"/>
          <a:stretch/>
        </p:blipFill>
        <p:spPr>
          <a:xfrm>
            <a:off x="7200000" y="3861000"/>
            <a:ext cx="4006800" cy="267192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31" descr="C:\Users\User\Desktop\Screenshot_2025-05-15-18-00-19-571_com.vkontakte.android-edit.jpg"/>
          <p:cNvPicPr/>
          <p:nvPr/>
        </p:nvPicPr>
        <p:blipFill>
          <a:blip r:embed="rId6"/>
          <a:stretch/>
        </p:blipFill>
        <p:spPr>
          <a:xfrm>
            <a:off x="4228920" y="3852000"/>
            <a:ext cx="2250720" cy="268128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32" descr="C:\Users\User\Desktop\Screenshot_2025-05-15-18-28-31-064_com.vkontakte.android-edit.jpg"/>
          <p:cNvPicPr/>
          <p:nvPr/>
        </p:nvPicPr>
        <p:blipFill>
          <a:blip r:embed="rId7"/>
          <a:stretch/>
        </p:blipFill>
        <p:spPr>
          <a:xfrm>
            <a:off x="856080" y="1428120"/>
            <a:ext cx="2930760" cy="221976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33" descr="C:\Users\User\Desktop\Screenshot_2025-05-15-18-39-18-117_com.vkontakte.android-edit.jpg"/>
          <p:cNvPicPr/>
          <p:nvPr/>
        </p:nvPicPr>
        <p:blipFill>
          <a:blip r:embed="rId8"/>
          <a:stretch/>
        </p:blipFill>
        <p:spPr>
          <a:xfrm>
            <a:off x="4048920" y="1411200"/>
            <a:ext cx="4350600" cy="2239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icture 34"/>
          <p:cNvPicPr/>
          <p:nvPr/>
        </p:nvPicPr>
        <p:blipFill>
          <a:blip r:embed="rId2"/>
          <a:stretch/>
        </p:blipFill>
        <p:spPr>
          <a:xfrm>
            <a:off x="0" y="4680"/>
            <a:ext cx="700920" cy="685260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35"/>
          <p:cNvPicPr/>
          <p:nvPr/>
        </p:nvPicPr>
        <p:blipFill>
          <a:blip r:embed="rId2"/>
          <a:stretch/>
        </p:blipFill>
        <p:spPr>
          <a:xfrm>
            <a:off x="11490480" y="4680"/>
            <a:ext cx="700920" cy="6852600"/>
          </a:xfrm>
          <a:prstGeom prst="rect">
            <a:avLst/>
          </a:prstGeom>
          <a:ln w="0">
            <a:noFill/>
          </a:ln>
        </p:spPr>
      </p:pic>
      <p:sp>
        <p:nvSpPr>
          <p:cNvPr id="248" name="Прямоугольник 30"/>
          <p:cNvSpPr/>
          <p:nvPr/>
        </p:nvSpPr>
        <p:spPr>
          <a:xfrm>
            <a:off x="900720" y="754200"/>
            <a:ext cx="833832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C55A11"/>
                </a:solidFill>
                <a:latin typeface="Arial"/>
                <a:ea typeface="DejaVu Sans"/>
              </a:rPr>
              <a:t>Количество детей, принявших 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C55A11"/>
                </a:solidFill>
                <a:latin typeface="Arial"/>
                <a:ea typeface="DejaVu Sans"/>
              </a:rPr>
              <a:t>участие в профилактических акциях, 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C55A11"/>
                </a:solidFill>
                <a:latin typeface="Arial"/>
                <a:ea typeface="DejaVu Sans"/>
              </a:rPr>
              <a:t>составляет  5805 человек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249" name="Picture 36"/>
          <p:cNvPicPr/>
          <p:nvPr/>
        </p:nvPicPr>
        <p:blipFill>
          <a:blip r:embed="rId3"/>
          <a:stretch/>
        </p:blipFill>
        <p:spPr>
          <a:xfrm>
            <a:off x="1055520" y="260640"/>
            <a:ext cx="4626720" cy="49284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37"/>
          <p:cNvPicPr/>
          <p:nvPr/>
        </p:nvPicPr>
        <p:blipFill>
          <a:blip r:embed="rId4"/>
          <a:stretch/>
        </p:blipFill>
        <p:spPr>
          <a:xfrm>
            <a:off x="4533480" y="1388160"/>
            <a:ext cx="2707560" cy="304632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38" descr="C:\Users\User\Desktop\Screenshot_2025-05-15-18-15-23-787_com.vkontakte.android-edit.jpg"/>
          <p:cNvPicPr/>
          <p:nvPr/>
        </p:nvPicPr>
        <p:blipFill>
          <a:blip r:embed="rId5" cstate="print"/>
          <a:stretch/>
        </p:blipFill>
        <p:spPr>
          <a:xfrm>
            <a:off x="7235640" y="235080"/>
            <a:ext cx="4007520" cy="355824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39" descr="C:\Users\User\Desktop\Screenshot_2025-05-15-18-18-22-160_com.vkontakte.android-edit.jpg"/>
          <p:cNvPicPr/>
          <p:nvPr/>
        </p:nvPicPr>
        <p:blipFill>
          <a:blip r:embed="rId6"/>
          <a:stretch/>
        </p:blipFill>
        <p:spPr>
          <a:xfrm>
            <a:off x="7241760" y="3794400"/>
            <a:ext cx="4001400" cy="2774880"/>
          </a:xfrm>
          <a:prstGeom prst="rect">
            <a:avLst/>
          </a:prstGeom>
          <a:ln w="0">
            <a:noFill/>
          </a:ln>
        </p:spPr>
      </p:pic>
      <p:pic>
        <p:nvPicPr>
          <p:cNvPr id="253" name="Picture 40"/>
          <p:cNvPicPr/>
          <p:nvPr/>
        </p:nvPicPr>
        <p:blipFill>
          <a:blip r:embed="rId7"/>
          <a:stretch/>
        </p:blipFill>
        <p:spPr>
          <a:xfrm>
            <a:off x="900720" y="1677600"/>
            <a:ext cx="3632040" cy="2756520"/>
          </a:xfrm>
          <a:prstGeom prst="rect">
            <a:avLst/>
          </a:prstGeom>
          <a:ln w="0">
            <a:noFill/>
          </a:ln>
        </p:spPr>
      </p:pic>
      <p:pic>
        <p:nvPicPr>
          <p:cNvPr id="254" name="Picture 41"/>
          <p:cNvPicPr/>
          <p:nvPr/>
        </p:nvPicPr>
        <p:blipFill>
          <a:blip r:embed="rId8"/>
          <a:stretch/>
        </p:blipFill>
        <p:spPr>
          <a:xfrm>
            <a:off x="900720" y="4434840"/>
            <a:ext cx="3178440" cy="214812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42"/>
          <p:cNvPicPr/>
          <p:nvPr/>
        </p:nvPicPr>
        <p:blipFill>
          <a:blip r:embed="rId9"/>
          <a:stretch/>
        </p:blipFill>
        <p:spPr>
          <a:xfrm>
            <a:off x="4056480" y="4434840"/>
            <a:ext cx="3184560" cy="2134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Picture 56"/>
          <p:cNvPicPr/>
          <p:nvPr/>
        </p:nvPicPr>
        <p:blipFill>
          <a:blip r:embed="rId2"/>
          <a:stretch/>
        </p:blipFill>
        <p:spPr>
          <a:xfrm>
            <a:off x="0" y="1440"/>
            <a:ext cx="705600" cy="685260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57"/>
          <p:cNvPicPr/>
          <p:nvPr/>
        </p:nvPicPr>
        <p:blipFill>
          <a:blip r:embed="rId2"/>
          <a:stretch/>
        </p:blipFill>
        <p:spPr>
          <a:xfrm>
            <a:off x="11462400" y="4680"/>
            <a:ext cx="705600" cy="6852600"/>
          </a:xfrm>
          <a:prstGeom prst="rect">
            <a:avLst/>
          </a:prstGeom>
          <a:ln w="0">
            <a:noFill/>
          </a:ln>
        </p:spPr>
      </p:pic>
      <p:sp>
        <p:nvSpPr>
          <p:cNvPr id="258" name="Прямоугольник 35"/>
          <p:cNvSpPr/>
          <p:nvPr/>
        </p:nvSpPr>
        <p:spPr>
          <a:xfrm>
            <a:off x="706320" y="332640"/>
            <a:ext cx="107553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3B3838"/>
                </a:solidFill>
                <a:latin typeface="Times New Roman"/>
                <a:ea typeface="Calibri"/>
              </a:rPr>
              <a:t>АНТИНАРКОТИЧЕСКАЯ АКЦИЯ «ЛЕТНИЙ ЛАГЕРЬ – ТЕРРИТОРИЯ ЗДОРОВЬЯ»</a:t>
            </a:r>
            <a:endParaRPr lang="ru-RU" sz="1800" b="0" strike="noStrike" spc="-1">
              <a:latin typeface="Arial"/>
            </a:endParaRPr>
          </a:p>
        </p:txBody>
      </p:sp>
      <p:graphicFrame>
        <p:nvGraphicFramePr>
          <p:cNvPr id="259" name="Таблица 5"/>
          <p:cNvGraphicFramePr/>
          <p:nvPr/>
        </p:nvGraphicFramePr>
        <p:xfrm>
          <a:off x="911520" y="1284120"/>
          <a:ext cx="7066080" cy="1856520"/>
        </p:xfrm>
        <a:graphic>
          <a:graphicData uri="http://schemas.openxmlformats.org/drawingml/2006/table">
            <a:tbl>
              <a:tblPr/>
              <a:tblGrid>
                <a:gridCol w="3336840"/>
                <a:gridCol w="3729240"/>
              </a:tblGrid>
              <a:tr h="1323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2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ПРОВЕДЕНЕНО</a:t>
                      </a:r>
                      <a:endParaRPr lang="ru-RU" sz="2400" b="0" strike="noStrike" spc="-1">
                        <a:latin typeface="Arial"/>
                      </a:endParaRPr>
                    </a:p>
                  </a:txBody>
                  <a:tcPr>
                    <a:lnL w="9360">
                      <a:solidFill>
                        <a:srgbClr val="EC792A"/>
                      </a:solidFill>
                    </a:lnL>
                    <a:lnR w="9360">
                      <a:solidFill>
                        <a:srgbClr val="EC792A"/>
                      </a:solidFill>
                    </a:lnR>
                    <a:lnT w="9360">
                      <a:solidFill>
                        <a:srgbClr val="EC792A"/>
                      </a:solidFill>
                    </a:lnT>
                    <a:lnB w="9360">
                      <a:solidFill>
                        <a:srgbClr val="EC792A"/>
                      </a:solidFill>
                    </a:lnB>
                    <a:solidFill>
                      <a:srgbClr val="FFD6C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2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30 МЕРОПРИЯТИЙ</a:t>
                      </a:r>
                      <a:endParaRPr lang="ru-RU" sz="2400" b="0" strike="noStrike" spc="-1">
                        <a:latin typeface="Arial"/>
                      </a:endParaRPr>
                    </a:p>
                  </a:txBody>
                  <a:tcPr>
                    <a:lnL w="9360">
                      <a:solidFill>
                        <a:srgbClr val="EC792A"/>
                      </a:solidFill>
                    </a:lnL>
                    <a:lnR w="9360">
                      <a:solidFill>
                        <a:srgbClr val="EC792A"/>
                      </a:solidFill>
                    </a:lnR>
                    <a:lnT w="9360">
                      <a:solidFill>
                        <a:srgbClr val="EC792A"/>
                      </a:solidFill>
                    </a:lnT>
                    <a:lnB w="9360">
                      <a:solidFill>
                        <a:srgbClr val="EC792A"/>
                      </a:solidFill>
                    </a:lnB>
                    <a:solidFill>
                      <a:srgbClr val="FFD6CA"/>
                    </a:solidFill>
                  </a:tcPr>
                </a:tc>
              </a:tr>
              <a:tr h="533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2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ОХВАЧЕНО</a:t>
                      </a:r>
                      <a:endParaRPr lang="ru-RU" sz="2400" b="0" strike="noStrike" spc="-1">
                        <a:latin typeface="Arial"/>
                      </a:endParaRPr>
                    </a:p>
                  </a:txBody>
                  <a:tcPr>
                    <a:lnL w="9360">
                      <a:solidFill>
                        <a:srgbClr val="EC792A"/>
                      </a:solidFill>
                    </a:lnL>
                    <a:lnR w="9360">
                      <a:solidFill>
                        <a:srgbClr val="EC792A"/>
                      </a:solidFill>
                    </a:lnR>
                    <a:lnT w="9360">
                      <a:solidFill>
                        <a:srgbClr val="EC792A"/>
                      </a:solidFill>
                    </a:lnT>
                    <a:lnB w="9360">
                      <a:solidFill>
                        <a:srgbClr val="EC792A"/>
                      </a:solidFill>
                    </a:lnB>
                    <a:solidFill>
                      <a:srgbClr val="FFD6C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2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952 ЧЕЛОВЕКА</a:t>
                      </a:r>
                      <a:endParaRPr lang="ru-RU" sz="2400" b="0" strike="noStrike" spc="-1">
                        <a:latin typeface="Arial"/>
                      </a:endParaRPr>
                    </a:p>
                  </a:txBody>
                  <a:tcPr>
                    <a:lnL w="9360">
                      <a:solidFill>
                        <a:srgbClr val="EC792A"/>
                      </a:solidFill>
                    </a:lnL>
                    <a:lnR w="9360">
                      <a:solidFill>
                        <a:srgbClr val="EC792A"/>
                      </a:solidFill>
                    </a:lnR>
                    <a:lnT w="9360">
                      <a:solidFill>
                        <a:srgbClr val="EC792A"/>
                      </a:solidFill>
                    </a:lnT>
                    <a:lnB w="9360">
                      <a:solidFill>
                        <a:srgbClr val="EC792A"/>
                      </a:solidFill>
                    </a:lnB>
                    <a:solidFill>
                      <a:srgbClr val="FFD6CA"/>
                    </a:solidFill>
                  </a:tcPr>
                </a:tc>
              </a:tr>
            </a:tbl>
          </a:graphicData>
        </a:graphic>
      </p:graphicFrame>
      <p:pic>
        <p:nvPicPr>
          <p:cNvPr id="260" name="Picture 58" descr="C:\Users\User\Desktop\Screenshot_2025-05-15-18-19-58-285_com.vkontakte.android-edit.jpg"/>
          <p:cNvPicPr/>
          <p:nvPr/>
        </p:nvPicPr>
        <p:blipFill>
          <a:blip r:embed="rId3" cstate="print"/>
          <a:stretch/>
        </p:blipFill>
        <p:spPr>
          <a:xfrm>
            <a:off x="7977600" y="1284120"/>
            <a:ext cx="3484080" cy="536760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59" descr="C:\Users\User\Desktop\Screenshot_2025-05-15-18-16-05-391_com.vkontakte.android-edit.jpg"/>
          <p:cNvPicPr/>
          <p:nvPr/>
        </p:nvPicPr>
        <p:blipFill>
          <a:blip r:embed="rId4"/>
          <a:stretch/>
        </p:blipFill>
        <p:spPr>
          <a:xfrm>
            <a:off x="784800" y="3285000"/>
            <a:ext cx="3417120" cy="338364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60"/>
          <p:cNvPicPr/>
          <p:nvPr/>
        </p:nvPicPr>
        <p:blipFill>
          <a:blip r:embed="rId5"/>
          <a:stretch/>
        </p:blipFill>
        <p:spPr>
          <a:xfrm>
            <a:off x="4213800" y="3285000"/>
            <a:ext cx="3763080" cy="3350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icture 2"/>
          <p:cNvPicPr/>
          <p:nvPr/>
        </p:nvPicPr>
        <p:blipFill>
          <a:blip r:embed="rId2"/>
          <a:stretch/>
        </p:blipFill>
        <p:spPr>
          <a:xfrm>
            <a:off x="15120" y="4680"/>
            <a:ext cx="705600" cy="6852600"/>
          </a:xfrm>
          <a:prstGeom prst="rect">
            <a:avLst/>
          </a:prstGeom>
          <a:ln w="0">
            <a:noFill/>
          </a:ln>
        </p:spPr>
      </p:pic>
      <p:pic>
        <p:nvPicPr>
          <p:cNvPr id="264" name="Picture 3"/>
          <p:cNvPicPr/>
          <p:nvPr/>
        </p:nvPicPr>
        <p:blipFill>
          <a:blip r:embed="rId2"/>
          <a:stretch/>
        </p:blipFill>
        <p:spPr>
          <a:xfrm>
            <a:off x="11485440" y="4680"/>
            <a:ext cx="705600" cy="6852600"/>
          </a:xfrm>
          <a:prstGeom prst="rect">
            <a:avLst/>
          </a:prstGeom>
          <a:ln w="0">
            <a:noFill/>
          </a:ln>
        </p:spPr>
      </p:pic>
      <p:sp>
        <p:nvSpPr>
          <p:cNvPr id="265" name="Прямоугольник 1"/>
          <p:cNvSpPr/>
          <p:nvPr/>
        </p:nvSpPr>
        <p:spPr>
          <a:xfrm>
            <a:off x="1631520" y="260640"/>
            <a:ext cx="87123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ВИДЫ ПРЕСТУПЛЕНИЙ СОВЕРШЕННЫЕ НЕСОВЕРШЕННОЛЕТНИМИ </a:t>
            </a:r>
            <a:endParaRPr lang="ru-RU" sz="1800" b="0" strike="noStrike" spc="-1">
              <a:latin typeface="Arial"/>
            </a:endParaRPr>
          </a:p>
        </p:txBody>
      </p:sp>
      <p:graphicFrame>
        <p:nvGraphicFramePr>
          <p:cNvPr id="266" name="Таблица 2"/>
          <p:cNvGraphicFramePr/>
          <p:nvPr/>
        </p:nvGraphicFramePr>
        <p:xfrm>
          <a:off x="721800" y="829800"/>
          <a:ext cx="10763640" cy="5865120"/>
        </p:xfrm>
        <a:graphic>
          <a:graphicData uri="http://schemas.openxmlformats.org/drawingml/2006/table">
            <a:tbl>
              <a:tblPr/>
              <a:tblGrid>
                <a:gridCol w="7403040"/>
                <a:gridCol w="3360600"/>
              </a:tblGrid>
              <a:tr h="9327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ru-RU" sz="2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Преступления</a:t>
                      </a:r>
                      <a:endParaRPr lang="ru-RU" sz="2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endParaRPr lang="ru-RU" sz="2400" b="0" strike="noStrike" spc="-1">
                        <a:latin typeface="Arial"/>
                      </a:endParaRPr>
                    </a:p>
                  </a:txBody>
                  <a:tcPr marL="68400" marR="68400">
                    <a:lnL w="9360">
                      <a:solidFill>
                        <a:srgbClr val="EC792A"/>
                      </a:solidFill>
                    </a:lnL>
                    <a:lnR w="9360">
                      <a:solidFill>
                        <a:srgbClr val="EC792A"/>
                      </a:solidFill>
                    </a:lnR>
                    <a:lnT w="9360">
                      <a:solidFill>
                        <a:srgbClr val="EC792A"/>
                      </a:solidFill>
                    </a:lnT>
                    <a:lnB w="9360">
                      <a:solidFill>
                        <a:srgbClr val="EC792A"/>
                      </a:solidFill>
                    </a:lnB>
                    <a:solidFill>
                      <a:srgbClr val="FFD6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  <a:tabLst>
                          <a:tab pos="457200" algn="l"/>
                        </a:tabLst>
                      </a:pPr>
                      <a:r>
                        <a:rPr lang="ru-RU" sz="2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2024</a:t>
                      </a:r>
                      <a:endParaRPr lang="ru-RU" sz="2400" b="0" strike="noStrike" spc="-1">
                        <a:latin typeface="Arial"/>
                      </a:endParaRPr>
                    </a:p>
                  </a:txBody>
                  <a:tcPr marL="68400" marR="68400">
                    <a:lnL w="9360">
                      <a:solidFill>
                        <a:srgbClr val="EC792A"/>
                      </a:solidFill>
                    </a:lnL>
                    <a:lnR w="9360">
                      <a:solidFill>
                        <a:srgbClr val="EC792A"/>
                      </a:solidFill>
                    </a:lnR>
                    <a:lnT w="9360">
                      <a:solidFill>
                        <a:srgbClr val="EC792A"/>
                      </a:solidFill>
                    </a:lnT>
                    <a:lnB w="9360">
                      <a:solidFill>
                        <a:srgbClr val="EC792A"/>
                      </a:solidFill>
                    </a:lnB>
                    <a:solidFill>
                      <a:srgbClr val="FFD6CA"/>
                    </a:solidFill>
                  </a:tcPr>
                </a:tc>
              </a:tr>
              <a:tr h="1008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Совершенно преступлений несовершеннолетними по направленным в суд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68400" marR="68400">
                    <a:lnL w="9360">
                      <a:solidFill>
                        <a:srgbClr val="EC792A"/>
                      </a:solidFill>
                    </a:lnL>
                    <a:lnR w="9360">
                      <a:solidFill>
                        <a:srgbClr val="EC792A"/>
                      </a:solidFill>
                    </a:lnR>
                    <a:lnT w="9360">
                      <a:solidFill>
                        <a:srgbClr val="EC792A"/>
                      </a:solidFill>
                    </a:lnT>
                    <a:lnB w="9360">
                      <a:solidFill>
                        <a:srgbClr val="EC792A"/>
                      </a:solidFill>
                    </a:lnB>
                    <a:solidFill>
                      <a:srgbClr val="FFD6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  <a:tabLst>
                          <a:tab pos="457200" algn="l"/>
                        </a:tabLst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9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68400" marR="68400">
                    <a:lnL w="9360">
                      <a:solidFill>
                        <a:srgbClr val="EC792A"/>
                      </a:solidFill>
                    </a:lnL>
                    <a:lnR w="9360">
                      <a:solidFill>
                        <a:srgbClr val="EC792A"/>
                      </a:solidFill>
                    </a:lnR>
                    <a:lnT w="9360">
                      <a:solidFill>
                        <a:srgbClr val="EC792A"/>
                      </a:solidFill>
                    </a:lnT>
                    <a:lnB w="9360">
                      <a:solidFill>
                        <a:srgbClr val="EC792A"/>
                      </a:solidFill>
                    </a:lnB>
                    <a:solidFill>
                      <a:srgbClr val="FFD6CA"/>
                    </a:solidFill>
                  </a:tcPr>
                </a:tc>
              </a:tr>
              <a:tr h="694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Совершено преступлений против половой прикосновенности  131-135 УК РФ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68400" marR="68400">
                    <a:lnL w="9360">
                      <a:solidFill>
                        <a:srgbClr val="EC792A"/>
                      </a:solidFill>
                    </a:lnL>
                    <a:lnR w="9360">
                      <a:solidFill>
                        <a:srgbClr val="EC792A"/>
                      </a:solidFill>
                    </a:lnR>
                    <a:lnT w="9360">
                      <a:solidFill>
                        <a:srgbClr val="EC792A"/>
                      </a:solidFill>
                    </a:lnT>
                    <a:lnB w="9360">
                      <a:solidFill>
                        <a:srgbClr val="EC792A"/>
                      </a:solidFill>
                    </a:lnB>
                    <a:solidFill>
                      <a:srgbClr val="FFD6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68400" marR="68400">
                    <a:lnL w="9360">
                      <a:solidFill>
                        <a:srgbClr val="EC792A"/>
                      </a:solidFill>
                    </a:lnL>
                    <a:lnR w="9360">
                      <a:solidFill>
                        <a:srgbClr val="EC792A"/>
                      </a:solidFill>
                    </a:lnR>
                    <a:lnT w="9360">
                      <a:solidFill>
                        <a:srgbClr val="EC792A"/>
                      </a:solidFill>
                    </a:lnT>
                    <a:lnB w="9360">
                      <a:solidFill>
                        <a:srgbClr val="EC792A"/>
                      </a:solidFill>
                    </a:lnB>
                    <a:solidFill>
                      <a:srgbClr val="FFD6CA"/>
                    </a:solidFill>
                  </a:tcPr>
                </a:tc>
              </a:tr>
              <a:tr h="3816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Кража (ст. 158 УК РФ)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68400" marR="68400">
                    <a:lnL w="9360">
                      <a:solidFill>
                        <a:srgbClr val="EC792A"/>
                      </a:solidFill>
                    </a:lnL>
                    <a:lnR w="9360">
                      <a:solidFill>
                        <a:srgbClr val="EC792A"/>
                      </a:solidFill>
                    </a:lnR>
                    <a:lnT w="9360">
                      <a:solidFill>
                        <a:srgbClr val="EC792A"/>
                      </a:solidFill>
                    </a:lnT>
                    <a:lnB w="9360">
                      <a:solidFill>
                        <a:srgbClr val="EC792A"/>
                      </a:solidFill>
                    </a:lnB>
                    <a:solidFill>
                      <a:srgbClr val="FFD6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68400" marR="68400">
                    <a:lnL w="9360">
                      <a:solidFill>
                        <a:srgbClr val="EC792A"/>
                      </a:solidFill>
                    </a:lnL>
                    <a:lnR w="9360">
                      <a:solidFill>
                        <a:srgbClr val="EC792A"/>
                      </a:solidFill>
                    </a:lnR>
                    <a:lnT w="9360">
                      <a:solidFill>
                        <a:srgbClr val="EC792A"/>
                      </a:solidFill>
                    </a:lnT>
                    <a:lnB w="9360">
                      <a:solidFill>
                        <a:srgbClr val="EC792A"/>
                      </a:solidFill>
                    </a:lnB>
                    <a:solidFill>
                      <a:srgbClr val="FFD6CA"/>
                    </a:solidFill>
                  </a:tcPr>
                </a:tc>
              </a:tr>
              <a:tr h="694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Умышленное причинение  средней тяжести вреда здоровью (ст. 112 УК РФ)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68400" marR="68400">
                    <a:lnL w="9360">
                      <a:solidFill>
                        <a:srgbClr val="EC792A"/>
                      </a:solidFill>
                    </a:lnL>
                    <a:lnR w="9360">
                      <a:solidFill>
                        <a:srgbClr val="EC792A"/>
                      </a:solidFill>
                    </a:lnR>
                    <a:lnT w="9360">
                      <a:solidFill>
                        <a:srgbClr val="EC792A"/>
                      </a:solidFill>
                    </a:lnT>
                    <a:lnB w="9360">
                      <a:solidFill>
                        <a:srgbClr val="EC792A"/>
                      </a:solidFill>
                    </a:lnB>
                    <a:solidFill>
                      <a:srgbClr val="FFD6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68400" marR="68400">
                    <a:lnL w="9360">
                      <a:solidFill>
                        <a:srgbClr val="EC792A"/>
                      </a:solidFill>
                    </a:lnL>
                    <a:lnR w="9360">
                      <a:solidFill>
                        <a:srgbClr val="EC792A"/>
                      </a:solidFill>
                    </a:lnR>
                    <a:lnT w="9360">
                      <a:solidFill>
                        <a:srgbClr val="EC792A"/>
                      </a:solidFill>
                    </a:lnT>
                    <a:lnB w="9360">
                      <a:solidFill>
                        <a:srgbClr val="EC792A"/>
                      </a:solidFill>
                    </a:lnB>
                    <a:solidFill>
                      <a:srgbClr val="FFD6CA"/>
                    </a:solidFill>
                  </a:tcPr>
                </a:tc>
              </a:tr>
              <a:tr h="694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Умышленное причинение тяжкого вреда здоровью (ч.1ст.111 УК РФ) 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68400" marR="68400">
                    <a:lnL w="9360">
                      <a:solidFill>
                        <a:srgbClr val="EC792A"/>
                      </a:solidFill>
                    </a:lnL>
                    <a:lnR w="9360">
                      <a:solidFill>
                        <a:srgbClr val="EC792A"/>
                      </a:solidFill>
                    </a:lnR>
                    <a:lnT w="9360">
                      <a:solidFill>
                        <a:srgbClr val="EC792A"/>
                      </a:solidFill>
                    </a:lnT>
                    <a:lnB w="9360">
                      <a:solidFill>
                        <a:srgbClr val="EC792A"/>
                      </a:solidFill>
                    </a:lnB>
                    <a:solidFill>
                      <a:srgbClr val="FFD6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68400" marR="68400">
                    <a:lnL w="9360">
                      <a:solidFill>
                        <a:srgbClr val="EC792A"/>
                      </a:solidFill>
                    </a:lnL>
                    <a:lnR w="9360">
                      <a:solidFill>
                        <a:srgbClr val="EC792A"/>
                      </a:solidFill>
                    </a:lnR>
                    <a:lnT w="9360">
                      <a:solidFill>
                        <a:srgbClr val="EC792A"/>
                      </a:solidFill>
                    </a:lnT>
                    <a:lnB w="9360">
                      <a:solidFill>
                        <a:srgbClr val="EC792A"/>
                      </a:solidFill>
                    </a:lnB>
                    <a:solidFill>
                      <a:srgbClr val="FFD6CA"/>
                    </a:solidFill>
                  </a:tcPr>
                </a:tc>
              </a:tr>
              <a:tr h="694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Причинение тяжкого вреда здоровью по неосторожности (ч.1 ст.118 УК РФ)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68400" marR="68400">
                    <a:lnL w="9360">
                      <a:solidFill>
                        <a:srgbClr val="EC792A"/>
                      </a:solidFill>
                    </a:lnL>
                    <a:lnR w="9360">
                      <a:solidFill>
                        <a:srgbClr val="EC792A"/>
                      </a:solidFill>
                    </a:lnR>
                    <a:lnT w="9360">
                      <a:solidFill>
                        <a:srgbClr val="EC792A"/>
                      </a:solidFill>
                    </a:lnT>
                    <a:lnB w="9360">
                      <a:solidFill>
                        <a:srgbClr val="EC792A"/>
                      </a:solidFill>
                    </a:lnB>
                    <a:solidFill>
                      <a:srgbClr val="FFD6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68400" marR="68400">
                    <a:lnL w="9360">
                      <a:solidFill>
                        <a:srgbClr val="EC792A"/>
                      </a:solidFill>
                    </a:lnL>
                    <a:lnR w="9360">
                      <a:solidFill>
                        <a:srgbClr val="EC792A"/>
                      </a:solidFill>
                    </a:lnR>
                    <a:lnT w="9360">
                      <a:solidFill>
                        <a:srgbClr val="EC792A"/>
                      </a:solidFill>
                    </a:lnT>
                    <a:lnB w="9360">
                      <a:solidFill>
                        <a:srgbClr val="EC792A"/>
                      </a:solidFill>
                    </a:lnB>
                    <a:solidFill>
                      <a:srgbClr val="FFD6CA"/>
                    </a:solidFill>
                  </a:tcPr>
                </a:tc>
              </a:tr>
              <a:tr h="3816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НОН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68400" marR="68400">
                    <a:lnL w="9360">
                      <a:solidFill>
                        <a:srgbClr val="EC792A"/>
                      </a:solidFill>
                    </a:lnL>
                    <a:lnR w="9360">
                      <a:solidFill>
                        <a:srgbClr val="EC792A"/>
                      </a:solidFill>
                    </a:lnR>
                    <a:lnT w="9360">
                      <a:solidFill>
                        <a:srgbClr val="EC792A"/>
                      </a:solidFill>
                    </a:lnT>
                    <a:lnB w="9360">
                      <a:solidFill>
                        <a:srgbClr val="EC792A"/>
                      </a:solidFill>
                    </a:lnB>
                    <a:solidFill>
                      <a:srgbClr val="FFD6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68400" marR="68400">
                    <a:lnL w="9360">
                      <a:solidFill>
                        <a:srgbClr val="EC792A"/>
                      </a:solidFill>
                    </a:lnL>
                    <a:lnR w="9360">
                      <a:solidFill>
                        <a:srgbClr val="EC792A"/>
                      </a:solidFill>
                    </a:lnR>
                    <a:lnT w="9360">
                      <a:solidFill>
                        <a:srgbClr val="EC792A"/>
                      </a:solidFill>
                    </a:lnT>
                    <a:lnB w="9360">
                      <a:solidFill>
                        <a:srgbClr val="EC792A"/>
                      </a:solidFill>
                    </a:lnB>
                    <a:solidFill>
                      <a:srgbClr val="FFD6CA"/>
                    </a:solidFill>
                  </a:tcPr>
                </a:tc>
              </a:tr>
              <a:tr h="3816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В С Е Г О: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8400" marR="68400">
                    <a:lnL w="9360">
                      <a:solidFill>
                        <a:srgbClr val="EC792A"/>
                      </a:solidFill>
                    </a:lnL>
                    <a:lnR w="9360">
                      <a:solidFill>
                        <a:srgbClr val="EC792A"/>
                      </a:solidFill>
                    </a:lnR>
                    <a:lnT w="9360">
                      <a:solidFill>
                        <a:srgbClr val="EC792A"/>
                      </a:solidFill>
                    </a:lnT>
                    <a:lnB w="9360">
                      <a:solidFill>
                        <a:srgbClr val="EC792A"/>
                      </a:solidFill>
                    </a:lnB>
                    <a:solidFill>
                      <a:srgbClr val="FFD6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9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68400" marR="68400">
                    <a:lnL w="9360">
                      <a:solidFill>
                        <a:srgbClr val="EC792A"/>
                      </a:solidFill>
                    </a:lnL>
                    <a:lnR w="9360">
                      <a:solidFill>
                        <a:srgbClr val="EC792A"/>
                      </a:solidFill>
                    </a:lnR>
                    <a:lnT w="9360">
                      <a:solidFill>
                        <a:srgbClr val="EC792A"/>
                      </a:solidFill>
                    </a:lnT>
                    <a:lnB w="9360">
                      <a:solidFill>
                        <a:srgbClr val="EC792A"/>
                      </a:solidFill>
                    </a:lnB>
                    <a:solidFill>
                      <a:srgbClr val="FFD6C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Рисунок 6"/>
          <p:cNvPicPr/>
          <p:nvPr/>
        </p:nvPicPr>
        <p:blipFill>
          <a:blip r:embed="rId2"/>
          <a:stretch/>
        </p:blipFill>
        <p:spPr>
          <a:xfrm>
            <a:off x="0" y="5635080"/>
            <a:ext cx="12189240" cy="1245240"/>
          </a:xfrm>
          <a:prstGeom prst="rect">
            <a:avLst/>
          </a:prstGeom>
          <a:ln w="0">
            <a:noFill/>
          </a:ln>
        </p:spPr>
      </p:pic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704880" y="1029960"/>
            <a:ext cx="6110640" cy="206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Наши контакты:</a:t>
            </a:r>
            <a:r>
              <a:rPr sz="2400"/>
              <a:t/>
            </a:r>
            <a:br>
              <a:rPr sz="2400"/>
            </a:br>
            <a:r>
              <a:rPr sz="2400"/>
              <a:t/>
            </a:r>
            <a:br>
              <a:rPr sz="2400"/>
            </a:b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Тел.         8 384 46 21 077</a:t>
            </a:r>
            <a:r>
              <a:rPr sz="2400"/>
              <a:t/>
            </a:r>
            <a:br>
              <a:rPr sz="2400"/>
            </a:b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EMAIL:     kdn.krapivino@mail.ru</a:t>
            </a:r>
            <a:r>
              <a:rPr sz="2400"/>
              <a:t/>
            </a:r>
            <a:br>
              <a:rPr sz="2400"/>
            </a:br>
            <a:r>
              <a:rPr sz="2400"/>
              <a:t/>
            </a:r>
            <a:br>
              <a:rPr sz="2400"/>
            </a:br>
            <a:endParaRPr lang="ru-RU" sz="2400" b="0" strike="noStrike" spc="-1">
              <a:latin typeface="Arial"/>
            </a:endParaRPr>
          </a:p>
        </p:txBody>
      </p:sp>
      <p:pic>
        <p:nvPicPr>
          <p:cNvPr id="269" name="Рисунок 10"/>
          <p:cNvPicPr/>
          <p:nvPr/>
        </p:nvPicPr>
        <p:blipFill>
          <a:blip r:embed="rId3"/>
          <a:stretch/>
        </p:blipFill>
        <p:spPr>
          <a:xfrm>
            <a:off x="0" y="-20520"/>
            <a:ext cx="12189240" cy="281880"/>
          </a:xfrm>
          <a:prstGeom prst="rect">
            <a:avLst/>
          </a:prstGeom>
          <a:ln w="0">
            <a:noFill/>
          </a:ln>
        </p:spPr>
      </p:pic>
      <p:sp>
        <p:nvSpPr>
          <p:cNvPr id="270" name="Заголовок 9"/>
          <p:cNvSpPr/>
          <p:nvPr/>
        </p:nvSpPr>
        <p:spPr>
          <a:xfrm>
            <a:off x="3489840" y="4749480"/>
            <a:ext cx="5299200" cy="495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71" name="Рисунок 6"/>
          <p:cNvPicPr/>
          <p:nvPr/>
        </p:nvPicPr>
        <p:blipFill>
          <a:blip r:embed="rId4"/>
          <a:stretch/>
        </p:blipFill>
        <p:spPr>
          <a:xfrm>
            <a:off x="7438320" y="1029960"/>
            <a:ext cx="4139640" cy="4139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Рисунок 6"/>
          <p:cNvPicPr/>
          <p:nvPr/>
        </p:nvPicPr>
        <p:blipFill>
          <a:blip r:embed="rId2"/>
          <a:stretch/>
        </p:blipFill>
        <p:spPr>
          <a:xfrm>
            <a:off x="0" y="5618160"/>
            <a:ext cx="12189240" cy="1240920"/>
          </a:xfrm>
          <a:prstGeom prst="rect">
            <a:avLst/>
          </a:prstGeom>
          <a:ln w="0">
            <a:noFill/>
          </a:ln>
        </p:spPr>
      </p:pic>
      <p:pic>
        <p:nvPicPr>
          <p:cNvPr id="128" name="Рисунок 10"/>
          <p:cNvPicPr/>
          <p:nvPr/>
        </p:nvPicPr>
        <p:blipFill>
          <a:blip r:embed="rId3"/>
          <a:stretch/>
        </p:blipFill>
        <p:spPr>
          <a:xfrm>
            <a:off x="0" y="-31320"/>
            <a:ext cx="12189240" cy="215280"/>
          </a:xfrm>
          <a:prstGeom prst="rect">
            <a:avLst/>
          </a:prstGeom>
          <a:ln w="0">
            <a:noFill/>
          </a:ln>
        </p:spPr>
      </p:pic>
      <p:sp>
        <p:nvSpPr>
          <p:cNvPr id="129" name="Прямоугольник 2"/>
          <p:cNvSpPr/>
          <p:nvPr/>
        </p:nvSpPr>
        <p:spPr>
          <a:xfrm>
            <a:off x="11753280" y="6356880"/>
            <a:ext cx="2948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  <a:ea typeface="Calibri"/>
              </a:rPr>
              <a:t>2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79520" y="311400"/>
            <a:ext cx="10257480" cy="74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2F5597"/>
                </a:solidFill>
                <a:latin typeface="Times New Roman"/>
                <a:ea typeface="DejaVu Sans"/>
              </a:rPr>
              <a:t>     </a:t>
            </a:r>
            <a:r>
              <a:rPr lang="ru-RU" sz="2400" b="1" strike="noStrike" spc="-1">
                <a:solidFill>
                  <a:srgbClr val="181717"/>
                </a:solidFill>
                <a:latin typeface="Times New Roman"/>
                <a:ea typeface="DejaVu Sans"/>
              </a:rPr>
              <a:t>НОРМАТИВНЫЕ ПРАВОВЫЕ АКТЫ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131" name="Picture 2"/>
          <p:cNvPicPr/>
          <p:nvPr/>
        </p:nvPicPr>
        <p:blipFill>
          <a:blip r:embed="rId4"/>
          <a:stretch/>
        </p:blipFill>
        <p:spPr>
          <a:xfrm>
            <a:off x="767520" y="1052640"/>
            <a:ext cx="780480" cy="883440"/>
          </a:xfrm>
          <a:prstGeom prst="rect">
            <a:avLst/>
          </a:prstGeom>
          <a:ln w="0">
            <a:noFill/>
          </a:ln>
        </p:spPr>
      </p:pic>
      <p:pic>
        <p:nvPicPr>
          <p:cNvPr id="132" name="Picture 3"/>
          <p:cNvPicPr/>
          <p:nvPr/>
        </p:nvPicPr>
        <p:blipFill>
          <a:blip r:embed="rId5"/>
          <a:stretch/>
        </p:blipFill>
        <p:spPr>
          <a:xfrm>
            <a:off x="737280" y="2127240"/>
            <a:ext cx="840600" cy="1078920"/>
          </a:xfrm>
          <a:prstGeom prst="rect">
            <a:avLst/>
          </a:prstGeom>
          <a:ln w="0">
            <a:noFill/>
          </a:ln>
        </p:spPr>
      </p:pic>
      <p:pic>
        <p:nvPicPr>
          <p:cNvPr id="133" name="Picture 4"/>
          <p:cNvPicPr/>
          <p:nvPr/>
        </p:nvPicPr>
        <p:blipFill>
          <a:blip r:embed="rId6"/>
          <a:stretch/>
        </p:blipFill>
        <p:spPr>
          <a:xfrm>
            <a:off x="737280" y="4077000"/>
            <a:ext cx="694440" cy="1151640"/>
          </a:xfrm>
          <a:prstGeom prst="rect">
            <a:avLst/>
          </a:prstGeom>
          <a:ln w="0">
            <a:noFill/>
          </a:ln>
        </p:spPr>
      </p:pic>
      <p:sp>
        <p:nvSpPr>
          <p:cNvPr id="134" name="Прямоугольник 1"/>
          <p:cNvSpPr/>
          <p:nvPr/>
        </p:nvSpPr>
        <p:spPr>
          <a:xfrm>
            <a:off x="1775520" y="1052640"/>
            <a:ext cx="9977040" cy="4053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 - </a:t>
            </a:r>
            <a:r>
              <a:rPr lang="ru-RU" sz="2000" b="0" strike="noStrike" spc="-1">
                <a:solidFill>
                  <a:srgbClr val="181717"/>
                </a:solidFill>
                <a:latin typeface="Arial"/>
                <a:ea typeface="DejaVu Sans"/>
              </a:rPr>
              <a:t>Конституция Российской Федерации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2000" b="0" strike="noStrike" spc="-1">
                <a:solidFill>
                  <a:srgbClr val="181717"/>
                </a:solidFill>
                <a:latin typeface="Arial"/>
                <a:ea typeface="DejaVu Sans"/>
              </a:rPr>
              <a:t> - Федеральный закон от 24.06.1999 № 120-ФЗ «Об основах системы профилактики безнадзорности и правонарушений несовершеннолетних» </a:t>
            </a:r>
            <a:r>
              <a:rPr sz="2000"/>
              <a:t/>
            </a:r>
            <a:br>
              <a:rPr sz="2000"/>
            </a:br>
            <a:r>
              <a:rPr lang="ru-RU" sz="2000" b="0" strike="noStrike" spc="-1">
                <a:solidFill>
                  <a:srgbClr val="181717"/>
                </a:solidFill>
                <a:latin typeface="Arial"/>
                <a:ea typeface="DejaVu Sans"/>
              </a:rPr>
              <a:t>  - Закон Кемеровской области от 17.01.2005 № 11-ОЗ «О системе профилактики безнадзорности и правонарушений несовершеннолетних»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2000" b="0" strike="noStrike" spc="-1">
                <a:solidFill>
                  <a:srgbClr val="181717"/>
                </a:solidFill>
                <a:latin typeface="Arial"/>
                <a:ea typeface="DejaVu Sans"/>
              </a:rPr>
              <a:t> - Постановление Коллегии Администрации Кемеровской области от 29.05.2017 №241 «Об утверждении Положения о муниципальных комиссиях по делам несовершеннолетних и защите их прав»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2000" b="0" strike="noStrike" spc="-1">
                <a:solidFill>
                  <a:srgbClr val="181717"/>
                </a:solidFill>
                <a:latin typeface="Arial"/>
                <a:ea typeface="DejaVu Sans"/>
              </a:rPr>
              <a:t> - Решение Совета народных депутатов Крапивинского муниципального округа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2000" b="0" strike="noStrike" spc="-1">
                <a:solidFill>
                  <a:srgbClr val="181717"/>
                </a:solidFill>
                <a:latin typeface="Arial"/>
                <a:ea typeface="DejaVu Sans"/>
              </a:rPr>
              <a:t>от 13.02.2020г. № 72 «Об утверждении Положения о Комиссии по делам несовершеннолетних и защите их прав Крапивинского муниципального округа»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2000" b="0" strike="noStrike" spc="-1">
                <a:solidFill>
                  <a:srgbClr val="181717"/>
                </a:solidFill>
                <a:latin typeface="Arial"/>
                <a:ea typeface="DejaVu Sans"/>
              </a:rPr>
              <a:t> - Муниципальная программа «Профилактика безнадзорности и правонарушений на 2021-2026 годы»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3555360" y="2860200"/>
            <a:ext cx="5457960" cy="552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lnSpc>
                <a:spcPct val="107000"/>
              </a:lnSpc>
              <a:spcAft>
                <a:spcPts val="799"/>
              </a:spcAft>
              <a:buNone/>
              <a:tabLst>
                <a:tab pos="0" algn="l"/>
              </a:tabLst>
            </a:pPr>
            <a:r>
              <a:rPr lang="ru-RU" sz="4000" b="1" strike="noStrike" spc="-1">
                <a:solidFill>
                  <a:srgbClr val="000000"/>
                </a:solidFill>
                <a:latin typeface="Times New Roman"/>
                <a:ea typeface="Calibri"/>
              </a:rPr>
              <a:t>Спасибо за внимание!</a:t>
            </a:r>
            <a:endParaRPr lang="ru-RU" sz="4000" b="0" strike="noStrike" spc="-1">
              <a:latin typeface="Arial"/>
            </a:endParaRPr>
          </a:p>
        </p:txBody>
      </p:sp>
      <p:pic>
        <p:nvPicPr>
          <p:cNvPr id="273" name="Рисунок 10"/>
          <p:cNvPicPr/>
          <p:nvPr/>
        </p:nvPicPr>
        <p:blipFill>
          <a:blip r:embed="rId2"/>
          <a:stretch/>
        </p:blipFill>
        <p:spPr>
          <a:xfrm>
            <a:off x="0" y="-31320"/>
            <a:ext cx="12189240" cy="461160"/>
          </a:xfrm>
          <a:prstGeom prst="rect">
            <a:avLst/>
          </a:prstGeom>
          <a:ln w="0">
            <a:noFill/>
          </a:ln>
        </p:spPr>
      </p:pic>
      <p:sp>
        <p:nvSpPr>
          <p:cNvPr id="274" name="Заголовок 9"/>
          <p:cNvSpPr/>
          <p:nvPr/>
        </p:nvSpPr>
        <p:spPr>
          <a:xfrm>
            <a:off x="3489840" y="4749480"/>
            <a:ext cx="5299200" cy="495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75" name="Рисунок 10"/>
          <p:cNvPicPr/>
          <p:nvPr/>
        </p:nvPicPr>
        <p:blipFill>
          <a:blip r:embed="rId2"/>
          <a:stretch/>
        </p:blipFill>
        <p:spPr>
          <a:xfrm>
            <a:off x="0" y="6395760"/>
            <a:ext cx="12189240" cy="461160"/>
          </a:xfrm>
          <a:prstGeom prst="rect">
            <a:avLst/>
          </a:prstGeom>
          <a:ln w="0">
            <a:noFill/>
          </a:ln>
        </p:spPr>
      </p:pic>
      <p:pic>
        <p:nvPicPr>
          <p:cNvPr id="276" name="Рисунок 5"/>
          <p:cNvPicPr/>
          <p:nvPr/>
        </p:nvPicPr>
        <p:blipFill>
          <a:blip r:embed="rId3"/>
          <a:stretch/>
        </p:blipFill>
        <p:spPr>
          <a:xfrm>
            <a:off x="3972960" y="5342040"/>
            <a:ext cx="4622760" cy="1764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"/>
          <p:cNvPicPr/>
          <p:nvPr/>
        </p:nvPicPr>
        <p:blipFill>
          <a:blip r:embed="rId2"/>
          <a:stretch/>
        </p:blipFill>
        <p:spPr>
          <a:xfrm rot="5400000">
            <a:off x="-3071880" y="3074760"/>
            <a:ext cx="6855120" cy="705600"/>
          </a:xfrm>
          <a:prstGeom prst="rect">
            <a:avLst/>
          </a:prstGeom>
          <a:ln w="0">
            <a:noFill/>
          </a:ln>
        </p:spPr>
      </p:pic>
      <p:pic>
        <p:nvPicPr>
          <p:cNvPr id="136" name="Рисунок 14"/>
          <p:cNvPicPr/>
          <p:nvPr/>
        </p:nvPicPr>
        <p:blipFill>
          <a:blip r:embed="rId3"/>
          <a:stretch/>
        </p:blipFill>
        <p:spPr>
          <a:xfrm>
            <a:off x="11521080" y="0"/>
            <a:ext cx="705600" cy="6855120"/>
          </a:xfrm>
          <a:prstGeom prst="rect">
            <a:avLst/>
          </a:prstGeom>
          <a:ln w="0">
            <a:noFill/>
          </a:ln>
        </p:spPr>
      </p:pic>
      <p:sp>
        <p:nvSpPr>
          <p:cNvPr id="137" name="Прямоугольник 5"/>
          <p:cNvSpPr/>
          <p:nvPr/>
        </p:nvSpPr>
        <p:spPr>
          <a:xfrm>
            <a:off x="11753280" y="6356880"/>
            <a:ext cx="2948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3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1638360" y="260640"/>
            <a:ext cx="9141120" cy="361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sz="1800"/>
              <a:t/>
            </a:r>
            <a:br>
              <a:rPr sz="1800"/>
            </a:br>
            <a:r>
              <a:rPr sz="1800"/>
              <a:t/>
            </a:r>
            <a:br>
              <a:rPr sz="1800"/>
            </a:br>
            <a:r>
              <a:rPr sz="1800"/>
              <a:t/>
            </a:r>
            <a:br>
              <a:rPr sz="1800"/>
            </a:br>
            <a:r>
              <a:rPr lang="ru-RU" sz="1800" b="1" strike="noStrike" spc="-1">
                <a:solidFill>
                  <a:srgbClr val="181717"/>
                </a:solidFill>
                <a:latin typeface="Times New Roman"/>
                <a:ea typeface="Tahoma"/>
              </a:rPr>
              <a:t>МЕЖВЕДОМСТВЕННАЯ КООРДИНАЦИЯ</a:t>
            </a:r>
            <a:r>
              <a:rPr sz="1800"/>
              <a:t/>
            </a:r>
            <a:br>
              <a:rPr sz="1800"/>
            </a:br>
            <a:r>
              <a:rPr sz="1800"/>
              <a:t/>
            </a:r>
            <a:br>
              <a:rPr sz="1800"/>
            </a:br>
            <a:r>
              <a:rPr lang="ru-RU" sz="1800" b="0" strike="noStrike" spc="-1">
                <a:solidFill>
                  <a:srgbClr val="181717"/>
                </a:solidFill>
                <a:latin typeface="Times New Roman"/>
                <a:ea typeface="DejaVu Sans"/>
              </a:rPr>
              <a:t>Комиссия по делам несовершеннолетних и защите их прав</a:t>
            </a:r>
            <a:r>
              <a:rPr sz="1800"/>
              <a:t/>
            </a:r>
            <a:br>
              <a:rPr sz="1800"/>
            </a:br>
            <a:endParaRPr lang="ru-RU" sz="1800" b="0" strike="noStrike" spc="-1">
              <a:latin typeface="Arial"/>
            </a:endParaRPr>
          </a:p>
        </p:txBody>
      </p:sp>
      <p:sp>
        <p:nvSpPr>
          <p:cNvPr id="139" name="Скругленный прямоугольник 2"/>
          <p:cNvSpPr/>
          <p:nvPr/>
        </p:nvSpPr>
        <p:spPr>
          <a:xfrm>
            <a:off x="2495520" y="836640"/>
            <a:ext cx="7707600" cy="699840"/>
          </a:xfrm>
          <a:prstGeom prst="roundRect">
            <a:avLst>
              <a:gd name="adj" fmla="val 41689"/>
            </a:avLst>
          </a:prstGeom>
          <a:solidFill>
            <a:schemeClr val="accent2"/>
          </a:solidFill>
          <a:ln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000" b="1" strike="noStrike" spc="-1">
                <a:solidFill>
                  <a:srgbClr val="181717"/>
                </a:solidFill>
                <a:latin typeface="Arial"/>
                <a:ea typeface="DejaVu Sans"/>
              </a:rPr>
              <a:t>Комиссия по делам несовершеннолетних и защите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000" b="1" strike="noStrike" spc="-1">
                <a:solidFill>
                  <a:srgbClr val="181717"/>
                </a:solidFill>
                <a:latin typeface="Arial"/>
                <a:ea typeface="DejaVu Sans"/>
              </a:rPr>
              <a:t> их прав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40" name="Прямоугольник 5"/>
          <p:cNvSpPr/>
          <p:nvPr/>
        </p:nvSpPr>
        <p:spPr>
          <a:xfrm>
            <a:off x="874440" y="2845800"/>
            <a:ext cx="1620360" cy="1155240"/>
          </a:xfrm>
          <a:prstGeom prst="rect">
            <a:avLst/>
          </a:prstGeom>
          <a:gradFill rotWithShape="0">
            <a:gsLst>
              <a:gs pos="0">
                <a:srgbClr val="FFD6CA"/>
              </a:gs>
              <a:gs pos="100000">
                <a:srgbClr val="FFEFEB"/>
              </a:gs>
            </a:gsLst>
            <a:lin ang="16200000"/>
          </a:gradFill>
          <a:ln>
            <a:solidFill>
              <a:srgbClr val="EC792A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Отдел МВД России по Крапивинскому муниципальному округу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41" name="Прямоугольник 6"/>
          <p:cNvSpPr/>
          <p:nvPr/>
        </p:nvSpPr>
        <p:spPr>
          <a:xfrm>
            <a:off x="874440" y="4618800"/>
            <a:ext cx="1755000" cy="1155240"/>
          </a:xfrm>
          <a:prstGeom prst="rect">
            <a:avLst/>
          </a:prstGeom>
          <a:gradFill rotWithShape="0">
            <a:gsLst>
              <a:gs pos="0">
                <a:srgbClr val="FFD6CA"/>
              </a:gs>
              <a:gs pos="100000">
                <a:srgbClr val="FFEFEB"/>
              </a:gs>
            </a:gsLst>
            <a:lin ang="16200000"/>
          </a:gradFill>
          <a:ln>
            <a:solidFill>
              <a:srgbClr val="EC792A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ГПДН Отдела МВД России по Крапивинскому муниципальному округу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42" name="Прямоугольник 7"/>
          <p:cNvSpPr/>
          <p:nvPr/>
        </p:nvSpPr>
        <p:spPr>
          <a:xfrm>
            <a:off x="3217680" y="2863080"/>
            <a:ext cx="1437480" cy="729000"/>
          </a:xfrm>
          <a:prstGeom prst="rect">
            <a:avLst/>
          </a:prstGeom>
          <a:gradFill rotWithShape="0">
            <a:gsLst>
              <a:gs pos="0">
                <a:srgbClr val="FFD6CA"/>
              </a:gs>
              <a:gs pos="100000">
                <a:srgbClr val="FFEFEB"/>
              </a:gs>
            </a:gsLst>
            <a:lin ang="16200000"/>
          </a:gradFill>
          <a:ln>
            <a:solidFill>
              <a:srgbClr val="EC792A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УСЗН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администрации КМО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43" name="Прямоугольник 8"/>
          <p:cNvSpPr/>
          <p:nvPr/>
        </p:nvSpPr>
        <p:spPr>
          <a:xfrm>
            <a:off x="3217680" y="4894920"/>
            <a:ext cx="1925280" cy="942120"/>
          </a:xfrm>
          <a:prstGeom prst="rect">
            <a:avLst/>
          </a:prstGeom>
          <a:gradFill rotWithShape="0">
            <a:gsLst>
              <a:gs pos="0">
                <a:srgbClr val="FFD6CA"/>
              </a:gs>
              <a:gs pos="100000">
                <a:srgbClr val="FFEFEB"/>
              </a:gs>
            </a:gsLst>
            <a:lin ang="16200000"/>
          </a:gradFill>
          <a:ln>
            <a:solidFill>
              <a:srgbClr val="EC792A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ФКУ УИИ ГУФСИН России по Кемеровской области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44" name="Прямоугольник 9"/>
          <p:cNvSpPr/>
          <p:nvPr/>
        </p:nvSpPr>
        <p:spPr>
          <a:xfrm>
            <a:off x="3217680" y="3850200"/>
            <a:ext cx="1437480" cy="729000"/>
          </a:xfrm>
          <a:prstGeom prst="rect">
            <a:avLst/>
          </a:prstGeom>
          <a:gradFill rotWithShape="0">
            <a:gsLst>
              <a:gs pos="0">
                <a:srgbClr val="FFD6CA"/>
              </a:gs>
              <a:gs pos="100000">
                <a:srgbClr val="FFEFEB"/>
              </a:gs>
            </a:gsLst>
            <a:lin ang="16200000"/>
          </a:gradFill>
          <a:ln>
            <a:solidFill>
              <a:srgbClr val="EC792A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СРЦ Крапивинского округа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45" name="Прямоугольник 10"/>
          <p:cNvSpPr/>
          <p:nvPr/>
        </p:nvSpPr>
        <p:spPr>
          <a:xfrm>
            <a:off x="5220000" y="3060000"/>
            <a:ext cx="1235160" cy="1155240"/>
          </a:xfrm>
          <a:prstGeom prst="rect">
            <a:avLst/>
          </a:prstGeom>
          <a:gradFill rotWithShape="0">
            <a:gsLst>
              <a:gs pos="0">
                <a:srgbClr val="FFD6CA"/>
              </a:gs>
              <a:gs pos="100000">
                <a:srgbClr val="FFEFEB"/>
              </a:gs>
            </a:gsLst>
            <a:lin ang="16200000"/>
          </a:gradFill>
          <a:ln>
            <a:solidFill>
              <a:srgbClr val="EC792A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ГБУЗ </a:t>
            </a:r>
            <a:endParaRPr lang="ru-RU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«Крапивинская районная больница»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46" name="Прямоугольник 11"/>
          <p:cNvSpPr/>
          <p:nvPr/>
        </p:nvSpPr>
        <p:spPr>
          <a:xfrm>
            <a:off x="6657120" y="3014280"/>
            <a:ext cx="1421640" cy="729000"/>
          </a:xfrm>
          <a:prstGeom prst="rect">
            <a:avLst/>
          </a:prstGeom>
          <a:gradFill rotWithShape="0">
            <a:gsLst>
              <a:gs pos="0">
                <a:srgbClr val="FFD6CA"/>
              </a:gs>
              <a:gs pos="100000">
                <a:srgbClr val="FFEFEB"/>
              </a:gs>
            </a:gsLst>
            <a:lin ang="16200000"/>
          </a:gradFill>
          <a:ln>
            <a:solidFill>
              <a:srgbClr val="EC792A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ТЦЗН </a:t>
            </a:r>
            <a:endParaRPr lang="ru-RU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Крапивинского округа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47" name="Прямоугольник 12"/>
          <p:cNvSpPr/>
          <p:nvPr/>
        </p:nvSpPr>
        <p:spPr>
          <a:xfrm>
            <a:off x="8192520" y="2845800"/>
            <a:ext cx="1738080" cy="942120"/>
          </a:xfrm>
          <a:prstGeom prst="rect">
            <a:avLst/>
          </a:prstGeom>
          <a:gradFill rotWithShape="0">
            <a:gsLst>
              <a:gs pos="0">
                <a:srgbClr val="FFD6CA"/>
              </a:gs>
              <a:gs pos="100000">
                <a:srgbClr val="FFEFEB"/>
              </a:gs>
            </a:gsLst>
            <a:lin ang="16200000"/>
          </a:gradFill>
          <a:ln>
            <a:solidFill>
              <a:srgbClr val="EC792A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Управление образования администрации КМО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48" name="Прямоугольник 14"/>
          <p:cNvSpPr/>
          <p:nvPr/>
        </p:nvSpPr>
        <p:spPr>
          <a:xfrm>
            <a:off x="8687160" y="5017320"/>
            <a:ext cx="1547280" cy="515880"/>
          </a:xfrm>
          <a:prstGeom prst="rect">
            <a:avLst/>
          </a:prstGeom>
          <a:gradFill rotWithShape="0">
            <a:gsLst>
              <a:gs pos="0">
                <a:srgbClr val="FFD6CA"/>
              </a:gs>
              <a:gs pos="100000">
                <a:srgbClr val="FFEFEB"/>
              </a:gs>
            </a:gsLst>
            <a:lin ang="16200000"/>
          </a:gradFill>
          <a:ln>
            <a:solidFill>
              <a:srgbClr val="EC792A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Отдел опеки и попечительства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49" name="Прямоугольник 15"/>
          <p:cNvSpPr/>
          <p:nvPr/>
        </p:nvSpPr>
        <p:spPr>
          <a:xfrm>
            <a:off x="10204200" y="4327200"/>
            <a:ext cx="1151640" cy="515880"/>
          </a:xfrm>
          <a:prstGeom prst="rect">
            <a:avLst/>
          </a:prstGeom>
          <a:gradFill rotWithShape="0">
            <a:gsLst>
              <a:gs pos="0">
                <a:srgbClr val="FFD6CA"/>
              </a:gs>
              <a:gs pos="100000">
                <a:srgbClr val="FFEFEB"/>
              </a:gs>
            </a:gsLst>
            <a:lin ang="16200000"/>
          </a:gradFill>
          <a:ln>
            <a:solidFill>
              <a:srgbClr val="EC792A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МБУ ДПО «ИМЦ»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50" name="Прямоугольник 16"/>
          <p:cNvSpPr/>
          <p:nvPr/>
        </p:nvSpPr>
        <p:spPr>
          <a:xfrm>
            <a:off x="7059960" y="4981680"/>
            <a:ext cx="1447920" cy="729000"/>
          </a:xfrm>
          <a:prstGeom prst="rect">
            <a:avLst/>
          </a:prstGeom>
          <a:gradFill rotWithShape="0">
            <a:gsLst>
              <a:gs pos="0">
                <a:srgbClr val="FFD6CA"/>
              </a:gs>
              <a:gs pos="100000">
                <a:srgbClr val="FFEFEB"/>
              </a:gs>
            </a:gsLst>
            <a:lin ang="16200000"/>
          </a:gradFill>
          <a:ln>
            <a:solidFill>
              <a:srgbClr val="EC792A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МБУ «Крапивинский Центр Д и К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51" name="Прямоугольник 17"/>
          <p:cNvSpPr/>
          <p:nvPr/>
        </p:nvSpPr>
        <p:spPr>
          <a:xfrm>
            <a:off x="9989640" y="2147760"/>
            <a:ext cx="1477800" cy="729000"/>
          </a:xfrm>
          <a:prstGeom prst="rect">
            <a:avLst/>
          </a:prstGeom>
          <a:gradFill rotWithShape="0">
            <a:gsLst>
              <a:gs pos="0">
                <a:srgbClr val="FFD6CA"/>
              </a:gs>
              <a:gs pos="100000">
                <a:srgbClr val="FFEFEB"/>
              </a:gs>
            </a:gsLst>
            <a:lin ang="16200000"/>
          </a:gradFill>
          <a:ln>
            <a:solidFill>
              <a:srgbClr val="EC792A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УКМПС и Т администрации КМО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52" name="Прямая со стрелкой 38"/>
          <p:cNvSpPr/>
          <p:nvPr/>
        </p:nvSpPr>
        <p:spPr>
          <a:xfrm flipH="1">
            <a:off x="2471760" y="1644840"/>
            <a:ext cx="1231200" cy="1112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3" name="Прямая со стрелкой 40"/>
          <p:cNvSpPr/>
          <p:nvPr/>
        </p:nvSpPr>
        <p:spPr>
          <a:xfrm>
            <a:off x="4063680" y="1750680"/>
            <a:ext cx="360" cy="1014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4" name="Прямая со стрелкой 44"/>
          <p:cNvSpPr/>
          <p:nvPr/>
        </p:nvSpPr>
        <p:spPr>
          <a:xfrm>
            <a:off x="5726880" y="1885680"/>
            <a:ext cx="360" cy="630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5" name="Прямая со стрелкой 46"/>
          <p:cNvSpPr/>
          <p:nvPr/>
        </p:nvSpPr>
        <p:spPr>
          <a:xfrm>
            <a:off x="7338600" y="1885680"/>
            <a:ext cx="360" cy="763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6" name="Прямая со стрелкой 48"/>
          <p:cNvSpPr/>
          <p:nvPr/>
        </p:nvSpPr>
        <p:spPr>
          <a:xfrm>
            <a:off x="8688240" y="1885680"/>
            <a:ext cx="360" cy="763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7" name="Прямая со стрелкой 54"/>
          <p:cNvSpPr/>
          <p:nvPr/>
        </p:nvSpPr>
        <p:spPr>
          <a:xfrm>
            <a:off x="9864360" y="1744200"/>
            <a:ext cx="222480" cy="282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8" name="Прямая со стрелкой 58"/>
          <p:cNvSpPr/>
          <p:nvPr/>
        </p:nvSpPr>
        <p:spPr>
          <a:xfrm flipH="1">
            <a:off x="7737840" y="4012560"/>
            <a:ext cx="660960" cy="81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9" name="Прямая со стрелкой 60"/>
          <p:cNvSpPr/>
          <p:nvPr/>
        </p:nvSpPr>
        <p:spPr>
          <a:xfrm>
            <a:off x="9061920" y="4012560"/>
            <a:ext cx="360" cy="853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0" name="Прямая со стрелкой 62"/>
          <p:cNvSpPr/>
          <p:nvPr/>
        </p:nvSpPr>
        <p:spPr>
          <a:xfrm>
            <a:off x="9890280" y="3866760"/>
            <a:ext cx="272880" cy="217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1" name="Прямая со стрелкой 2053"/>
          <p:cNvSpPr/>
          <p:nvPr/>
        </p:nvSpPr>
        <p:spPr>
          <a:xfrm>
            <a:off x="1685160" y="4255200"/>
            <a:ext cx="360" cy="307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2" name="Прямоугольник 21"/>
          <p:cNvSpPr/>
          <p:nvPr/>
        </p:nvSpPr>
        <p:spPr>
          <a:xfrm>
            <a:off x="10323000" y="3242880"/>
            <a:ext cx="1010880" cy="802440"/>
          </a:xfrm>
          <a:prstGeom prst="rect">
            <a:avLst/>
          </a:prstGeom>
          <a:gradFill rotWithShape="0">
            <a:gsLst>
              <a:gs pos="0">
                <a:srgbClr val="FFD6CA"/>
              </a:gs>
              <a:gs pos="100000">
                <a:srgbClr val="FFEFEB"/>
              </a:gs>
            </a:gsLst>
            <a:lin ang="16200000"/>
          </a:gradFill>
          <a:ln>
            <a:solidFill>
              <a:srgbClr val="EC792A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МЦ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Лидер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63" name="Прямая со стрелкой 23"/>
          <p:cNvSpPr/>
          <p:nvPr/>
        </p:nvSpPr>
        <p:spPr>
          <a:xfrm flipH="1">
            <a:off x="10727640" y="2886480"/>
            <a:ext cx="360" cy="345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4" name="Прямая со стрелкой 25"/>
          <p:cNvSpPr/>
          <p:nvPr/>
        </p:nvSpPr>
        <p:spPr>
          <a:xfrm>
            <a:off x="4063680" y="3601800"/>
            <a:ext cx="360" cy="214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5" name="Прямая со стрелкой 27"/>
          <p:cNvSpPr/>
          <p:nvPr/>
        </p:nvSpPr>
        <p:spPr>
          <a:xfrm>
            <a:off x="4997520" y="1736280"/>
            <a:ext cx="360" cy="3080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icture 2"/>
          <p:cNvPicPr/>
          <p:nvPr/>
        </p:nvPicPr>
        <p:blipFill>
          <a:blip r:embed="rId2"/>
          <a:stretch/>
        </p:blipFill>
        <p:spPr>
          <a:xfrm>
            <a:off x="0" y="11160"/>
            <a:ext cx="705600" cy="6852600"/>
          </a:xfrm>
          <a:prstGeom prst="rect">
            <a:avLst/>
          </a:prstGeom>
          <a:ln w="0">
            <a:noFill/>
          </a:ln>
        </p:spPr>
      </p:pic>
      <p:pic>
        <p:nvPicPr>
          <p:cNvPr id="167" name="Picture 3"/>
          <p:cNvPicPr/>
          <p:nvPr/>
        </p:nvPicPr>
        <p:blipFill>
          <a:blip r:embed="rId2"/>
          <a:stretch/>
        </p:blipFill>
        <p:spPr>
          <a:xfrm>
            <a:off x="11485440" y="14400"/>
            <a:ext cx="705600" cy="6852600"/>
          </a:xfrm>
          <a:prstGeom prst="rect">
            <a:avLst/>
          </a:prstGeom>
          <a:ln w="0">
            <a:noFill/>
          </a:ln>
        </p:spPr>
      </p:pic>
      <p:sp>
        <p:nvSpPr>
          <p:cNvPr id="168" name="Прямоугольник 1"/>
          <p:cNvSpPr/>
          <p:nvPr/>
        </p:nvSpPr>
        <p:spPr>
          <a:xfrm>
            <a:off x="3791880" y="405360"/>
            <a:ext cx="496800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800" b="1" u="sng" strike="noStrike" spc="-1">
                <a:solidFill>
                  <a:srgbClr val="C55A11"/>
                </a:solidFill>
                <a:uFillTx/>
                <a:latin typeface="Arial"/>
                <a:ea typeface="DejaVu Sans"/>
              </a:rPr>
              <a:t>НАПРАВЛЕНИЯ В РАБОТЕ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169" name="Скругленный прямоугольник 20"/>
          <p:cNvSpPr/>
          <p:nvPr/>
        </p:nvSpPr>
        <p:spPr>
          <a:xfrm>
            <a:off x="2423520" y="1266120"/>
            <a:ext cx="7848000" cy="17010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D6CA"/>
              </a:gs>
              <a:gs pos="100000">
                <a:srgbClr val="FFEFEB"/>
              </a:gs>
            </a:gsLst>
            <a:lin ang="16200000"/>
          </a:gradFill>
          <a:ln>
            <a:solidFill>
              <a:srgbClr val="EC792A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</p:sp>
      <p:sp>
        <p:nvSpPr>
          <p:cNvPr id="170" name="Скругленный прямоугольник 21"/>
          <p:cNvSpPr/>
          <p:nvPr/>
        </p:nvSpPr>
        <p:spPr>
          <a:xfrm>
            <a:off x="2423520" y="3437640"/>
            <a:ext cx="7848000" cy="143928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D6CA"/>
              </a:gs>
              <a:gs pos="100000">
                <a:srgbClr val="FFEFEB"/>
              </a:gs>
            </a:gsLst>
            <a:lin ang="16200000"/>
          </a:gradFill>
          <a:ln>
            <a:solidFill>
              <a:srgbClr val="EC792A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595959"/>
                </a:solidFill>
                <a:latin typeface="Arial"/>
                <a:ea typeface="DejaVu Sans"/>
              </a:rPr>
              <a:t>Профилактическая деятельность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71" name="Скругленный прямоугольник 22"/>
          <p:cNvSpPr/>
          <p:nvPr/>
        </p:nvSpPr>
        <p:spPr>
          <a:xfrm>
            <a:off x="2423520" y="5445360"/>
            <a:ext cx="7848000" cy="91368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D6CA"/>
              </a:gs>
              <a:gs pos="100000">
                <a:srgbClr val="FFEFEB"/>
              </a:gs>
            </a:gsLst>
            <a:lin ang="16200000"/>
          </a:gradFill>
          <a:ln>
            <a:solidFill>
              <a:srgbClr val="EC792A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595959"/>
                </a:solidFill>
                <a:latin typeface="Arial"/>
                <a:ea typeface="DejaVu Sans"/>
              </a:rPr>
              <a:t>В 2024г проведено 25 заседаний 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595959"/>
                </a:solidFill>
                <a:latin typeface="Arial"/>
                <a:ea typeface="DejaVu Sans"/>
              </a:rPr>
              <a:t>КДН и ЗП ( 2023г - 26)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72" name="TextBox 23"/>
          <p:cNvSpPr/>
          <p:nvPr/>
        </p:nvSpPr>
        <p:spPr>
          <a:xfrm>
            <a:off x="2588760" y="1464480"/>
            <a:ext cx="70347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595959"/>
                </a:solidFill>
                <a:latin typeface="Arial"/>
                <a:ea typeface="DejaVu Sans"/>
              </a:rPr>
              <a:t>Административное производство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icture 1"/>
          <p:cNvPicPr/>
          <p:nvPr/>
        </p:nvPicPr>
        <p:blipFill>
          <a:blip r:embed="rId2"/>
          <a:stretch/>
        </p:blipFill>
        <p:spPr>
          <a:xfrm>
            <a:off x="0" y="11160"/>
            <a:ext cx="705600" cy="6852600"/>
          </a:xfrm>
          <a:prstGeom prst="rect">
            <a:avLst/>
          </a:prstGeom>
          <a:ln w="0">
            <a:noFill/>
          </a:ln>
        </p:spPr>
      </p:pic>
      <p:pic>
        <p:nvPicPr>
          <p:cNvPr id="174" name="Picture 10"/>
          <p:cNvPicPr/>
          <p:nvPr/>
        </p:nvPicPr>
        <p:blipFill>
          <a:blip r:embed="rId2"/>
          <a:stretch/>
        </p:blipFill>
        <p:spPr>
          <a:xfrm>
            <a:off x="11485440" y="14400"/>
            <a:ext cx="705600" cy="6852600"/>
          </a:xfrm>
          <a:prstGeom prst="rect">
            <a:avLst/>
          </a:prstGeom>
          <a:ln w="0">
            <a:noFill/>
          </a:ln>
        </p:spPr>
      </p:pic>
      <p:sp>
        <p:nvSpPr>
          <p:cNvPr id="175" name="Прямоугольник 13"/>
          <p:cNvSpPr/>
          <p:nvPr/>
        </p:nvSpPr>
        <p:spPr>
          <a:xfrm>
            <a:off x="3791880" y="405360"/>
            <a:ext cx="496800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200" b="1" u="sng" strike="noStrike" spc="-1">
                <a:solidFill>
                  <a:srgbClr val="C55A11"/>
                </a:solidFill>
                <a:uFillTx/>
                <a:latin typeface="Arial"/>
                <a:ea typeface="DejaVu Sans"/>
              </a:rPr>
              <a:t>На учете: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176" name="Скругленный прямоугольник 1"/>
          <p:cNvSpPr/>
          <p:nvPr/>
        </p:nvSpPr>
        <p:spPr>
          <a:xfrm>
            <a:off x="2411640" y="1260000"/>
            <a:ext cx="7848000" cy="233352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D6CA"/>
              </a:gs>
              <a:gs pos="100000">
                <a:srgbClr val="FFEFEB"/>
              </a:gs>
            </a:gsLst>
            <a:lin ang="16200000"/>
          </a:gradFill>
          <a:ln>
            <a:solidFill>
              <a:srgbClr val="EC792A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</p:sp>
      <p:sp>
        <p:nvSpPr>
          <p:cNvPr id="177" name="Скругленный прямоугольник 3"/>
          <p:cNvSpPr/>
          <p:nvPr/>
        </p:nvSpPr>
        <p:spPr>
          <a:xfrm>
            <a:off x="2412000" y="4680000"/>
            <a:ext cx="7848000" cy="1439280"/>
          </a:xfrm>
          <a:prstGeom prst="roundRect">
            <a:avLst>
              <a:gd name="adj" fmla="val 13925"/>
            </a:avLst>
          </a:prstGeom>
          <a:gradFill rotWithShape="0">
            <a:gsLst>
              <a:gs pos="0">
                <a:srgbClr val="FFD6CA"/>
              </a:gs>
              <a:gs pos="100000">
                <a:srgbClr val="FFEFEB"/>
              </a:gs>
            </a:gsLst>
            <a:lin ang="16200000"/>
          </a:gradFill>
          <a:ln>
            <a:solidFill>
              <a:srgbClr val="EC792A"/>
            </a:solidFill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ru-RU" sz="2400" b="0" strike="noStrike" spc="-1" dirty="0">
              <a:latin typeface="Arial"/>
            </a:endParaRPr>
          </a:p>
        </p:txBody>
      </p:sp>
      <p:sp>
        <p:nvSpPr>
          <p:cNvPr id="178" name="TextBox 2"/>
          <p:cNvSpPr/>
          <p:nvPr/>
        </p:nvSpPr>
        <p:spPr>
          <a:xfrm>
            <a:off x="2588760" y="1878120"/>
            <a:ext cx="731088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595959"/>
                </a:solidFill>
                <a:latin typeface="Arial"/>
                <a:ea typeface="DejaVu Sans"/>
              </a:rPr>
              <a:t>На конец 2024 г. — 21 несовершеннолетний;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595959"/>
                </a:solidFill>
                <a:latin typeface="Arial"/>
                <a:ea typeface="DejaVu Sans"/>
              </a:rPr>
              <a:t>На конец 2023 г. - 20 несовершеннолетних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79" name="Прямоугольник 178"/>
          <p:cNvSpPr/>
          <p:nvPr/>
        </p:nvSpPr>
        <p:spPr>
          <a:xfrm>
            <a:off x="2452662" y="4714860"/>
            <a:ext cx="7630964" cy="21431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 dirty="0" smtClean="0">
                <a:solidFill>
                  <a:srgbClr val="595959"/>
                </a:solidFill>
                <a:latin typeface="Arial"/>
                <a:ea typeface="DejaVu Sans"/>
              </a:rPr>
              <a:t>Профилактическая деятельность</a:t>
            </a:r>
          </a:p>
          <a:p>
            <a:pPr>
              <a:lnSpc>
                <a:spcPct val="100000"/>
              </a:lnSpc>
              <a:buNone/>
            </a:pPr>
            <a:r>
              <a:rPr lang="ru-RU" sz="2400" b="1" strike="noStrike" spc="-1" dirty="0" smtClean="0">
                <a:solidFill>
                  <a:srgbClr val="595959"/>
                </a:solidFill>
                <a:latin typeface="Arial"/>
                <a:ea typeface="DejaVu Sans"/>
              </a:rPr>
              <a:t>На </a:t>
            </a:r>
            <a:r>
              <a:rPr lang="ru-RU" sz="2400" b="1" strike="noStrike" spc="-1" dirty="0">
                <a:solidFill>
                  <a:srgbClr val="595959"/>
                </a:solidFill>
                <a:latin typeface="Arial"/>
                <a:ea typeface="DejaVu Sans"/>
              </a:rPr>
              <a:t>конец 2024 г. — 42 семьи (94 ребенка);</a:t>
            </a:r>
            <a:endParaRPr lang="ru-RU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2400" b="1" strike="noStrike" spc="-1" dirty="0">
                <a:solidFill>
                  <a:srgbClr val="595959"/>
                </a:solidFill>
                <a:latin typeface="Arial"/>
                <a:ea typeface="DejaVu Sans"/>
              </a:rPr>
              <a:t>На </a:t>
            </a:r>
            <a:r>
              <a:rPr lang="ru-RU" sz="2400" b="1" strike="noStrike" spc="-1" dirty="0" smtClean="0">
                <a:solidFill>
                  <a:srgbClr val="595959"/>
                </a:solidFill>
                <a:latin typeface="Arial"/>
                <a:ea typeface="DejaVu Sans"/>
              </a:rPr>
              <a:t>конец </a:t>
            </a:r>
            <a:r>
              <a:rPr lang="ru-RU" sz="2400" b="1" strike="noStrike" spc="-1" dirty="0">
                <a:solidFill>
                  <a:srgbClr val="595959"/>
                </a:solidFill>
                <a:latin typeface="Arial"/>
                <a:ea typeface="DejaVu Sans"/>
              </a:rPr>
              <a:t>2023 г. - 29 семей (68 детей)</a:t>
            </a:r>
            <a:endParaRPr lang="ru-RU" sz="2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icture 3" descr="C:\Users\User\Desktop\Рисунок1.png"/>
          <p:cNvPicPr/>
          <p:nvPr/>
        </p:nvPicPr>
        <p:blipFill>
          <a:blip r:embed="rId2"/>
          <a:stretch/>
        </p:blipFill>
        <p:spPr>
          <a:xfrm>
            <a:off x="0" y="-28080"/>
            <a:ext cx="720720" cy="6995880"/>
          </a:xfrm>
          <a:prstGeom prst="rect">
            <a:avLst/>
          </a:prstGeom>
          <a:ln w="0">
            <a:noFill/>
          </a:ln>
        </p:spPr>
      </p:pic>
      <p:pic>
        <p:nvPicPr>
          <p:cNvPr id="181" name="Picture 4" descr="C:\Users\User\Desktop\Рисунок1.png"/>
          <p:cNvPicPr/>
          <p:nvPr/>
        </p:nvPicPr>
        <p:blipFill>
          <a:blip r:embed="rId2"/>
          <a:stretch/>
        </p:blipFill>
        <p:spPr>
          <a:xfrm>
            <a:off x="11465640" y="-28080"/>
            <a:ext cx="725400" cy="6885360"/>
          </a:xfrm>
          <a:prstGeom prst="rect">
            <a:avLst/>
          </a:prstGeom>
          <a:ln w="0">
            <a:noFill/>
          </a:ln>
        </p:spPr>
      </p:pic>
      <p:sp>
        <p:nvSpPr>
          <p:cNvPr id="182" name="Прямоугольник 1"/>
          <p:cNvSpPr/>
          <p:nvPr/>
        </p:nvSpPr>
        <p:spPr>
          <a:xfrm>
            <a:off x="1293480" y="404640"/>
            <a:ext cx="534564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3200" b="0" u="sng" strike="noStrike" spc="-1">
                <a:solidFill>
                  <a:srgbClr val="3B3838"/>
                </a:solidFill>
                <a:uFillTx/>
                <a:latin typeface="Arial"/>
                <a:ea typeface="DejaVu Sans"/>
              </a:rPr>
              <a:t>НАПРАВЛЕНИЯ В РАБОТЕ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183" name="Прямоугольник 2"/>
          <p:cNvSpPr/>
          <p:nvPr/>
        </p:nvSpPr>
        <p:spPr>
          <a:xfrm>
            <a:off x="725040" y="4506120"/>
            <a:ext cx="6768000" cy="191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400" b="0" strike="noStrike" spc="-1">
                <a:solidFill>
                  <a:srgbClr val="3B3838"/>
                </a:solidFill>
                <a:latin typeface="Arial"/>
                <a:ea typeface="DejaVu Sans"/>
              </a:rPr>
              <a:t>Рассмотрено: 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2400" b="0" strike="noStrike" spc="-1">
                <a:solidFill>
                  <a:srgbClr val="3B3838"/>
                </a:solidFill>
                <a:latin typeface="Arial"/>
                <a:ea typeface="DejaVu Sans"/>
              </a:rPr>
              <a:t>- 54 вопроса (АППГ - 50)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2400" b="0" strike="noStrike" spc="-1">
                <a:solidFill>
                  <a:srgbClr val="3B3838"/>
                </a:solidFill>
                <a:latin typeface="Arial"/>
                <a:ea typeface="DejaVu Sans"/>
              </a:rPr>
              <a:t>профилактической направленности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2400" b="0" strike="noStrike" spc="-1">
                <a:solidFill>
                  <a:srgbClr val="3B3838"/>
                </a:solidFill>
                <a:latin typeface="Arial"/>
                <a:ea typeface="DejaVu Sans"/>
              </a:rPr>
              <a:t>- 146 дел  об административных правонарушениях (АППГ - 150)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184" name="Picture 2"/>
          <p:cNvPicPr/>
          <p:nvPr/>
        </p:nvPicPr>
        <p:blipFill>
          <a:blip r:embed="rId3"/>
          <a:stretch/>
        </p:blipFill>
        <p:spPr>
          <a:xfrm>
            <a:off x="6960240" y="424440"/>
            <a:ext cx="4033080" cy="3239640"/>
          </a:xfrm>
          <a:prstGeom prst="rect">
            <a:avLst/>
          </a:prstGeom>
          <a:ln w="9525">
            <a:solidFill>
              <a:srgbClr val="ED7D31"/>
            </a:solidFill>
            <a:miter/>
          </a:ln>
        </p:spPr>
      </p:pic>
      <p:pic>
        <p:nvPicPr>
          <p:cNvPr id="185" name="Picture 4"/>
          <p:cNvPicPr/>
          <p:nvPr/>
        </p:nvPicPr>
        <p:blipFill>
          <a:blip r:embed="rId4"/>
          <a:stretch/>
        </p:blipFill>
        <p:spPr>
          <a:xfrm>
            <a:off x="7494120" y="3841920"/>
            <a:ext cx="2278800" cy="2754720"/>
          </a:xfrm>
          <a:prstGeom prst="rect">
            <a:avLst/>
          </a:prstGeom>
          <a:ln w="9525">
            <a:solidFill>
              <a:srgbClr val="ED7D31"/>
            </a:solidFill>
            <a:miter/>
          </a:ln>
        </p:spPr>
      </p:pic>
      <p:pic>
        <p:nvPicPr>
          <p:cNvPr id="186" name="Picture 2"/>
          <p:cNvPicPr/>
          <p:nvPr/>
        </p:nvPicPr>
        <p:blipFill>
          <a:blip r:embed="rId5"/>
          <a:stretch/>
        </p:blipFill>
        <p:spPr>
          <a:xfrm>
            <a:off x="1199520" y="1331280"/>
            <a:ext cx="5256000" cy="3174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icture 19" descr="C:\Users\User\Desktop\Рисунок1.png"/>
          <p:cNvPicPr/>
          <p:nvPr/>
        </p:nvPicPr>
        <p:blipFill>
          <a:blip r:embed="rId2"/>
          <a:stretch/>
        </p:blipFill>
        <p:spPr>
          <a:xfrm>
            <a:off x="0" y="0"/>
            <a:ext cx="705600" cy="6850800"/>
          </a:xfrm>
          <a:prstGeom prst="rect">
            <a:avLst/>
          </a:prstGeom>
          <a:ln w="0">
            <a:noFill/>
          </a:ln>
        </p:spPr>
      </p:pic>
      <p:pic>
        <p:nvPicPr>
          <p:cNvPr id="188" name="Picture 20" descr="C:\Users\User\Desktop\Рисунок1.png"/>
          <p:cNvPicPr/>
          <p:nvPr/>
        </p:nvPicPr>
        <p:blipFill>
          <a:blip r:embed="rId2"/>
          <a:stretch/>
        </p:blipFill>
        <p:spPr>
          <a:xfrm>
            <a:off x="11485440" y="6480"/>
            <a:ext cx="705600" cy="6850800"/>
          </a:xfrm>
          <a:prstGeom prst="rect">
            <a:avLst/>
          </a:prstGeom>
          <a:ln w="0">
            <a:noFill/>
          </a:ln>
        </p:spPr>
      </p:pic>
      <p:sp>
        <p:nvSpPr>
          <p:cNvPr id="189" name="Прямоугольник 22"/>
          <p:cNvSpPr/>
          <p:nvPr/>
        </p:nvSpPr>
        <p:spPr>
          <a:xfrm>
            <a:off x="911520" y="116640"/>
            <a:ext cx="10152360" cy="100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3B3838"/>
                </a:solidFill>
                <a:latin typeface="Arial"/>
                <a:ea typeface="DejaVu Sans"/>
              </a:rPr>
              <a:t>АДМИНИСТРАТИВНЫЕ ПРАВОНАРУШЕНИЯ, привлечено 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</p:txBody>
      </p:sp>
      <p:graphicFrame>
        <p:nvGraphicFramePr>
          <p:cNvPr id="2" name="Diagram1"/>
          <p:cNvGraphicFramePr/>
          <p:nvPr>
            <p:extLst>
              <p:ext uri="{D42A27DB-BD31-4B8C-83A1-F6EECF244321}">
                <p14:modId xmlns:p14="http://schemas.microsoft.com/office/powerpoint/2010/main" xmlns:mc="http://schemas.openxmlformats.org/markup-compatibility/2006" xmlns:p15="http://schemas.microsoft.com/office/powerpoint/2012/main" xmlns="" val="1131274214"/>
              </p:ext>
            </p:extLst>
          </p:nvPr>
        </p:nvGraphicFramePr>
        <p:xfrm>
          <a:off x="911520" y="1052640"/>
          <a:ext cx="10440360" cy="508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0" name="TextBox 4"/>
          <p:cNvSpPr/>
          <p:nvPr/>
        </p:nvSpPr>
        <p:spPr>
          <a:xfrm>
            <a:off x="1991520" y="975240"/>
            <a:ext cx="100083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400" b="0" strike="noStrike" spc="-1">
                <a:solidFill>
                  <a:srgbClr val="0070C0"/>
                </a:solidFill>
                <a:latin typeface="Arial"/>
                <a:ea typeface="DejaVu Sans"/>
              </a:rPr>
              <a:t>Привлечено к административной ответственности</a:t>
            </a: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:</a:t>
            </a:r>
            <a:endParaRPr lang="ru-RU" sz="1800" b="0" strike="noStrike" spc="-1">
              <a:latin typeface="Arial"/>
            </a:endParaRPr>
          </a:p>
        </p:txBody>
      </p:sp>
      <p:graphicFrame>
        <p:nvGraphicFramePr>
          <p:cNvPr id="191" name="Диаграмма 4"/>
          <p:cNvGraphicFramePr/>
          <p:nvPr/>
        </p:nvGraphicFramePr>
        <p:xfrm>
          <a:off x="706320" y="956520"/>
          <a:ext cx="10778040" cy="5801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icture 11" descr="C:\Users\User\Desktop\Рисунок1.png"/>
          <p:cNvPicPr/>
          <p:nvPr/>
        </p:nvPicPr>
        <p:blipFill>
          <a:blip r:embed="rId2"/>
          <a:stretch/>
        </p:blipFill>
        <p:spPr>
          <a:xfrm>
            <a:off x="0" y="-19800"/>
            <a:ext cx="705600" cy="685080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12" descr="C:\Users\User\Desktop\Рисунок1.png"/>
          <p:cNvPicPr/>
          <p:nvPr/>
        </p:nvPicPr>
        <p:blipFill>
          <a:blip r:embed="rId2"/>
          <a:stretch/>
        </p:blipFill>
        <p:spPr>
          <a:xfrm>
            <a:off x="11485440" y="0"/>
            <a:ext cx="705600" cy="6850800"/>
          </a:xfrm>
          <a:prstGeom prst="rect">
            <a:avLst/>
          </a:prstGeom>
          <a:ln w="0">
            <a:noFill/>
          </a:ln>
        </p:spPr>
      </p:pic>
      <p:sp>
        <p:nvSpPr>
          <p:cNvPr id="194" name="Прямоугольник 18"/>
          <p:cNvSpPr/>
          <p:nvPr/>
        </p:nvSpPr>
        <p:spPr>
          <a:xfrm>
            <a:off x="1086120" y="188640"/>
            <a:ext cx="58622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000" b="1" u="sng" strike="noStrike" spc="-1">
                <a:solidFill>
                  <a:srgbClr val="3B3838"/>
                </a:solidFill>
                <a:uFillTx/>
                <a:latin typeface="Arial"/>
                <a:ea typeface="DejaVu Sans"/>
              </a:rPr>
              <a:t>АДМИНИСТРАТИВНЫЕ ПРАВОНАРУШЕНИЯ  </a:t>
            </a:r>
            <a:endParaRPr lang="ru-RU" sz="2000" b="0" strike="noStrike" spc="-1">
              <a:latin typeface="Arial"/>
            </a:endParaRPr>
          </a:p>
        </p:txBody>
      </p:sp>
      <p:graphicFrame>
        <p:nvGraphicFramePr>
          <p:cNvPr id="195" name="Таблица 1"/>
          <p:cNvGraphicFramePr/>
          <p:nvPr/>
        </p:nvGraphicFramePr>
        <p:xfrm>
          <a:off x="771480" y="612720"/>
          <a:ext cx="10512720" cy="6452160"/>
        </p:xfrm>
        <a:graphic>
          <a:graphicData uri="http://schemas.openxmlformats.org/drawingml/2006/table">
            <a:tbl>
              <a:tblPr/>
              <a:tblGrid>
                <a:gridCol w="1875240"/>
                <a:gridCol w="8637480"/>
              </a:tblGrid>
              <a:tr h="518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КОЛИЧЕСТВО ДЕЛ  РАССМОТРЕНО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9360">
                      <a:solidFill>
                        <a:srgbClr val="EC792A"/>
                      </a:solidFill>
                    </a:lnL>
                    <a:lnR w="9360">
                      <a:solidFill>
                        <a:srgbClr val="EC792A"/>
                      </a:solidFill>
                    </a:lnR>
                    <a:lnT w="9360">
                      <a:solidFill>
                        <a:srgbClr val="EC792A"/>
                      </a:solidFill>
                    </a:lnT>
                    <a:lnB w="9360">
                      <a:solidFill>
                        <a:srgbClr val="EC792A"/>
                      </a:solidFill>
                    </a:lnB>
                    <a:solidFill>
                      <a:srgbClr val="FFD6C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Статья, по которой установлена ответственность</a:t>
                      </a:r>
                      <a:endParaRPr lang="ru-RU" sz="2000" b="0" strike="noStrike" spc="-1">
                        <a:latin typeface="Arial"/>
                      </a:endParaRPr>
                    </a:p>
                  </a:txBody>
                  <a:tcPr>
                    <a:lnL w="9360">
                      <a:solidFill>
                        <a:srgbClr val="EC792A"/>
                      </a:solidFill>
                    </a:lnL>
                    <a:lnR w="9360">
                      <a:solidFill>
                        <a:srgbClr val="EC792A"/>
                      </a:solidFill>
                    </a:lnR>
                    <a:lnT w="9360">
                      <a:solidFill>
                        <a:srgbClr val="EC792A"/>
                      </a:solidFill>
                    </a:lnT>
                    <a:lnB w="9360">
                      <a:solidFill>
                        <a:srgbClr val="EC792A"/>
                      </a:solidFill>
                    </a:lnB>
                    <a:solidFill>
                      <a:srgbClr val="FFD6CA"/>
                    </a:solidFill>
                  </a:tcPr>
                </a:tc>
              </a:tr>
              <a:tr h="11354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137 </a:t>
                      </a:r>
                      <a:endParaRPr lang="ru-RU" sz="20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(АППГ - 136)</a:t>
                      </a:r>
                      <a:endParaRPr lang="ru-RU" sz="2000" b="0" strike="noStrike" spc="-1">
                        <a:latin typeface="Arial"/>
                      </a:endParaRPr>
                    </a:p>
                  </a:txBody>
                  <a:tcPr>
                    <a:lnL w="9360">
                      <a:solidFill>
                        <a:srgbClr val="EC792A"/>
                      </a:solidFill>
                    </a:lnL>
                    <a:lnR w="9360">
                      <a:solidFill>
                        <a:srgbClr val="EC792A"/>
                      </a:solidFill>
                    </a:lnR>
                    <a:lnT w="9360">
                      <a:solidFill>
                        <a:srgbClr val="EC792A"/>
                      </a:solidFill>
                    </a:lnT>
                    <a:lnB w="9360">
                      <a:solidFill>
                        <a:srgbClr val="EC792A"/>
                      </a:solidFill>
                    </a:lnB>
                    <a:solidFill>
                      <a:srgbClr val="FFD6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В отношении родителей, законных представителей, по ч. 1 ст. 5.35  КРФ об АП (неисполнение родителями или иными законными представителями несовершеннолетних обязанностей по содержанию и воспитанию несовершеннолетних)</a:t>
                      </a:r>
                      <a:endParaRPr lang="ru-RU" sz="2000" b="0" strike="noStrike" spc="-1">
                        <a:latin typeface="Arial"/>
                      </a:endParaRPr>
                    </a:p>
                  </a:txBody>
                  <a:tcPr>
                    <a:lnL w="9360">
                      <a:solidFill>
                        <a:srgbClr val="EC792A"/>
                      </a:solidFill>
                    </a:lnL>
                    <a:lnR w="9360">
                      <a:solidFill>
                        <a:srgbClr val="EC792A"/>
                      </a:solidFill>
                    </a:lnR>
                    <a:lnT w="9360">
                      <a:solidFill>
                        <a:srgbClr val="EC792A"/>
                      </a:solidFill>
                    </a:lnT>
                    <a:lnB w="9360">
                      <a:solidFill>
                        <a:srgbClr val="EC792A"/>
                      </a:solidFill>
                    </a:lnB>
                    <a:solidFill>
                      <a:srgbClr val="FFD6CA"/>
                    </a:solidFill>
                  </a:tcPr>
                </a:tc>
              </a:tr>
              <a:tr h="8733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2 </a:t>
                      </a:r>
                      <a:endParaRPr lang="ru-RU" sz="20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(АППГ - 2)</a:t>
                      </a:r>
                      <a:endParaRPr lang="ru-RU" sz="2000" b="0" strike="noStrike" spc="-1">
                        <a:latin typeface="Arial"/>
                      </a:endParaRPr>
                    </a:p>
                  </a:txBody>
                  <a:tcPr>
                    <a:lnL w="9360">
                      <a:solidFill>
                        <a:srgbClr val="EC792A"/>
                      </a:solidFill>
                    </a:lnL>
                    <a:lnR w="9360">
                      <a:solidFill>
                        <a:srgbClr val="EC792A"/>
                      </a:solidFill>
                    </a:lnR>
                    <a:lnT w="9360">
                      <a:solidFill>
                        <a:srgbClr val="EC792A"/>
                      </a:solidFill>
                    </a:lnT>
                    <a:lnB w="9360">
                      <a:solidFill>
                        <a:srgbClr val="EC792A"/>
                      </a:solidFill>
                    </a:lnB>
                    <a:solidFill>
                      <a:srgbClr val="FFD6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 Вовлечение несовершеннолетнего в употребление алкогольной и спиртосодержащей продукции, новых потенциально опасных психоактивных веществ или одурманивающих веществ, по ст. 6.10 КРФ об АП  </a:t>
                      </a:r>
                      <a:endParaRPr lang="ru-RU" sz="2000" b="0" strike="noStrike" spc="-1">
                        <a:latin typeface="Arial"/>
                      </a:endParaRPr>
                    </a:p>
                  </a:txBody>
                  <a:tcPr>
                    <a:lnL w="9360">
                      <a:solidFill>
                        <a:srgbClr val="EC792A"/>
                      </a:solidFill>
                    </a:lnL>
                    <a:lnR w="9360">
                      <a:solidFill>
                        <a:srgbClr val="EC792A"/>
                      </a:solidFill>
                    </a:lnR>
                    <a:lnT w="9360">
                      <a:solidFill>
                        <a:srgbClr val="EC792A"/>
                      </a:solidFill>
                    </a:lnT>
                    <a:lnB w="9360">
                      <a:solidFill>
                        <a:srgbClr val="EC792A"/>
                      </a:solidFill>
                    </a:lnB>
                    <a:solidFill>
                      <a:srgbClr val="FFD6CA"/>
                    </a:solidFill>
                  </a:tcPr>
                </a:tc>
              </a:tr>
              <a:tr h="13924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 </a:t>
                      </a:r>
                      <a:endParaRPr lang="ru-RU" sz="20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(АППГ - 1)</a:t>
                      </a:r>
                      <a:endParaRPr lang="ru-RU" sz="2000" b="0" strike="noStrike" spc="-1">
                        <a:latin typeface="Arial"/>
                      </a:endParaRPr>
                    </a:p>
                  </a:txBody>
                  <a:tcPr>
                    <a:lnL w="9360">
                      <a:solidFill>
                        <a:srgbClr val="EC792A"/>
                      </a:solidFill>
                    </a:lnL>
                    <a:lnR w="9360">
                      <a:solidFill>
                        <a:srgbClr val="EC792A"/>
                      </a:solidFill>
                    </a:lnR>
                    <a:lnT w="9360">
                      <a:solidFill>
                        <a:srgbClr val="EC792A"/>
                      </a:solidFill>
                    </a:lnT>
                    <a:lnB w="9360">
                      <a:solidFill>
                        <a:srgbClr val="EC792A"/>
                      </a:solidFill>
                    </a:lnB>
                    <a:solidFill>
                      <a:srgbClr val="FFD6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Вовлечение несовершеннолетнего в процесс потребления табака или потребления никотиносодержащей  продукции, по ст. 6.23 КРФ об АП  </a:t>
                      </a:r>
                      <a:endParaRPr lang="ru-RU" sz="20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endParaRPr lang="ru-RU" sz="2000" b="0" strike="noStrike" spc="-1">
                        <a:latin typeface="Arial"/>
                      </a:endParaRPr>
                    </a:p>
                  </a:txBody>
                  <a:tcPr>
                    <a:lnL w="9360">
                      <a:solidFill>
                        <a:srgbClr val="EC792A"/>
                      </a:solidFill>
                    </a:lnL>
                    <a:lnR w="9360">
                      <a:solidFill>
                        <a:srgbClr val="EC792A"/>
                      </a:solidFill>
                    </a:lnR>
                    <a:lnT w="9360">
                      <a:solidFill>
                        <a:srgbClr val="EC792A"/>
                      </a:solidFill>
                    </a:lnT>
                    <a:lnB w="9360">
                      <a:solidFill>
                        <a:srgbClr val="EC792A"/>
                      </a:solidFill>
                    </a:lnB>
                    <a:solidFill>
                      <a:srgbClr val="FFD6CA"/>
                    </a:solidFill>
                  </a:tcPr>
                </a:tc>
              </a:tr>
              <a:tr h="1863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 </a:t>
                      </a:r>
                      <a:endParaRPr lang="ru-RU" sz="20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(АППГ - 3)</a:t>
                      </a:r>
                      <a:endParaRPr lang="ru-RU" sz="2000" b="0" strike="noStrike" spc="-1">
                        <a:latin typeface="Arial"/>
                      </a:endParaRPr>
                    </a:p>
                  </a:txBody>
                  <a:tcPr>
                    <a:lnL w="9360">
                      <a:solidFill>
                        <a:srgbClr val="EC792A"/>
                      </a:solidFill>
                    </a:lnL>
                    <a:lnR w="9360">
                      <a:solidFill>
                        <a:srgbClr val="EC792A"/>
                      </a:solidFill>
                    </a:lnR>
                    <a:lnT w="9360">
                      <a:solidFill>
                        <a:srgbClr val="EC792A"/>
                      </a:solidFill>
                    </a:lnT>
                    <a:lnB w="9360">
                      <a:solidFill>
                        <a:srgbClr val="EC792A"/>
                      </a:solidFill>
                    </a:lnB>
                    <a:solidFill>
                      <a:srgbClr val="FFD6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Нахождение в состоянии опьянения несовершеннолетних, потребление (распитие) ими алкогольной и спиртосодержащей продукции либо потребление ими наркотических средств или психотропных веществ, новых потенциально опасных психоактивных веществ или одурманивающих веществ, по ст. 20.22 КРФ об АП </a:t>
                      </a:r>
                      <a:endParaRPr lang="ru-RU" sz="20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endParaRPr lang="ru-RU" sz="2000" b="0" strike="noStrike" spc="-1">
                        <a:latin typeface="Arial"/>
                      </a:endParaRPr>
                    </a:p>
                  </a:txBody>
                  <a:tcPr>
                    <a:lnL w="9360">
                      <a:solidFill>
                        <a:srgbClr val="EC792A"/>
                      </a:solidFill>
                    </a:lnL>
                    <a:lnR w="9360">
                      <a:solidFill>
                        <a:srgbClr val="EC792A"/>
                      </a:solidFill>
                    </a:lnR>
                    <a:lnT w="9360">
                      <a:solidFill>
                        <a:srgbClr val="EC792A"/>
                      </a:solidFill>
                    </a:lnT>
                    <a:lnB w="9360">
                      <a:solidFill>
                        <a:srgbClr val="EC792A"/>
                      </a:solidFill>
                    </a:lnB>
                    <a:solidFill>
                      <a:srgbClr val="FFD6C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Picture 13" descr="C:\Users\User\Desktop\Рисунок1.png"/>
          <p:cNvPicPr/>
          <p:nvPr/>
        </p:nvPicPr>
        <p:blipFill>
          <a:blip r:embed="rId2" cstate="print"/>
          <a:stretch/>
        </p:blipFill>
        <p:spPr>
          <a:xfrm>
            <a:off x="5890320" y="1604520"/>
            <a:ext cx="409680" cy="397692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4" descr="C:\Users\User\Desktop\Рисунок1.png"/>
          <p:cNvPicPr/>
          <p:nvPr/>
        </p:nvPicPr>
        <p:blipFill>
          <a:blip r:embed="rId3"/>
          <a:stretch/>
        </p:blipFill>
        <p:spPr>
          <a:xfrm>
            <a:off x="11485440" y="0"/>
            <a:ext cx="705600" cy="685080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198" name="Таблица 4"/>
          <p:cNvGraphicFramePr/>
          <p:nvPr/>
        </p:nvGraphicFramePr>
        <p:xfrm>
          <a:off x="1260000" y="900000"/>
          <a:ext cx="9683640" cy="5361000"/>
        </p:xfrm>
        <a:graphic>
          <a:graphicData uri="http://schemas.openxmlformats.org/drawingml/2006/table">
            <a:tbl>
              <a:tblPr/>
              <a:tblGrid>
                <a:gridCol w="1727640"/>
                <a:gridCol w="7956000"/>
              </a:tblGrid>
              <a:tr h="73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КОЛИЧЕСТВО ДЕЛ  РАССМОТРЕНО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9360">
                      <a:solidFill>
                        <a:srgbClr val="EC792A"/>
                      </a:solidFill>
                    </a:lnL>
                    <a:lnR w="9360">
                      <a:solidFill>
                        <a:srgbClr val="EC792A"/>
                      </a:solidFill>
                    </a:lnR>
                    <a:lnT w="9360">
                      <a:solidFill>
                        <a:srgbClr val="EC792A"/>
                      </a:solidFill>
                    </a:lnT>
                    <a:lnB w="9360">
                      <a:solidFill>
                        <a:srgbClr val="EC792A"/>
                      </a:solidFill>
                    </a:lnB>
                    <a:solidFill>
                      <a:srgbClr val="FFD6C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Статья, по которой установлена ответственность</a:t>
                      </a:r>
                      <a:endParaRPr lang="ru-RU" sz="2000" b="0" strike="noStrike" spc="-1">
                        <a:latin typeface="Arial"/>
                      </a:endParaRPr>
                    </a:p>
                  </a:txBody>
                  <a:tcPr>
                    <a:lnL w="9360">
                      <a:solidFill>
                        <a:srgbClr val="EC792A"/>
                      </a:solidFill>
                    </a:lnL>
                    <a:lnR w="9360">
                      <a:solidFill>
                        <a:srgbClr val="EC792A"/>
                      </a:solidFill>
                    </a:lnR>
                    <a:lnT w="9360">
                      <a:solidFill>
                        <a:srgbClr val="EC792A"/>
                      </a:solidFill>
                    </a:lnT>
                    <a:lnB w="9360">
                      <a:solidFill>
                        <a:srgbClr val="EC792A"/>
                      </a:solidFill>
                    </a:lnB>
                    <a:solidFill>
                      <a:srgbClr val="FFD6CA"/>
                    </a:solidFill>
                  </a:tcPr>
                </a:tc>
              </a:tr>
              <a:tr h="16048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4 </a:t>
                      </a:r>
                      <a:endParaRPr lang="ru-RU" sz="20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(АППГ - 2)</a:t>
                      </a:r>
                      <a:endParaRPr lang="ru-RU" sz="2000" b="0" strike="noStrike" spc="-1">
                        <a:latin typeface="Arial"/>
                      </a:endParaRPr>
                    </a:p>
                  </a:txBody>
                  <a:tcPr>
                    <a:lnL w="9360">
                      <a:solidFill>
                        <a:srgbClr val="EC792A"/>
                      </a:solidFill>
                    </a:lnL>
                    <a:lnR w="9360">
                      <a:solidFill>
                        <a:srgbClr val="EC792A"/>
                      </a:solidFill>
                    </a:lnR>
                    <a:lnT w="9360">
                      <a:solidFill>
                        <a:srgbClr val="EC792A"/>
                      </a:solidFill>
                    </a:lnT>
                    <a:lnB w="9360">
                      <a:solidFill>
                        <a:srgbClr val="EC792A"/>
                      </a:solidFill>
                    </a:lnB>
                    <a:solidFill>
                      <a:srgbClr val="FFD6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ст. 6.1.1 КоАП РФ (Нанесение побоев или совершение иных насильственных действий, причинивших физическую боль, но не повлекших последствий, указанных в статье 115 Уголовного кодекса Российской Федерации, если эти действия не содержат уголовно наказуемого деяния)</a:t>
                      </a:r>
                      <a:endParaRPr lang="ru-RU" sz="2000" b="0" strike="noStrike" spc="-1">
                        <a:latin typeface="Arial"/>
                      </a:endParaRPr>
                    </a:p>
                  </a:txBody>
                  <a:tcPr>
                    <a:lnL w="9360">
                      <a:solidFill>
                        <a:srgbClr val="EC792A"/>
                      </a:solidFill>
                    </a:lnL>
                    <a:lnR w="9360">
                      <a:solidFill>
                        <a:srgbClr val="EC792A"/>
                      </a:solidFill>
                    </a:lnR>
                    <a:lnT w="9360">
                      <a:solidFill>
                        <a:srgbClr val="EC792A"/>
                      </a:solidFill>
                    </a:lnT>
                    <a:lnB w="9360">
                      <a:solidFill>
                        <a:srgbClr val="EC792A"/>
                      </a:solidFill>
                    </a:lnB>
                    <a:solidFill>
                      <a:srgbClr val="FFD6CA"/>
                    </a:solidFill>
                  </a:tcPr>
                </a:tc>
              </a:tr>
              <a:tr h="7005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 </a:t>
                      </a:r>
                      <a:endParaRPr lang="ru-RU" sz="20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(АППГ - 1)</a:t>
                      </a:r>
                      <a:endParaRPr lang="ru-RU" sz="2000" b="0" strike="noStrike" spc="-1">
                        <a:latin typeface="Arial"/>
                      </a:endParaRPr>
                    </a:p>
                  </a:txBody>
                  <a:tcPr>
                    <a:lnL w="9360">
                      <a:solidFill>
                        <a:srgbClr val="EC792A"/>
                      </a:solidFill>
                    </a:lnL>
                    <a:lnR w="9360">
                      <a:solidFill>
                        <a:srgbClr val="EC792A"/>
                      </a:solidFill>
                    </a:lnR>
                    <a:lnT w="9360">
                      <a:solidFill>
                        <a:srgbClr val="EC792A"/>
                      </a:solidFill>
                    </a:lnT>
                    <a:lnB w="9360">
                      <a:solidFill>
                        <a:srgbClr val="EC792A"/>
                      </a:solidFill>
                    </a:lnB>
                    <a:solidFill>
                      <a:srgbClr val="FFD6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ст. 7.27 КоАП РФ (Мелкое хищение)</a:t>
                      </a:r>
                      <a:endParaRPr lang="ru-RU" sz="2000" b="0" strike="noStrike" spc="-1">
                        <a:latin typeface="Arial"/>
                      </a:endParaRPr>
                    </a:p>
                  </a:txBody>
                  <a:tcPr>
                    <a:lnL w="9360">
                      <a:solidFill>
                        <a:srgbClr val="EC792A"/>
                      </a:solidFill>
                    </a:lnL>
                    <a:lnR w="9360">
                      <a:solidFill>
                        <a:srgbClr val="EC792A"/>
                      </a:solidFill>
                    </a:lnR>
                    <a:lnT w="9360">
                      <a:solidFill>
                        <a:srgbClr val="EC792A"/>
                      </a:solidFill>
                    </a:lnT>
                    <a:lnB w="9360">
                      <a:solidFill>
                        <a:srgbClr val="EC792A"/>
                      </a:solidFill>
                    </a:lnB>
                    <a:solidFill>
                      <a:srgbClr val="FFD6CA"/>
                    </a:solidFill>
                  </a:tcPr>
                </a:tc>
              </a:tr>
              <a:tr h="1481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 </a:t>
                      </a:r>
                      <a:endParaRPr lang="ru-RU" sz="20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(АППГ - 2)</a:t>
                      </a:r>
                      <a:endParaRPr lang="ru-RU" sz="2000" b="0" strike="noStrike" spc="-1">
                        <a:latin typeface="Arial"/>
                      </a:endParaRPr>
                    </a:p>
                  </a:txBody>
                  <a:tcPr>
                    <a:lnL w="9360">
                      <a:solidFill>
                        <a:srgbClr val="EC792A"/>
                      </a:solidFill>
                    </a:lnL>
                    <a:lnR w="9360">
                      <a:solidFill>
                        <a:srgbClr val="EC792A"/>
                      </a:solidFill>
                    </a:lnR>
                    <a:lnT w="9360">
                      <a:solidFill>
                        <a:srgbClr val="EC792A"/>
                      </a:solidFill>
                    </a:lnT>
                    <a:lnB w="9360">
                      <a:solidFill>
                        <a:srgbClr val="EC792A"/>
                      </a:solidFill>
                    </a:lnB>
                    <a:solidFill>
                      <a:srgbClr val="FFD6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ст. 19.16 КоАП РФ (Умышленная порча документа, удостоверяющего личность гражданина (паспорта), либо утрата документа, удостоверяющего личность гражданина (паспорта), по небрежности)</a:t>
                      </a:r>
                      <a:endParaRPr lang="ru-RU" sz="2000" b="0" strike="noStrike" spc="-1">
                        <a:latin typeface="Arial"/>
                      </a:endParaRPr>
                    </a:p>
                  </a:txBody>
                  <a:tcPr>
                    <a:lnL w="9360">
                      <a:solidFill>
                        <a:srgbClr val="EC792A"/>
                      </a:solidFill>
                    </a:lnL>
                    <a:lnR w="9360">
                      <a:solidFill>
                        <a:srgbClr val="EC792A"/>
                      </a:solidFill>
                    </a:lnR>
                    <a:lnT w="9360">
                      <a:solidFill>
                        <a:srgbClr val="EC792A"/>
                      </a:solidFill>
                    </a:lnT>
                    <a:lnB w="9360">
                      <a:solidFill>
                        <a:srgbClr val="EC792A"/>
                      </a:solidFill>
                    </a:lnB>
                    <a:solidFill>
                      <a:srgbClr val="FFD6CA"/>
                    </a:solidFill>
                  </a:tcPr>
                </a:tc>
              </a:tr>
              <a:tr h="827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 </a:t>
                      </a:r>
                      <a:endParaRPr lang="ru-RU" sz="20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(АППГ - 1)</a:t>
                      </a:r>
                      <a:endParaRPr lang="ru-RU" sz="2000" b="0" strike="noStrike" spc="-1">
                        <a:latin typeface="Arial"/>
                      </a:endParaRPr>
                    </a:p>
                  </a:txBody>
                  <a:tcPr>
                    <a:lnL w="9360">
                      <a:solidFill>
                        <a:srgbClr val="EC792A"/>
                      </a:solidFill>
                    </a:lnL>
                    <a:lnR w="9360">
                      <a:solidFill>
                        <a:srgbClr val="EC792A"/>
                      </a:solidFill>
                    </a:lnR>
                    <a:lnT w="9360">
                      <a:solidFill>
                        <a:srgbClr val="EC792A"/>
                      </a:solidFill>
                    </a:lnT>
                    <a:lnB w="9360">
                      <a:solidFill>
                        <a:srgbClr val="EC792A"/>
                      </a:solidFill>
                    </a:lnB>
                    <a:solidFill>
                      <a:srgbClr val="FFD6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ст. 20.1 КоАП РФ (Мелкое хулиганство)</a:t>
                      </a:r>
                      <a:endParaRPr lang="ru-RU" sz="20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endParaRPr lang="ru-RU" sz="2000" b="0" strike="noStrike" spc="-1">
                        <a:latin typeface="Arial"/>
                      </a:endParaRPr>
                    </a:p>
                  </a:txBody>
                  <a:tcPr>
                    <a:lnL w="9360">
                      <a:solidFill>
                        <a:srgbClr val="EC792A"/>
                      </a:solidFill>
                    </a:lnL>
                    <a:lnR w="9360">
                      <a:solidFill>
                        <a:srgbClr val="EC792A"/>
                      </a:solidFill>
                    </a:lnR>
                    <a:lnT w="9360">
                      <a:solidFill>
                        <a:srgbClr val="EC792A"/>
                      </a:solidFill>
                    </a:lnT>
                    <a:lnB w="9360">
                      <a:solidFill>
                        <a:srgbClr val="EC792A"/>
                      </a:solidFill>
                    </a:lnB>
                    <a:solidFill>
                      <a:srgbClr val="FFD6CA"/>
                    </a:solidFill>
                  </a:tcPr>
                </a:tc>
              </a:tr>
            </a:tbl>
          </a:graphicData>
        </a:graphic>
      </p:graphicFrame>
      <p:sp>
        <p:nvSpPr>
          <p:cNvPr id="199" name="Прямоугольник 19"/>
          <p:cNvSpPr/>
          <p:nvPr/>
        </p:nvSpPr>
        <p:spPr>
          <a:xfrm>
            <a:off x="1086120" y="188640"/>
            <a:ext cx="58622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000" b="1" u="sng" strike="noStrike" spc="-1">
                <a:solidFill>
                  <a:srgbClr val="3B3838"/>
                </a:solidFill>
                <a:uFillTx/>
                <a:latin typeface="Arial"/>
                <a:ea typeface="DejaVu Sans"/>
              </a:rPr>
              <a:t>АДМИНИСТРАТИВНЫЕ ПРАВОНАРУШЕНИЯ  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1419</TotalTime>
  <Words>781</Words>
  <Application>LibreOffice/7.3.6.2$Linux_X86_64 LibreOffice_project/30$Build-2</Application>
  <PresentationFormat>Произвольный</PresentationFormat>
  <Paragraphs>154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Office Theme</vt:lpstr>
      <vt:lpstr>Office Theme</vt:lpstr>
      <vt:lpstr>Office Theme</vt:lpstr>
      <vt:lpstr>Слайд 1</vt:lpstr>
      <vt:lpstr>     НОРМАТИВНЫЕ ПРАВОВЫЕ АКТЫ</vt:lpstr>
      <vt:lpstr>   МЕЖВЕДОМСТВЕННАЯ КООРДИНАЦИЯ  Комиссия по делам несовершеннолетних и защите их прав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Наши контакты:  Тел.         8 384 46 21 077 EMAIL:     kdn.krapivino@mail.ru  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 Всероссийском брендбуке  80-й годовщины Победы в  Великой Отечественной войне»</dc:title>
  <dc:subject/>
  <dc:creator>Тихонова Юлия Леонидовна</dc:creator>
  <dc:description/>
  <cp:lastModifiedBy>StroyUser1</cp:lastModifiedBy>
  <cp:revision>154</cp:revision>
  <cp:lastPrinted>2025-05-16T17:26:41Z</cp:lastPrinted>
  <dcterms:created xsi:type="dcterms:W3CDTF">2024-11-28T03:05:53Z</dcterms:created>
  <dcterms:modified xsi:type="dcterms:W3CDTF">2025-05-19T04:38:54Z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Произвольный</vt:lpwstr>
  </property>
  <property fmtid="{D5CDD505-2E9C-101B-9397-08002B2CF9AE}" pid="3" name="Slides">
    <vt:i4>24</vt:i4>
  </property>
</Properties>
</file>