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380" r:id="rId3"/>
    <p:sldId id="368" r:id="rId4"/>
    <p:sldId id="385" r:id="rId5"/>
    <p:sldId id="381" r:id="rId6"/>
    <p:sldId id="386" r:id="rId7"/>
    <p:sldId id="387" r:id="rId8"/>
    <p:sldId id="384" r:id="rId9"/>
    <p:sldId id="388" r:id="rId10"/>
    <p:sldId id="389" r:id="rId11"/>
    <p:sldId id="344" r:id="rId12"/>
  </p:sldIdLst>
  <p:sldSz cx="11522075" cy="6480175"/>
  <p:notesSz cx="6797675" cy="9928225"/>
  <p:defaultTextStyle>
    <a:defPPr>
      <a:defRPr lang="ru-RU"/>
    </a:defPPr>
    <a:lvl1pPr marL="0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241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482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723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964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6205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446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687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928" algn="l" defTabSz="1022482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41">
          <p15:clr>
            <a:srgbClr val="A4A3A4"/>
          </p15:clr>
        </p15:guide>
        <p15:guide id="2" pos="6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5050"/>
    <a:srgbClr val="3B4555"/>
    <a:srgbClr val="4970B5"/>
    <a:srgbClr val="3D6595"/>
    <a:srgbClr val="335D6A"/>
    <a:srgbClr val="2A52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82" autoAdjust="0"/>
  </p:normalViewPr>
  <p:slideViewPr>
    <p:cSldViewPr>
      <p:cViewPr varScale="1">
        <p:scale>
          <a:sx n="89" d="100"/>
          <a:sy n="89" d="100"/>
        </p:scale>
        <p:origin x="-774" y="-108"/>
      </p:cViewPr>
      <p:guideLst>
        <p:guide orient="horz" pos="2041"/>
        <p:guide pos="6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-0.13563371906776905"/>
                  <c:y val="0.16228413020397481"/>
                </c:manualLayout>
              </c:layout>
              <c:tx>
                <c:rich>
                  <a:bodyPr/>
                  <a:lstStyle/>
                  <a:p>
                    <a:r>
                      <a:rPr lang="en-US" sz="2400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 smtClean="0"/>
                      <a:t>960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7.1248236206692336E-2"/>
                  <c:y val="-0.20556985402874833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>
                        <a:latin typeface="Times New Roman" pitchFamily="18" charset="0"/>
                        <a:cs typeface="Times New Roman" pitchFamily="18" charset="0"/>
                      </a:rPr>
                      <a:t>7</a:t>
                    </a:r>
                    <a:r>
                      <a:rPr lang="en-US" dirty="0" smtClean="0"/>
                      <a:t>613</a:t>
                    </a:r>
                    <a:r>
                      <a:rPr lang="ru-RU" dirty="0" smtClean="0"/>
                      <a:t> га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5.9813741290196103E-3"/>
                  <c:y val="-1.8706068181554451E-2"/>
                </c:manualLayout>
              </c:layout>
              <c:tx>
                <c:rich>
                  <a:bodyPr/>
                  <a:lstStyle/>
                  <a:p>
                    <a:r>
                      <a:rPr lang="en-US" sz="2400" smtClean="0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 smtClean="0"/>
                      <a:t>57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Однолетние травы</c:v>
                </c:pt>
                <c:pt idx="1">
                  <c:v>Многолетние травы</c:v>
                </c:pt>
                <c:pt idx="2">
                  <c:v>Кукуруза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1960</c:v>
                </c:pt>
                <c:pt idx="1">
                  <c:v>7613</c:v>
                </c:pt>
                <c:pt idx="2">
                  <c:v>357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0564926622059034"/>
          <c:y val="2.249940693412421E-3"/>
          <c:w val="0.34517082839765034"/>
          <c:h val="0.25861438885298682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dLbls>
            <c:dLbl>
              <c:idx val="0"/>
              <c:layout>
                <c:manualLayout>
                  <c:x val="-4.9600443045217293E-3"/>
                  <c:y val="-1.4880132913565091E-2"/>
                </c:manualLayout>
              </c:layout>
              <c:showVal val="1"/>
            </c:dLbl>
            <c:dLbl>
              <c:idx val="1"/>
              <c:layout>
                <c:manualLayout>
                  <c:x val="-3.3066962030144842E-3"/>
                  <c:y val="-9.9200886090434568E-3"/>
                </c:manualLayout>
              </c:layout>
              <c:tx>
                <c:rich>
                  <a:bodyPr/>
                  <a:lstStyle/>
                  <a:p>
                    <a:r>
                      <a:rPr lang="ru-RU" sz="2000" b="1" dirty="0" smtClean="0">
                        <a:latin typeface="Times New Roman" pitchFamily="18" charset="0"/>
                        <a:cs typeface="Times New Roman" pitchFamily="18" charset="0"/>
                      </a:rPr>
                      <a:t>25554</a:t>
                    </a:r>
                    <a:endParaRPr lang="en-US" b="1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Сено</c:v>
                </c:pt>
                <c:pt idx="1">
                  <c:v>Сенаж</c:v>
                </c:pt>
                <c:pt idx="2">
                  <c:v>Силос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3732</c:v>
                </c:pt>
                <c:pt idx="1">
                  <c:v>25554</c:v>
                </c:pt>
                <c:pt idx="2">
                  <c:v>4393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dLbls>
            <c:dLbl>
              <c:idx val="1"/>
              <c:layout>
                <c:manualLayout>
                  <c:x val="3.3066962030144842E-3"/>
                  <c:y val="-1.9840177218086938E-2"/>
                </c:manualLayout>
              </c:layout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Сено</c:v>
                </c:pt>
                <c:pt idx="1">
                  <c:v>Сенаж</c:v>
                </c:pt>
                <c:pt idx="2">
                  <c:v>Силос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4594</c:v>
                </c:pt>
                <c:pt idx="1">
                  <c:v>18941</c:v>
                </c:pt>
              </c:numCache>
            </c:numRef>
          </c:val>
        </c:ser>
        <c:axId val="75936896"/>
        <c:axId val="75938432"/>
      </c:barChart>
      <c:catAx>
        <c:axId val="75936896"/>
        <c:scaling>
          <c:orientation val="minMax"/>
        </c:scaling>
        <c:axPos val="b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938432"/>
        <c:crosses val="autoZero"/>
        <c:auto val="1"/>
        <c:lblAlgn val="ctr"/>
        <c:lblOffset val="100"/>
      </c:catAx>
      <c:valAx>
        <c:axId val="75938432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75936896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24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Pt>
            <c:idx val="0"/>
            <c:explosion val="1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3</a:t>
                    </a:r>
                    <a:r>
                      <a:rPr lang="en-US"/>
                      <a:t>6 </a:t>
                    </a:r>
                    <a:r>
                      <a:rPr lang="en-US" smtClean="0"/>
                      <a:t>647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en-US"/>
                      <a:t>1 </a:t>
                    </a:r>
                    <a:r>
                      <a:rPr lang="en-US" smtClean="0"/>
                      <a:t>799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>
                        <a:latin typeface="Times New Roman" pitchFamily="18" charset="0"/>
                        <a:cs typeface="Times New Roman" pitchFamily="18" charset="0"/>
                      </a:rPr>
                      <a:t>1</a:t>
                    </a:r>
                    <a:r>
                      <a:rPr lang="ru-RU" smtClean="0"/>
                      <a:t> </a:t>
                    </a:r>
                    <a:r>
                      <a:rPr lang="en-US" smtClean="0"/>
                      <a:t>215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Зерновые и зернобобовые</c:v>
                </c:pt>
                <c:pt idx="1">
                  <c:v>Технические</c:v>
                </c:pt>
                <c:pt idx="2">
                  <c:v>Картофель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>
                  <c:v>36647</c:v>
                </c:pt>
                <c:pt idx="1">
                  <c:v>11799</c:v>
                </c:pt>
                <c:pt idx="2">
                  <c:v>1215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55362270049545"/>
          <c:y val="0.37469873589170088"/>
          <c:w val="0.29990328564530638"/>
          <c:h val="0.33830860926997186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Яровые зерновые и зернобобовые культуры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32 114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га.</a:t>
            </a:r>
          </a:p>
        </c:rich>
      </c:tx>
      <c:layout/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Яровые зерновые и зернобобовые культуры - 27204 га.</c:v>
                </c:pt>
              </c:strCache>
            </c:strRef>
          </c:tx>
          <c:dLbls>
            <c:dLbl>
              <c:idx val="0"/>
              <c:layout>
                <c:manualLayout>
                  <c:x val="-0.19102069620990617"/>
                  <c:y val="4.2400339984071479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1</a:t>
                    </a:r>
                    <a:r>
                      <a:rPr lang="en-US"/>
                      <a:t>4 </a:t>
                    </a:r>
                    <a:r>
                      <a:rPr lang="en-US" smtClean="0"/>
                      <a:t>065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081489759945372"/>
                  <c:y val="-0.19420038739830256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9</a:t>
                    </a:r>
                    <a:r>
                      <a:rPr lang="en-US"/>
                      <a:t> </a:t>
                    </a:r>
                    <a:r>
                      <a:rPr lang="en-US" smtClean="0"/>
                      <a:t>919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0.14391846027948127"/>
                  <c:y val="7.6663349127152058E-2"/>
                </c:manualLayout>
              </c:layout>
              <c:tx>
                <c:rich>
                  <a:bodyPr/>
                  <a:lstStyle/>
                  <a:p>
                    <a:r>
                      <a:rPr lang="en-US" sz="2000"/>
                      <a:t>3</a:t>
                    </a:r>
                    <a:r>
                      <a:rPr lang="en-US"/>
                      <a:t> </a:t>
                    </a:r>
                    <a:r>
                      <a:rPr lang="en-US" smtClean="0"/>
                      <a:t>516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2000" smtClean="0"/>
                      <a:t>6</a:t>
                    </a:r>
                    <a:r>
                      <a:rPr lang="en-US" smtClean="0"/>
                      <a:t>05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2000"/>
                      <a:t>4</a:t>
                    </a:r>
                    <a:r>
                      <a:rPr lang="en-US"/>
                      <a:t> </a:t>
                    </a:r>
                    <a:r>
                      <a:rPr lang="en-US" smtClean="0"/>
                      <a:t>009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Лист1!$A$2:$A$6</c:f>
              <c:strCache>
                <c:ptCount val="5"/>
                <c:pt idx="0">
                  <c:v>Пшеница</c:v>
                </c:pt>
                <c:pt idx="1">
                  <c:v>Ячмень</c:v>
                </c:pt>
                <c:pt idx="2">
                  <c:v>Овес</c:v>
                </c:pt>
                <c:pt idx="3">
                  <c:v>Гречиха</c:v>
                </c:pt>
                <c:pt idx="4">
                  <c:v>Горох</c:v>
                </c:pt>
              </c:strCache>
            </c:strRef>
          </c:cat>
          <c:val>
            <c:numRef>
              <c:f>Лист1!$B$2:$B$6</c:f>
              <c:numCache>
                <c:formatCode>#,##0</c:formatCode>
                <c:ptCount val="5"/>
                <c:pt idx="0">
                  <c:v>14065</c:v>
                </c:pt>
                <c:pt idx="1">
                  <c:v>9919</c:v>
                </c:pt>
                <c:pt idx="2">
                  <c:v>3516</c:v>
                </c:pt>
                <c:pt idx="3" formatCode="General">
                  <c:v>605</c:v>
                </c:pt>
                <c:pt idx="4">
                  <c:v>4009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9728394722683751"/>
          <c:y val="0.36257684328285733"/>
          <c:w val="0.20811034546297047"/>
          <c:h val="0.38509423305296347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/>
              <a:t>Озимые зерновые культуры </a:t>
            </a:r>
            <a:r>
              <a:rPr lang="ru-RU" dirty="0" smtClean="0"/>
              <a:t>– </a:t>
            </a:r>
          </a:p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r>
              <a:rPr lang="ru-RU" dirty="0" smtClean="0"/>
              <a:t>4 </a:t>
            </a:r>
            <a:r>
              <a:rPr lang="ru-RU" dirty="0"/>
              <a:t>533 га.</a:t>
            </a:r>
          </a:p>
        </c:rich>
      </c:tx>
      <c:layout>
        <c:manualLayout>
          <c:xMode val="edge"/>
          <c:yMode val="edge"/>
          <c:x val="0.16941776206152542"/>
          <c:y val="1.4697441025071284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Озимые зерновые культуры - 4 533 га.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448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6989468275454775"/>
                  <c:y val="-0.1371255045735658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3 </a:t>
                    </a:r>
                    <a:r>
                      <a:rPr lang="en-US" smtClean="0"/>
                      <a:t>085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0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Лист1!$A$2:$A$3</c:f>
              <c:strCache>
                <c:ptCount val="2"/>
                <c:pt idx="0">
                  <c:v>Рожь</c:v>
                </c:pt>
                <c:pt idx="1">
                  <c:v>Пшеница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1448</c:v>
                </c:pt>
                <c:pt idx="1">
                  <c:v>3085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9728394722683751"/>
          <c:y val="0.36257684328285766"/>
          <c:w val="0.27540909197223734"/>
          <c:h val="0.23811983853645907"/>
        </c:manualLayout>
      </c:layout>
      <c:txPr>
        <a:bodyPr/>
        <a:lstStyle/>
        <a:p>
          <a:pPr>
            <a:defRPr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Lbls>
            <c:dLbl>
              <c:idx val="0"/>
              <c:layout>
                <c:manualLayout>
                  <c:x val="-0.14042295508504141"/>
                  <c:y val="-0.21408332327655058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9092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0.14681731141384313"/>
                  <c:y val="0.1512010923033001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235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472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Рапс</c:v>
                </c:pt>
                <c:pt idx="1">
                  <c:v>Озимая сурепица</c:v>
                </c:pt>
                <c:pt idx="2">
                  <c:v>Лен</c:v>
                </c:pt>
              </c:strCache>
            </c:strRef>
          </c:cat>
          <c:val>
            <c:numRef>
              <c:f>Лист1!$B$2:$B$4</c:f>
              <c:numCache>
                <c:formatCode>#,##0</c:formatCode>
                <c:ptCount val="3"/>
                <c:pt idx="0" formatCode="General">
                  <c:v>9092</c:v>
                </c:pt>
                <c:pt idx="1">
                  <c:v>2235</c:v>
                </c:pt>
                <c:pt idx="2" formatCode="General">
                  <c:v>472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513009441138449"/>
          <c:y val="2.9080505424609104E-2"/>
          <c:w val="0.32494981697957287"/>
          <c:h val="0.23751269790869692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explosion val="4"/>
          </c:dPt>
          <c:dPt>
            <c:idx val="1"/>
            <c:explosion val="5"/>
          </c:dPt>
          <c:dPt>
            <c:idx val="2"/>
            <c:explosion val="3"/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 </a:t>
                    </a:r>
                    <a:r>
                      <a:rPr lang="en-US" smtClean="0"/>
                      <a:t>781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layout>
                <c:manualLayout>
                  <c:x val="-8.6134684340046577E-2"/>
                  <c:y val="-0.23073325467562295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300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layout>
                <c:manualLayout>
                  <c:x val="8.0476718840864991E-2"/>
                  <c:y val="4.678844942375610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 </a:t>
                    </a:r>
                    <a:r>
                      <a:rPr lang="en-US" smtClean="0"/>
                      <a:t>039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450</a:t>
                    </a:r>
                    <a:r>
                      <a:rPr lang="ru-RU" smtClean="0"/>
                      <a:t> га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2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Лист1!$A$2:$A$5</c:f>
              <c:strCache>
                <c:ptCount val="4"/>
                <c:pt idx="0">
                  <c:v>Озимая рожь</c:v>
                </c:pt>
                <c:pt idx="1">
                  <c:v>Озимая пшеница</c:v>
                </c:pt>
                <c:pt idx="2">
                  <c:v>Озимая сурепица</c:v>
                </c:pt>
                <c:pt idx="3">
                  <c:v>Озимая тритикале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1781</c:v>
                </c:pt>
                <c:pt idx="1">
                  <c:v>2300</c:v>
                </c:pt>
                <c:pt idx="2">
                  <c:v>2039</c:v>
                </c:pt>
                <c:pt idx="3">
                  <c:v>450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6616337188238106"/>
          <c:y val="0.5772603058589838"/>
          <c:w val="0.32391653950857557"/>
          <c:h val="0.40596439469298706"/>
        </c:manualLayout>
      </c:layout>
      <c:txPr>
        <a:bodyPr/>
        <a:lstStyle/>
        <a:p>
          <a:pPr>
            <a:defRPr sz="2000" b="1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A0E753-E654-4DBB-88B5-199BF758B3DF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DB1B3-A8B5-4AA1-821C-D2F13B51D7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8053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4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6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914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8778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69759" y="273008"/>
            <a:ext cx="3030547" cy="580515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74122" y="273008"/>
            <a:ext cx="8903603" cy="580515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930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7903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2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4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7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9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620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4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6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9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4991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74122" y="1587043"/>
            <a:ext cx="5967074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33232" y="1587043"/>
            <a:ext cx="5967075" cy="4491122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313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241" indent="0">
              <a:buNone/>
              <a:defRPr sz="2200" b="1"/>
            </a:lvl2pPr>
            <a:lvl3pPr marL="1022482" indent="0">
              <a:buNone/>
              <a:defRPr sz="2000" b="1"/>
            </a:lvl3pPr>
            <a:lvl4pPr marL="1533723" indent="0">
              <a:buNone/>
              <a:defRPr sz="1800" b="1"/>
            </a:lvl4pPr>
            <a:lvl5pPr marL="2044964" indent="0">
              <a:buNone/>
              <a:defRPr sz="1800" b="1"/>
            </a:lvl5pPr>
            <a:lvl6pPr marL="2556205" indent="0">
              <a:buNone/>
              <a:defRPr sz="1800" b="1"/>
            </a:lvl6pPr>
            <a:lvl7pPr marL="3067446" indent="0">
              <a:buNone/>
              <a:defRPr sz="1800" b="1"/>
            </a:lvl7pPr>
            <a:lvl8pPr marL="3578687" indent="0">
              <a:buNone/>
              <a:defRPr sz="1800" b="1"/>
            </a:lvl8pPr>
            <a:lvl9pPr marL="4089928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4931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1887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3807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6" y="258007"/>
            <a:ext cx="3790683" cy="109803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6" y="1356038"/>
            <a:ext cx="3790683" cy="44326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17074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5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600"/>
            </a:lvl1pPr>
            <a:lvl2pPr marL="511241" indent="0">
              <a:buNone/>
              <a:defRPr sz="3100"/>
            </a:lvl2pPr>
            <a:lvl3pPr marL="1022482" indent="0">
              <a:buNone/>
              <a:defRPr sz="2700"/>
            </a:lvl3pPr>
            <a:lvl4pPr marL="1533723" indent="0">
              <a:buNone/>
              <a:defRPr sz="2200"/>
            </a:lvl4pPr>
            <a:lvl5pPr marL="2044964" indent="0">
              <a:buNone/>
              <a:defRPr sz="2200"/>
            </a:lvl5pPr>
            <a:lvl6pPr marL="2556205" indent="0">
              <a:buNone/>
              <a:defRPr sz="2200"/>
            </a:lvl6pPr>
            <a:lvl7pPr marL="3067446" indent="0">
              <a:buNone/>
              <a:defRPr sz="2200"/>
            </a:lvl7pPr>
            <a:lvl8pPr marL="3578687" indent="0">
              <a:buNone/>
              <a:defRPr sz="2200"/>
            </a:lvl8pPr>
            <a:lvl9pPr marL="4089928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20"/>
          </a:xfrm>
        </p:spPr>
        <p:txBody>
          <a:bodyPr/>
          <a:lstStyle>
            <a:lvl1pPr marL="0" indent="0">
              <a:buNone/>
              <a:defRPr sz="1600"/>
            </a:lvl1pPr>
            <a:lvl2pPr marL="511241" indent="0">
              <a:buNone/>
              <a:defRPr sz="1300"/>
            </a:lvl2pPr>
            <a:lvl3pPr marL="1022482" indent="0">
              <a:buNone/>
              <a:defRPr sz="1100"/>
            </a:lvl3pPr>
            <a:lvl4pPr marL="1533723" indent="0">
              <a:buNone/>
              <a:defRPr sz="1000"/>
            </a:lvl4pPr>
            <a:lvl5pPr marL="2044964" indent="0">
              <a:buNone/>
              <a:defRPr sz="1000"/>
            </a:lvl5pPr>
            <a:lvl6pPr marL="2556205" indent="0">
              <a:buNone/>
              <a:defRPr sz="1000"/>
            </a:lvl6pPr>
            <a:lvl7pPr marL="3067446" indent="0">
              <a:buNone/>
              <a:defRPr sz="1000"/>
            </a:lvl7pPr>
            <a:lvl8pPr marL="3578687" indent="0">
              <a:buNone/>
              <a:defRPr sz="1000"/>
            </a:lvl8pPr>
            <a:lvl9pPr marL="4089928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FBE7D-50CA-4F7A-A4F8-78429D7D0587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5619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02248" tIns="51124" rIns="102248" bIns="5112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02248" tIns="51124" rIns="102248" bIns="5112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FBE7D-50CA-4F7A-A4F8-78429D7D0587}" type="datetimeFigureOut">
              <a:rPr lang="ru-RU" smtClean="0"/>
              <a:pPr/>
              <a:t>22.08.2022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3"/>
            <a:ext cx="3648657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5" cy="345009"/>
          </a:xfrm>
          <a:prstGeom prst="rect">
            <a:avLst/>
          </a:prstGeom>
        </p:spPr>
        <p:txBody>
          <a:bodyPr vert="horz" lIns="102248" tIns="51124" rIns="102248" bIns="5112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AFB51-144D-447B-AA3C-70B42F49F34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452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482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431" indent="-383431" algn="l" defTabSz="1022482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767" indent="-319526" algn="l" defTabSz="1022482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103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344" indent="-255621" algn="l" defTabSz="1022482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585" indent="-255621" algn="l" defTabSz="1022482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826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3067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4308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549" indent="-255621" algn="l" defTabSz="1022482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241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482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723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964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6205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446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687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928" algn="l" defTabSz="1022482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8158" y="-2668"/>
            <a:ext cx="10493917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0437" y="1583903"/>
            <a:ext cx="936104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96000"/>
            <a:r>
              <a:rPr lang="ru-RU" sz="4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ходе заготовки кормов и  уборки урожая в сельскохозяйственных предприятиях Крапивинского </a:t>
            </a:r>
          </a:p>
          <a:p>
            <a:pPr defTabSz="396000"/>
            <a:r>
              <a:rPr lang="ru-RU" sz="4400" b="1" dirty="0" smtClean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округа</a:t>
            </a:r>
          </a:p>
        </p:txBody>
      </p:sp>
      <p:pic>
        <p:nvPicPr>
          <p:cNvPr id="6" name="Picture 2" descr="Кемеровская область 2019_ПП-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41" y="442860"/>
            <a:ext cx="8156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Рисунок 1" descr="Z:\Администрация МО\Руководитель аппарата\Салтымакова И.Н\Герб202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76661" y="431775"/>
            <a:ext cx="648072" cy="109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854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448" y="215751"/>
            <a:ext cx="10055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посева озимых культур под урожай 2023 года – 6 570 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4453" y="1223863"/>
          <a:ext cx="7681383" cy="512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2050" name="Picture 2" descr="https://chelyabinsk.usadba-semena.ru/upload/iblock/077/0778cd3fd0677abfd40aca8b3433f15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997" y="1151855"/>
            <a:ext cx="2922064" cy="3024336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2" name="Picture 4" descr="https://xn--80aiddkld0a2a.xn--p1ai/upload/iblock/951/9516facc17c4714340a730da680959f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93285" y="1439887"/>
            <a:ext cx="3351644" cy="2232248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2054" name="Picture 6" descr="https://i.ogurki.com/products/middle/20de8db92519d39588c8cd82e5fcdb1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97341" y="3528119"/>
            <a:ext cx="2808312" cy="280831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09653" y="2058"/>
            <a:ext cx="9512422" cy="64828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40557" y="2447999"/>
            <a:ext cx="444484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r>
              <a:rPr lang="ru-RU" sz="4400" b="1" dirty="0" smtClean="0">
                <a:solidFill>
                  <a:srgbClr val="3B4555"/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4400" b="1" dirty="0">
              <a:solidFill>
                <a:srgbClr val="3B455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pic>
        <p:nvPicPr>
          <p:cNvPr id="7" name="Picture 2" descr="Кемеровская область 2019_ПП-0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0841" y="442860"/>
            <a:ext cx="815659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1" descr="Z:\Администрация МО\Руководитель аппарата\Салтымакова И.Н\Герб20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76661" y="431775"/>
            <a:ext cx="648072" cy="1094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78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09832" y="359767"/>
            <a:ext cx="8070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 кормовыми культурами в 2022 году занято – 9 930 га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0" y="1223592"/>
          <a:ext cx="7488831" cy="525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9218" name="Picture 2" descr="https://riapo.ru/upload/iblock/ca9/ca970e29ede55314c137d6dd43f0b1d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28989" y="2567470"/>
            <a:ext cx="5761038" cy="3912705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4493" y="1007839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12765" y="215751"/>
            <a:ext cx="43054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 кормов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584573" y="1079847"/>
          <a:ext cx="8424936" cy="512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2485" y="359767"/>
            <a:ext cx="85001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Заготовка кормов по предприятиям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413" y="1439887"/>
            <a:ext cx="1128751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Барачатское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» – 1000 тонн сена (146,6%), 8125 тонн сенажа (125,9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%) – 22,2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 к. ед.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ООО «АХ «Кузбасский» – 1650 тонн сена (91,3%), 9000 тонн сенажа (52,1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%) – 10,7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 к. ед.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ООО «Междугорное» – 90 тонн сена (100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%) – 5,7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 к. ед.</a:t>
            </a:r>
          </a:p>
          <a:p>
            <a:endParaRPr lang="ru-RU" sz="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ООО «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Банновское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» – 1000 тонн сена (335,6%), 1816 тонн сенажа (100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%) – 30,7 </a:t>
            </a:r>
            <a:r>
              <a:rPr lang="ru-RU" sz="2100" b="1" dirty="0" err="1" smtClean="0">
                <a:latin typeface="Times New Roman" pitchFamily="18" charset="0"/>
                <a:cs typeface="Times New Roman" pitchFamily="18" charset="0"/>
              </a:rPr>
              <a:t>цн</a:t>
            </a:r>
            <a:r>
              <a:rPr lang="ru-RU" sz="2100" b="1" dirty="0" smtClean="0">
                <a:latin typeface="Times New Roman" pitchFamily="18" charset="0"/>
                <a:cs typeface="Times New Roman" pitchFamily="18" charset="0"/>
              </a:rPr>
              <a:t>. к. ед.</a:t>
            </a:r>
            <a:endParaRPr lang="ru-RU" sz="2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 t="32850"/>
          <a:stretch>
            <a:fillRect/>
          </a:stretch>
        </p:blipFill>
        <p:spPr bwMode="auto">
          <a:xfrm>
            <a:off x="144413" y="3456111"/>
            <a:ext cx="5760640" cy="2901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93085" y="3240087"/>
            <a:ext cx="4608512" cy="3075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0477" y="0"/>
            <a:ext cx="898797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Уборочная площадь озимых и яровых культур </a:t>
            </a:r>
          </a:p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2022 году – 49 661 га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216421" y="1151855"/>
          <a:ext cx="7681383" cy="512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170" name="Picture 2" descr="https://avatars.mds.yandex.net/i?id=2a00000182a1d86cb12b6fc6d78ddfcef30b-402118-fast-images&amp;n=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89229" y="1439887"/>
            <a:ext cx="3816424" cy="286008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2" name="Picture 4" descr="https://maja-dacha.ru/wp-content/uploads/2018/10/post_5bb93da9bc51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7181" y="3744143"/>
            <a:ext cx="3888432" cy="2593554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7174" name="Picture 6" descr="https://shop.evalar.ru/upload/iblock/fba/fbaedabad36f6a5e5e08822e745ded5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6913165" y="935831"/>
            <a:ext cx="2784309" cy="2088232"/>
          </a:xfrm>
          <a:prstGeom prst="rect">
            <a:avLst/>
          </a:prstGeom>
          <a:noFill/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936501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64494" y="0"/>
            <a:ext cx="80144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Общая уборочная площадь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зерновых и зернобобовых культур – 36 647 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44413" y="1439887"/>
          <a:ext cx="5904656" cy="45766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Диаграмма 8"/>
          <p:cNvGraphicFramePr/>
          <p:nvPr/>
        </p:nvGraphicFramePr>
        <p:xfrm>
          <a:off x="5833045" y="1727919"/>
          <a:ext cx="54726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864493" y="935831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1524" y="359767"/>
            <a:ext cx="8750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Уборочная площадь технических культур – 11 799 га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504453" y="1223863"/>
          <a:ext cx="7681383" cy="51209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122" name="Picture 2" descr="https://sklad.freeimg.ru/rsynced_images/oilseed-rape-474499_128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00997" y="2520007"/>
            <a:ext cx="5544616" cy="3694967"/>
          </a:xfrm>
          <a:prstGeom prst="rect">
            <a:avLst/>
          </a:prstGeom>
          <a:ln>
            <a:noFill/>
          </a:ln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720477" y="287759"/>
            <a:ext cx="105131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уборочной кампании 2022 года будет задействовано: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4453" y="1223863"/>
            <a:ext cx="1051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68 комбайнов при суточной производительности 1 600 га;</a:t>
            </a:r>
          </a:p>
          <a:p>
            <a:pPr>
              <a:buFontTx/>
              <a:buChar char="-"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21 зерносушильный комплекс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суточной производительности – 3,1 тыс. тонн.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0437" y="2520007"/>
            <a:ext cx="5472608" cy="3648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7021" y="2375991"/>
            <a:ext cx="5724637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345656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482" y="0"/>
            <a:ext cx="778356" cy="126449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771767" y="1079847"/>
            <a:ext cx="7603643" cy="0"/>
          </a:xfrm>
          <a:prstGeom prst="line">
            <a:avLst/>
          </a:prstGeom>
          <a:ln w="12700">
            <a:solidFill>
              <a:srgbClr val="3B455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D:\Work\Bachti\!!!ВНУТРЕННИЕ\декабрь\презентация\фотозона разме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99456" y="143743"/>
            <a:ext cx="1578205" cy="1248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8050" y="359767"/>
            <a:ext cx="96383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Уборочная кампания началась с уборки озимой сурепицы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6461" y="1295871"/>
            <a:ext cx="695074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Убрано 2 235 га при урожайности 13,3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/га. 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Валовой сбор составил 2 977 тонн.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421" y="2375991"/>
            <a:ext cx="5905053" cy="393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5013" y="2447999"/>
            <a:ext cx="583264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0230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8641</TotalTime>
  <Words>302</Words>
  <Application>Microsoft Office PowerPoint</Application>
  <PresentationFormat>Произвольный</PresentationFormat>
  <Paragraphs>53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Бахтигиреев Роман Иванович</dc:creator>
  <cp:lastModifiedBy>economik</cp:lastModifiedBy>
  <cp:revision>1319</cp:revision>
  <cp:lastPrinted>2020-03-11T07:03:08Z</cp:lastPrinted>
  <dcterms:created xsi:type="dcterms:W3CDTF">2018-10-19T07:56:24Z</dcterms:created>
  <dcterms:modified xsi:type="dcterms:W3CDTF">2022-08-22T08:03:23Z</dcterms:modified>
</cp:coreProperties>
</file>