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86" autoAdjust="0"/>
  </p:normalViewPr>
  <p:slideViewPr>
    <p:cSldViewPr>
      <p:cViewPr varScale="1">
        <p:scale>
          <a:sx n="99" d="100"/>
          <a:sy n="99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D13E4-0FB8-41A2-A695-6E07A245A73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29743-0E06-44ED-A301-CE03DA560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55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29743-0E06-44ED-A301-CE03DA56088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88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36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1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35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09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23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44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5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2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7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DDAF-8938-4D50-ACEA-695D57810CEE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35040-0E81-41D3-B6C9-D13B12100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77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ro42.fss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648071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ПАМЯТКА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ПОЛУЧЕНИЯ ГОСУДАРСТВЕННОЙ УСЛУГИ НА ПОРТАЛЕ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http://www.gosuslugi.ru/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3588" y="1268760"/>
            <a:ext cx="6804756" cy="525658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504103"/>
              </p:ext>
            </p:extLst>
          </p:nvPr>
        </p:nvGraphicFramePr>
        <p:xfrm>
          <a:off x="971600" y="1334403"/>
          <a:ext cx="6768752" cy="5362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428"/>
                <a:gridCol w="3482324"/>
              </a:tblGrid>
              <a:tr h="126346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</a:rPr>
                        <a:t>Как зарегистрироваться  на портале 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www.gosuslugi.ru</a:t>
                      </a:r>
                      <a:endParaRPr lang="ru-RU" sz="1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</a:rPr>
                        <a:t>Как получить государственные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</a:rPr>
                        <a:t> услуги Фонда социального страхования Российской Федерации на портале </a:t>
                      </a:r>
                      <a:r>
                        <a:rPr lang="en-US" sz="1200" b="1" dirty="0" smtClean="0">
                          <a:solidFill>
                            <a:srgbClr val="C00000"/>
                          </a:solidFill>
                        </a:rPr>
                        <a:t>www.gosuslugi.ru</a:t>
                      </a:r>
                      <a:endParaRPr lang="ru-RU" sz="12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ru-RU" sz="1100" b="0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ru-RU" sz="11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1520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b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7718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743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</a:rPr>
                        <a:t>Вы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</a:rPr>
                        <a:t> можете обратиться</a:t>
                      </a:r>
                      <a:r>
                        <a:rPr lang="ru-RU" sz="1200" baseline="0" dirty="0" smtClean="0"/>
                        <a:t>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baseline="0" dirty="0" smtClean="0"/>
                        <a:t>Через Единый портал государственных и муниципальных услуг  </a:t>
                      </a:r>
                      <a:r>
                        <a:rPr lang="en-US" sz="1200" baseline="0" dirty="0" smtClean="0"/>
                        <a:t>www. gosuslugi.ru</a:t>
                      </a:r>
                      <a:r>
                        <a:rPr lang="ru-RU" sz="1200" baseline="0" dirty="0" smtClean="0"/>
                        <a:t>;</a:t>
                      </a:r>
                      <a:endParaRPr lang="en-US" sz="1200" baseline="0" dirty="0" smtClean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baseline="0" dirty="0" smtClean="0"/>
                        <a:t>В региональное отделение;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baseline="0" dirty="0" smtClean="0"/>
                        <a:t>По электронной почте: </a:t>
                      </a:r>
                      <a:r>
                        <a:rPr lang="en-US" sz="1200" baseline="0" dirty="0" smtClean="0">
                          <a:hlinkClick r:id="rId3"/>
                        </a:rPr>
                        <a:t>info@ro42.fss.ru</a:t>
                      </a:r>
                      <a:r>
                        <a:rPr lang="ru-RU" sz="1200" baseline="0" dirty="0" smtClean="0"/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1200" dirty="0" smtClean="0"/>
                        <a:t>Через сайт: </a:t>
                      </a:r>
                      <a:r>
                        <a:rPr lang="en-US" sz="1200" dirty="0" smtClean="0"/>
                        <a:t>www.r42.fss.ru</a:t>
                      </a:r>
                      <a:endParaRPr lang="ru-RU" sz="12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Адрес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100" b="1" baseline="0" dirty="0" smtClean="0">
                          <a:solidFill>
                            <a:srgbClr val="C00000"/>
                          </a:solidFill>
                        </a:rPr>
                        <a:t>Филиала №6 Государственного учреждения-Кузбасского регионального отделения Фонда социального страхования РФ</a:t>
                      </a:r>
                      <a:r>
                        <a:rPr lang="ru-RU" sz="1100" baseline="0" dirty="0" smtClean="0"/>
                        <a:t>:</a:t>
                      </a:r>
                      <a:endParaRPr lang="ru-RU" sz="1100" baseline="0" dirty="0" smtClean="0"/>
                    </a:p>
                    <a:p>
                      <a:r>
                        <a:rPr lang="ru-RU" sz="1100" baseline="0" dirty="0" smtClean="0"/>
                        <a:t> </a:t>
                      </a:r>
                      <a:r>
                        <a:rPr lang="ru-RU" sz="1100" baseline="0" dirty="0" smtClean="0"/>
                        <a:t>652515, </a:t>
                      </a:r>
                      <a:r>
                        <a:rPr lang="ru-RU" sz="1100" baseline="0" dirty="0" smtClean="0"/>
                        <a:t>г. </a:t>
                      </a:r>
                      <a:r>
                        <a:rPr lang="ru-RU" sz="1100" baseline="0" dirty="0" smtClean="0"/>
                        <a:t>Ленинск-Кузнецкий, ул. Пушкина, д.21-А</a:t>
                      </a:r>
                      <a:endParaRPr lang="ru-RU" sz="1100" baseline="0" dirty="0" smtClean="0"/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rgbClr val="C00000"/>
                          </a:solidFill>
                        </a:rPr>
                        <a:t>Часы работы</a:t>
                      </a:r>
                      <a:r>
                        <a:rPr lang="ru-RU" sz="1100" dirty="0" smtClean="0">
                          <a:solidFill>
                            <a:srgbClr val="C00000"/>
                          </a:solidFill>
                        </a:rPr>
                        <a:t>:</a:t>
                      </a:r>
                    </a:p>
                    <a:p>
                      <a:r>
                        <a:rPr lang="ru-RU" sz="1100" dirty="0" err="1" smtClean="0"/>
                        <a:t>Пн-Чт</a:t>
                      </a:r>
                      <a:r>
                        <a:rPr lang="ru-RU" sz="1100" dirty="0" smtClean="0"/>
                        <a:t>  с 8.00 до 17.00</a:t>
                      </a:r>
                    </a:p>
                    <a:p>
                      <a:r>
                        <a:rPr lang="ru-RU" sz="1100" dirty="0" err="1" smtClean="0"/>
                        <a:t>Пт</a:t>
                      </a:r>
                      <a:r>
                        <a:rPr lang="ru-RU" sz="1100" dirty="0" smtClean="0"/>
                        <a:t>        с 8.00 до 16.00</a:t>
                      </a:r>
                    </a:p>
                    <a:p>
                      <a:r>
                        <a:rPr lang="ru-RU" sz="1100" dirty="0" smtClean="0"/>
                        <a:t>Обед</a:t>
                      </a:r>
                      <a:r>
                        <a:rPr lang="ru-RU" sz="1100" baseline="0" dirty="0" smtClean="0"/>
                        <a:t>   с 12.00 до 12.48</a:t>
                      </a:r>
                      <a:endParaRPr lang="ru-RU" sz="11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259632" y="1988840"/>
            <a:ext cx="2448272" cy="504056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1.Зайдите на портал и выберите кнопку регистрации на 1-ой странице</a:t>
            </a:r>
            <a:endParaRPr lang="ru-RU" sz="11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9632" y="2852936"/>
            <a:ext cx="2448272" cy="648072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2.  Подтвердите телефон  или                  </a:t>
            </a:r>
            <a:r>
              <a:rPr lang="en-US" sz="1100" dirty="0" smtClean="0">
                <a:solidFill>
                  <a:schemeClr val="tx1"/>
                </a:solidFill>
              </a:rPr>
              <a:t>e-mail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9632" y="3789040"/>
            <a:ext cx="2448272" cy="504056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3. Введите личные данные</a:t>
            </a:r>
            <a:endParaRPr lang="ru-RU" sz="11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59632" y="4581128"/>
            <a:ext cx="2448272" cy="576064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4. Подтвердите </a:t>
            </a:r>
            <a:r>
              <a:rPr lang="ru-RU" sz="1100" dirty="0" smtClean="0"/>
              <a:t>личность (получите код активации)</a:t>
            </a:r>
            <a:endParaRPr lang="ru-RU" sz="11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99992" y="1988840"/>
            <a:ext cx="2808312" cy="504057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</a:t>
            </a:r>
            <a:r>
              <a:rPr lang="ru-RU" sz="1100" dirty="0" smtClean="0">
                <a:solidFill>
                  <a:schemeClr val="tx1"/>
                </a:solidFill>
              </a:rPr>
              <a:t>. Выберите кнопку «Органы власти» на главной странице сайта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99992" y="2852936"/>
            <a:ext cx="2808312" cy="648072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2. Выберите ведомство: Министерство труда и социальной защиты Российской Федерации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99992" y="3789040"/>
            <a:ext cx="2808312" cy="504056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3. Выберите: Фонд социального страхования Российской Федерации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99992" y="4581128"/>
            <a:ext cx="2808312" cy="576064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4. Выберите услугу из списка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0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НАЗНАЧЕНИЕ И ВЫПЛАТА ЕЖЕМЕСЯЧНОГО ПОСОБИЯ ПО УХОДУ ЗА РЕБЕНКОМ, ПОСОБИЯ ПО БЕРЕМЕННОСТИ И РОДАМ, ПОСОБИЯ ПО ВРЕМЕННОЙ НЕТРУДОСПОСОБНОСТИ </a:t>
            </a:r>
            <a:br>
              <a:rPr lang="ru-RU" sz="1400" b="1" dirty="0" smtClean="0"/>
            </a:br>
            <a:r>
              <a:rPr lang="ru-RU" sz="1400" b="1" dirty="0" smtClean="0"/>
              <a:t>(часть 4 ст. 13 Федерального закона от 29.12.2006 № 255-ФЗ «Об обязательном социальном страховании на случай временной нетрудоспособности и в связи с материнством»)</a:t>
            </a:r>
            <a:endParaRPr lang="ru-RU" sz="1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411983"/>
              </p:ext>
            </p:extLst>
          </p:nvPr>
        </p:nvGraphicFramePr>
        <p:xfrm>
          <a:off x="611560" y="1202392"/>
          <a:ext cx="8064896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944216"/>
                <a:gridCol w="2016224"/>
                <a:gridCol w="1944216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Основания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для предоставления государственных услуг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Назначение и выплата ежемесячного пособия по уходу за ребенком (Административный регламент от 22.09.2014 № 653н)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Назначение и выплата пособия по беременности и родам                            (Административный регламент от 06.05.2014 №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291н)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Назначение и выплата пособия по временной нетрудоспособности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(Административный регламент от 06.05.2014 № 290н) 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59304">
                <a:tc>
                  <a:txBody>
                    <a:bodyPr/>
                    <a:lstStyle/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ru-RU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4. Свидетельство о рождении (усыновлении) ребенка и его копия либо выписка из решения об установлении над ребенком опеки.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5. Свидетельство о рождении (усыновлении) предыдущего ребенка (детей).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6. Справка с места работы другого родителя о  неиспользовании соответствующего отпуска и о неполучении пособия.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7. Вступившее в законную силу решение суда о невыплате пособия страхователем, когда не установлено его местонахождение</a:t>
                      </a:r>
                    </a:p>
                    <a:p>
                      <a:pPr marL="228600" indent="-228600" algn="just">
                        <a:buAutoNum type="arabicPeriod"/>
                      </a:pP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4. Листок нетрудоспособности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5. Документы, подтверждающие  страховой стаж.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Вступившее в законную силу решение суда о невыплате пособия страхователем, когда не установлено его местонахождение.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 Листок нетрудоспособности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5. Документы, подтверждающие  страховой стаж.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Вступившее в законную силу решение суда о невыплате пособия страхователем, когда не установлено его местонахождение.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755576" y="2564904"/>
            <a:ext cx="1872208" cy="1296144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1. Недостаточность денежных средств на счете работодателя в кредитной организации и применением очередности списания денежных средств со счета, предусмотренной ГК РФ 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3861048"/>
            <a:ext cx="1872208" cy="869843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2. Прекращение деятельности страхователем на день обращения застрахованного лица за пособием</a:t>
            </a:r>
            <a:endParaRPr lang="ru-RU" sz="1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4730891"/>
            <a:ext cx="1872208" cy="1650437"/>
          </a:xfrm>
          <a:prstGeom prst="roundRect">
            <a:avLst/>
          </a:prstGeom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3. Отсутствия возможности установления местонахождения страхователя и его имущества, на которое может быть обращено взыскание, при наличии  вступившего в законную силу решения суда о факте невыплаты пособия </a:t>
            </a:r>
            <a:endParaRPr lang="ru-RU" sz="1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08716" y="2348880"/>
            <a:ext cx="5723723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Перечень  необходимых документов: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chemeClr val="tx1"/>
                </a:solidFill>
              </a:rPr>
              <a:t>Заявление о выплате пособия (форма утверждена Административным  регламентом)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chemeClr val="tx1"/>
                </a:solidFill>
              </a:rPr>
              <a:t>Справка о сумме заработной платы  (форма справки утверждена приказом Минтруда РФ от 30.04.2013  № 182н).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solidFill>
                  <a:schemeClr val="tx1"/>
                </a:solidFill>
              </a:rPr>
              <a:t>Заявление о направлении запроса в ПФ РФ  (форма утверждена приказом </a:t>
            </a:r>
            <a:r>
              <a:rPr lang="ru-RU" sz="1100" dirty="0" err="1" smtClean="0">
                <a:solidFill>
                  <a:schemeClr val="tx1"/>
                </a:solidFill>
              </a:rPr>
              <a:t>Минздравсоцразвития</a:t>
            </a:r>
            <a:r>
              <a:rPr lang="ru-RU" sz="1100" dirty="0" smtClean="0">
                <a:solidFill>
                  <a:schemeClr val="tx1"/>
                </a:solidFill>
              </a:rPr>
              <a:t> РФ от  24.01.2011 № 21н)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39552" y="260648"/>
            <a:ext cx="8136904" cy="36004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СРОК И </a:t>
            </a:r>
            <a:r>
              <a:rPr lang="ru-RU" sz="1400" b="1" smtClean="0"/>
              <a:t>ПОРЯДОК ПРЕДОСТАВЛЕНИЯ  </a:t>
            </a:r>
            <a:r>
              <a:rPr lang="ru-RU" sz="1400" b="1" dirty="0" smtClean="0"/>
              <a:t>ГОСУДАРСТВЕННОЙ УСЛУГИ</a:t>
            </a:r>
            <a:endParaRPr lang="ru-RU" sz="1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183184"/>
            <a:ext cx="266429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1. Прием и регистрация  документов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 в день поступления либо  в следующий за выходным рабочий день</a:t>
            </a:r>
            <a:r>
              <a:rPr lang="ru-RU" sz="1000" dirty="0" smtClean="0"/>
              <a:t> </a:t>
            </a:r>
            <a:endParaRPr lang="ru-RU" sz="1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95936" y="836712"/>
            <a:ext cx="4176464" cy="634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Извещение  о дате получения (регистрации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 в 5-дневный срок  с даты их получения (регистрации) по почте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1570562"/>
            <a:ext cx="4176464" cy="5622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Электронное сообщение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 позднее 1 рабочего дня, следующего за днем заполнения заявителем электронного  заявления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2420887"/>
            <a:ext cx="2664296" cy="1464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2. Истребование документов в рамках межведомственного взаимодействия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 в течение 3 календарных дней</a:t>
            </a:r>
          </a:p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330804"/>
            <a:ext cx="4176464" cy="378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Пенсионный фонд РФ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 более 5 календарных дней со дня поступления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01300" y="2816932"/>
            <a:ext cx="4154625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Кредитные организации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 течение 3 дней со дня получения запроса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05268" y="3270717"/>
            <a:ext cx="417646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Налоговые органы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01301" y="3705381"/>
            <a:ext cx="415462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Суды, территориальные органы Федеральной службы судебных приставов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3203848" y="1153964"/>
            <a:ext cx="786532" cy="17323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3203849" y="1570563"/>
            <a:ext cx="786532" cy="18868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3187723" y="2519860"/>
            <a:ext cx="797452" cy="15186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3171836" y="2816932"/>
            <a:ext cx="829465" cy="1800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3171835" y="3270717"/>
            <a:ext cx="829465" cy="1800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3203849" y="3705381"/>
            <a:ext cx="780278" cy="172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609800" y="1759250"/>
            <a:ext cx="484632" cy="661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3" y="4149080"/>
            <a:ext cx="76163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3. Рассмотрение документов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Не позднее 10 календарных дней со дня поступления документов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9551" y="4725144"/>
            <a:ext cx="3168353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4. Принятие решения о выплате пособия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 позднее 10 кал. </a:t>
            </a:r>
            <a:r>
              <a:rPr lang="ru-RU" sz="1000" dirty="0" err="1" smtClean="0">
                <a:solidFill>
                  <a:schemeClr val="tx1"/>
                </a:solidFill>
              </a:rPr>
              <a:t>дн</a:t>
            </a:r>
            <a:r>
              <a:rPr lang="ru-RU" sz="1000" dirty="0" smtClean="0">
                <a:solidFill>
                  <a:schemeClr val="tx1"/>
                </a:solidFill>
              </a:rPr>
              <a:t>. со дня поступления документов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39553" y="5373216"/>
            <a:ext cx="3168351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5</a:t>
            </a:r>
            <a:r>
              <a:rPr lang="ru-RU" sz="1000" b="1" dirty="0" smtClean="0">
                <a:solidFill>
                  <a:schemeClr val="tx1"/>
                </a:solidFill>
              </a:rPr>
              <a:t>. Уведомление о назначении и выплате пособия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 5-дн. после принятия решения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39551" y="5949280"/>
            <a:ext cx="3168353" cy="529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6. Выплата пособия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 позднее 10 кал. </a:t>
            </a:r>
            <a:r>
              <a:rPr lang="ru-RU" sz="1000" dirty="0" err="1" smtClean="0">
                <a:solidFill>
                  <a:schemeClr val="tx1"/>
                </a:solidFill>
              </a:rPr>
              <a:t>дн</a:t>
            </a:r>
            <a:r>
              <a:rPr lang="ru-RU" sz="1000" dirty="0" smtClean="0">
                <a:solidFill>
                  <a:schemeClr val="tx1"/>
                </a:solidFill>
              </a:rPr>
              <a:t>. со дня поступления документов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1609800" y="3885401"/>
            <a:ext cx="484632" cy="2636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1609800" y="4509120"/>
            <a:ext cx="484632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1609800" y="5229200"/>
            <a:ext cx="484632" cy="1530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1609800" y="5724680"/>
            <a:ext cx="484632" cy="224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5468451" y="4509119"/>
            <a:ext cx="484632" cy="216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085513" y="4725143"/>
            <a:ext cx="4015973" cy="452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4. Принятие решения об отказе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Не позднее 10 кал. дней со дня поступления документов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64103" y="5350866"/>
            <a:ext cx="4015973" cy="3463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5</a:t>
            </a:r>
            <a:r>
              <a:rPr lang="ru-RU" sz="1000" b="1" dirty="0" smtClean="0">
                <a:solidFill>
                  <a:schemeClr val="tx1"/>
                </a:solidFill>
              </a:rPr>
              <a:t>. Уведомление об отказе в выплате пособия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 5-дн. после принятия решения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5485191" y="5178016"/>
            <a:ext cx="484632" cy="172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119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672</Words>
  <Application>Microsoft Office PowerPoint</Application>
  <PresentationFormat>Экран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ПАМЯТКА   ПОЛУЧЕНИЯ ГОСУДАРСТВЕННОЙ УСЛУГИ НА ПОРТАЛЕ http://www.gosuslugi.ru/</vt:lpstr>
      <vt:lpstr>НАЗНАЧЕНИЕ И ВЫПЛАТА ЕЖЕМЕСЯЧНОГО ПОСОБИЯ ПО УХОДУ ЗА РЕБЕНКОМ, ПОСОБИЯ ПО БЕРЕМЕННОСТИ И РОДАМ, ПОСОБИЯ ПО ВРЕМЕННОЙ НЕТРУДОСПОСОБНОСТИ  (часть 4 ст. 13 Федерального закона от 29.12.2006 № 255-ФЗ «Об обязательном социальном страховании на случай временной нетрудоспособности и в связи с материнством»)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</dc:title>
  <dc:creator>Ворогушина Галина Анатольевна</dc:creator>
  <cp:lastModifiedBy>user</cp:lastModifiedBy>
  <cp:revision>37</cp:revision>
  <cp:lastPrinted>2016-02-24T04:53:02Z</cp:lastPrinted>
  <dcterms:created xsi:type="dcterms:W3CDTF">2016-02-09T06:19:10Z</dcterms:created>
  <dcterms:modified xsi:type="dcterms:W3CDTF">2016-03-11T07:03:25Z</dcterms:modified>
</cp:coreProperties>
</file>