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drawings/_rels/drawing1.xml.rels" ContentType="application/vnd.openxmlformats-package.relationships+xml"/>
  <Override PartName="/ppt/drawings/drawing1.xml" ContentType="application/vnd.openxmlformats-officedocument.drawingml.chartshape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media/image14.png" ContentType="image/png"/>
  <Override PartName="/ppt/media/image1.jpeg" ContentType="image/jpeg"/>
  <Override PartName="/ppt/media/image2.jpeg" ContentType="image/jpeg"/>
  <Override PartName="/ppt/media/image3.png" ContentType="image/png"/>
  <Override PartName="/ppt/media/image9.jpeg" ContentType="image/jpeg"/>
  <Override PartName="/ppt/media/image13.png" ContentType="image/png"/>
  <Override PartName="/ppt/media/image10.jpeg" ContentType="image/jpeg"/>
  <Override PartName="/ppt/media/image4.jpeg" ContentType="image/jpeg"/>
  <Override PartName="/ppt/media/image5.png" ContentType="image/png"/>
  <Override PartName="/ppt/media/image8.jpeg" ContentType="image/jpeg"/>
  <Override PartName="/ppt/media/image6.jpeg" ContentType="image/jpeg"/>
  <Override PartName="/ppt/media/image11.jpeg" ContentType="image/jpeg"/>
  <Override PartName="/ppt/media/image15.png" ContentType="image/png"/>
  <Override PartName="/ppt/media/image7.jpeg" ContentType="image/jpeg"/>
  <Override PartName="/ppt/media/image12.jpeg" ContentType="image/jpeg"/>
  <Override PartName="/ppt/charts/_rels/chart2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1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spPr>
              <a:solidFill>
                <a:srgbClr val="579d1c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e0021"/>
              </a:solidFill>
              <a:ln w="0">
                <a:noFill/>
              </a:ln>
            </c:spPr>
          </c:dPt>
          <c:dPt>
            <c:idx val="5"/>
            <c:spPr>
              <a:solidFill>
                <a:srgbClr val="83caff"/>
              </a:solidFill>
              <a:ln w="0">
                <a:noFill/>
              </a:ln>
            </c:spPr>
          </c:dPt>
          <c:dPt>
            <c:idx val="6"/>
            <c:spPr>
              <a:solidFill>
                <a:srgbClr val="314004"/>
              </a:solidFill>
              <a:ln w="0">
                <a:noFill/>
              </a:ln>
            </c:spPr>
          </c:dPt>
          <c:dPt>
            <c:idx val="7"/>
            <c:spPr>
              <a:solidFill>
                <a:srgbClr val="aecf00"/>
              </a:solidFill>
              <a:ln w="0">
                <a:noFill/>
              </a:ln>
            </c:spPr>
          </c:dPt>
          <c:dPt>
            <c:idx val="8"/>
            <c:spPr>
              <a:solidFill>
                <a:srgbClr val="4b1f6f"/>
              </a:solidFill>
              <a:ln w="0">
                <a:noFill/>
              </a:ln>
            </c:spPr>
          </c:dPt>
          <c:dPt>
            <c:idx val="9"/>
            <c:spPr>
              <a:solidFill>
                <a:srgbClr val="ff950e"/>
              </a:solidFill>
              <a:ln w="0">
                <a:noFill/>
              </a:ln>
            </c:spPr>
          </c:dPt>
          <c:dPt>
            <c:idx val="10"/>
            <c:spPr>
              <a:solidFill>
                <a:srgbClr val="c5000b"/>
              </a:solidFill>
              <a:ln w="0">
                <a:noFill/>
              </a:ln>
            </c:spPr>
          </c:dPt>
          <c:dPt>
            <c:idx val="11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2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3"/>
            <c:spPr>
              <a:solidFill>
                <a:srgbClr val="0000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3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4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5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6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7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8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9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0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1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2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3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14"/>
                <c:pt idx="0">
                  <c:v>Образование (от детского сада до школы)</c:v>
                </c:pt>
                <c:pt idx="1">
                  <c:v>Прочие</c:v>
                </c:pt>
                <c:pt idx="2">
                  <c:v>Культура</c:v>
                </c:pt>
                <c:pt idx="3">
                  <c:v>Делопроизводство</c:v>
                </c:pt>
                <c:pt idx="4">
                  <c:v>Социальная сфера</c:v>
                </c:pt>
                <c:pt idx="5">
                  <c:v>Сельское хозяйство </c:v>
                </c:pt>
                <c:pt idx="6">
                  <c:v>КУМИ</c:v>
                </c:pt>
                <c:pt idx="7">
                  <c:v>Транспорт</c:v>
                </c:pt>
                <c:pt idx="8">
                  <c:v>Обращение граждан</c:v>
                </c:pt>
                <c:pt idx="9">
                  <c:v>Спорт</c:v>
                </c:pt>
                <c:pt idx="10">
                  <c:v>Архив</c:v>
                </c:pt>
                <c:pt idx="11">
                  <c:v>ЖКХ</c:v>
                </c:pt>
                <c:pt idx="12">
                  <c:v>Образование (высшее и среднее специальное)</c:v>
                </c:pt>
                <c:pt idx="13">
                  <c:v>Предпринимательство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19</c:v>
                </c:pt>
                <c:pt idx="1">
                  <c:v>15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spPr>
              <a:solidFill>
                <a:srgbClr val="579d1c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e0021"/>
              </a:solidFill>
              <a:ln w="0">
                <a:noFill/>
              </a:ln>
            </c:spPr>
          </c:dPt>
          <c:dPt>
            <c:idx val="5"/>
            <c:spPr>
              <a:solidFill>
                <a:srgbClr val="83caff"/>
              </a:solidFill>
              <a:ln w="0">
                <a:noFill/>
              </a:ln>
            </c:spPr>
          </c:dPt>
          <c:dPt>
            <c:idx val="6"/>
            <c:spPr>
              <a:solidFill>
                <a:srgbClr val="314004"/>
              </a:solidFill>
              <a:ln w="0">
                <a:noFill/>
              </a:ln>
            </c:spPr>
          </c:dPt>
          <c:dPt>
            <c:idx val="7"/>
            <c:spPr>
              <a:solidFill>
                <a:srgbClr val="aecf00"/>
              </a:solidFill>
              <a:ln w="0">
                <a:noFill/>
              </a:ln>
            </c:spPr>
          </c:dPt>
          <c:dPt>
            <c:idx val="8"/>
            <c:spPr>
              <a:solidFill>
                <a:srgbClr val="4b1f6f"/>
              </a:solidFill>
              <a:ln w="0">
                <a:noFill/>
              </a:ln>
            </c:spPr>
          </c:dPt>
          <c:dPt>
            <c:idx val="9"/>
            <c:spPr>
              <a:solidFill>
                <a:srgbClr val="ff950e"/>
              </a:solidFill>
              <a:ln w="0">
                <a:noFill/>
              </a:ln>
            </c:spPr>
          </c:dPt>
          <c:dPt>
            <c:idx val="10"/>
            <c:spPr>
              <a:solidFill>
                <a:srgbClr val="c5000b"/>
              </a:solidFill>
              <a:ln w="0">
                <a:noFill/>
              </a:ln>
            </c:spPr>
          </c:dPt>
          <c:dPt>
            <c:idx val="11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2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3"/>
            <c:spPr>
              <a:solidFill>
                <a:srgbClr val="000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7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8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9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14"/>
                <c:pt idx="0">
                  <c:v>Образование (от детского сада до школы)</c:v>
                </c:pt>
                <c:pt idx="1">
                  <c:v>Прочие</c:v>
                </c:pt>
                <c:pt idx="2">
                  <c:v>Культура</c:v>
                </c:pt>
                <c:pt idx="3">
                  <c:v>Делопроизводство</c:v>
                </c:pt>
                <c:pt idx="4">
                  <c:v>Социальная сфера</c:v>
                </c:pt>
                <c:pt idx="5">
                  <c:v>Сельское хозяйство </c:v>
                </c:pt>
                <c:pt idx="6">
                  <c:v>КУМИ</c:v>
                </c:pt>
                <c:pt idx="7">
                  <c:v>Транспорт</c:v>
                </c:pt>
                <c:pt idx="8">
                  <c:v>Обращение граждан</c:v>
                </c:pt>
                <c:pt idx="9">
                  <c:v>Спорт</c:v>
                </c:pt>
                <c:pt idx="10">
                  <c:v>Архив</c:v>
                </c:pt>
                <c:pt idx="11">
                  <c:v>ЖКХ</c:v>
                </c:pt>
                <c:pt idx="12">
                  <c:v>Образование (высшее и среднее специальное)</c:v>
                </c:pt>
                <c:pt idx="13">
                  <c:v>Предпринимательство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spPr>
              <a:solidFill>
                <a:srgbClr val="579d1c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e0021"/>
              </a:solidFill>
              <a:ln w="0">
                <a:noFill/>
              </a:ln>
            </c:spPr>
          </c:dPt>
          <c:dPt>
            <c:idx val="5"/>
            <c:spPr>
              <a:solidFill>
                <a:srgbClr val="83caff"/>
              </a:solidFill>
              <a:ln w="0">
                <a:noFill/>
              </a:ln>
            </c:spPr>
          </c:dPt>
          <c:dPt>
            <c:idx val="6"/>
            <c:spPr>
              <a:solidFill>
                <a:srgbClr val="314004"/>
              </a:solidFill>
              <a:ln w="0">
                <a:noFill/>
              </a:ln>
            </c:spPr>
          </c:dPt>
          <c:dPt>
            <c:idx val="7"/>
            <c:spPr>
              <a:solidFill>
                <a:srgbClr val="aecf00"/>
              </a:solidFill>
              <a:ln w="0">
                <a:noFill/>
              </a:ln>
            </c:spPr>
          </c:dPt>
          <c:dPt>
            <c:idx val="8"/>
            <c:spPr>
              <a:solidFill>
                <a:srgbClr val="4b1f6f"/>
              </a:solidFill>
              <a:ln w="0">
                <a:noFill/>
              </a:ln>
            </c:spPr>
          </c:dPt>
          <c:dPt>
            <c:idx val="9"/>
            <c:spPr>
              <a:solidFill>
                <a:srgbClr val="ff950e"/>
              </a:solidFill>
              <a:ln w="0">
                <a:noFill/>
              </a:ln>
            </c:spPr>
          </c:dPt>
          <c:dPt>
            <c:idx val="10"/>
            <c:spPr>
              <a:solidFill>
                <a:srgbClr val="c5000b"/>
              </a:solidFill>
              <a:ln w="0">
                <a:noFill/>
              </a:ln>
            </c:spPr>
          </c:dPt>
          <c:dPt>
            <c:idx val="11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2"/>
            <c:spPr>
              <a:solidFill>
                <a:srgbClr val="000000"/>
              </a:solidFill>
              <a:ln w="0">
                <a:noFill/>
              </a:ln>
            </c:spPr>
          </c:dPt>
          <c:dPt>
            <c:idx val="13"/>
            <c:spPr>
              <a:solidFill>
                <a:srgbClr val="000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7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8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9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14"/>
                <c:pt idx="0">
                  <c:v>Образование (от детского сада до школы)</c:v>
                </c:pt>
                <c:pt idx="1">
                  <c:v>Прочие</c:v>
                </c:pt>
                <c:pt idx="2">
                  <c:v>Культура</c:v>
                </c:pt>
                <c:pt idx="3">
                  <c:v>Делопроизводство</c:v>
                </c:pt>
                <c:pt idx="4">
                  <c:v>Социальная сфера</c:v>
                </c:pt>
                <c:pt idx="5">
                  <c:v>Сельское хозяйство </c:v>
                </c:pt>
                <c:pt idx="6">
                  <c:v>КУМИ</c:v>
                </c:pt>
                <c:pt idx="7">
                  <c:v>Транспорт</c:v>
                </c:pt>
                <c:pt idx="8">
                  <c:v>Обращение граждан</c:v>
                </c:pt>
                <c:pt idx="9">
                  <c:v>Спорт</c:v>
                </c:pt>
                <c:pt idx="10">
                  <c:v>Архив</c:v>
                </c:pt>
                <c:pt idx="11">
                  <c:v>ЖКХ</c:v>
                </c:pt>
                <c:pt idx="12">
                  <c:v>Образование (высшее и среднее специальное)</c:v>
                </c:pt>
                <c:pt idx="13">
                  <c:v>Предпринимательство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4"/>
              </c:numCache>
            </c:numRef>
          </c:val>
        </c:ser>
      </c:pie3DChart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XO Oriel"/>
              <a:ea typeface="DejaVu Sans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390063660241286"/>
          <c:y val="0.556432038834951"/>
          <c:w val="0.347104126786271"/>
          <c:h val="0.335288565264293"/>
        </c:manualLayout>
      </c:layout>
      <c:barChart>
        <c:barDir val="col"/>
        <c:grouping val="clustered"/>
        <c:varyColors val="0"/>
        <c:axId val="84668824"/>
        <c:axId val="6724756"/>
      </c:barChart>
      <c:catAx>
        <c:axId val="84668824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6724756"/>
        <c:auto val="1"/>
        <c:lblAlgn val="ctr"/>
        <c:lblOffset val="100"/>
        <c:noMultiLvlLbl val="0"/>
      </c:catAx>
      <c:valAx>
        <c:axId val="6724756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84668824"/>
        <c:crossBetween val="midCat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drawings/_rels/drawing1.xml.rels><?xml version="1.0" encoding="UTF-8"?>
<Relationships xmlns="http://schemas.openxmlformats.org/package/2006/relationships"><Relationship Id="rId1" Type="http://schemas.openxmlformats.org/officeDocument/2006/relationships/image" Target="../media/image5.png"/>
</Relationships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0.329519654543026</cdr:x>
      <cdr:y>0.606324163969795</cdr:y>
    </cdr:from>
    <cdr:to>
      <cdr:x>0.497974446868183</cdr:x>
      <cdr:y>0.913228155339806</cdr:y>
    </cdr:to>
    <cdr:pic>
      <cdr:nvPicPr>
        <cdr:cNvPr id="180" name="chart" descr=""/>
        <cdr:cNvPicPr/>
      </cdr:nvPicPr>
      <cdr:blipFill>
        <a:blip r:embed="rId1"/>
        <a:stretch/>
      </cdr:blipFill>
      <cdr:spPr>
        <a:xfrm>
          <a:off x="2664720" y="3237480"/>
          <a:ext cx="1362240" cy="1638720"/>
        </a:xfrm>
        <a:prstGeom prst="rect">
          <a:avLst/>
        </a:prstGeom>
        <a:ln w="0">
          <a:noFill/>
        </a:ln>
      </cdr:spPr>
    </cdr:pic>
  </cdr:relSizeAnchor>
  <cdr:relSizeAnchor>
    <cdr:from>
      <cdr:x>0.593375773494191</cdr:x>
      <cdr:y>0.417745415318231</cdr:y>
    </cdr:from>
    <cdr:to>
      <cdr:x>0.979432845123091</cdr:x>
      <cdr:y>0.910733549083064</cdr:y>
    </cdr:to>
    <cdr:sp>
      <cdr:nvSpPr>
        <cdr:cNvPr id="181" name="Прямоугольник 2"/>
        <cdr:cNvSpPr/>
      </cdr:nvSpPr>
      <cdr:spPr>
        <a:xfrm>
          <a:off x="4798440" y="2230560"/>
          <a:ext cx="3121920" cy="2632320"/>
        </a:xfrm>
        <a:prstGeom prst="rect">
          <a:avLst/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vertOverflow="clip" lIns="90000" rIns="90000" tIns="45000" bIns="45000" anchor="t">
          <a:noAutofit/>
        </a:bodyPr>
        <a:p>
          <a:pPr algn="ctr">
            <a:lnSpc>
              <a:spcPct val="100000"/>
            </a:lnSpc>
          </a:pP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Внедренные улучшения </a:t>
          </a: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Стандарты, СОПы, СОКи</a:t>
          </a: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Фото</a:t>
          </a:r>
          <a:r>
            <a:rPr b="0" i="1" lang="ru-RU" sz="1600" spc="-1" strike="noStrike">
              <a:solidFill>
                <a:schemeClr val="lt1"/>
              </a:solidFill>
              <a:latin typeface="Calibri"/>
              <a:ea typeface="DejaVu Sans"/>
            </a:rPr>
            <a:t> </a:t>
          </a: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Ссылки на материалы</a:t>
          </a: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Размещение в соцсетях, </a:t>
          </a:r>
          <a:endParaRPr b="0" sz="1600" spc="-1" strike="noStrike">
            <a:solidFill>
              <a:srgbClr val="000000"/>
            </a:solidFill>
            <a:latin typeface="Tinos"/>
          </a:endParaRPr>
        </a:p>
        <a:p>
          <a:pPr algn="ctr">
            <a:lnSpc>
              <a:spcPct val="100000"/>
            </a:lnSpc>
          </a:pPr>
          <a:r>
            <a:rPr b="0" i="1" lang="ru-RU" sz="1600" spc="-1" strike="noStrike">
              <a:solidFill>
                <a:schemeClr val="accent1">
                  <a:lumMod val="50000"/>
                </a:schemeClr>
              </a:solidFill>
              <a:latin typeface="Calibri"/>
              <a:ea typeface="DejaVu Sans"/>
            </a:rPr>
            <a:t>на сайте</a:t>
          </a:r>
          <a:endParaRPr b="0" sz="1600" spc="-1" strike="noStrike">
            <a:solidFill>
              <a:srgbClr val="000000"/>
            </a:solidFill>
            <a:latin typeface="Tinos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перемещения страницы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fld id="{E776935B-26D4-4BF9-B820-8BC8AA49DDEF}" type="slidenum">
              <a:rPr b="0" lang="ru-RU" sz="1400" spc="-1" strike="noStrike">
                <a:solidFill>
                  <a:srgbClr val="000000"/>
                </a:solid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7C67C5-97B5-4C39-9362-5DF8A4C69A7D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EA6154-244F-4F45-B401-28F4381134A2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A8057E-B0DB-4929-B393-D8384737B159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FAD7E3-C869-4ABF-83A4-3AA79443465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6DBC15-8BE4-4A2E-B25C-3A60CDD98AF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5E040D-5ABE-4D12-A884-506D80A4676B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5C8A0F-0898-4ADA-A7DC-8EA35078C6DF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DF260F-FDBA-4F4C-A0E3-E006BAEA599A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769C48-0633-44A4-BFF1-A3106BC6A6A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656EB4-11D1-4F97-A4B8-851C793FAD08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759017-CD10-4CFC-A717-0F893DC9806D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FCE520-2FD6-4077-BEC2-339FF650B4D5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720" cy="308160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334DBC-5E43-4776-A623-E738E25C0D9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9F7561-5077-4FA8-B313-CC23E6ABB9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DB4D0D-ADAD-4B43-96FE-4775486965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37FEB7-B384-450C-8BDA-C297F71205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4FEECB-9BB6-433F-97E4-A07BC39E189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0084B4-F179-4B78-B869-E4C15FD545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A47D48-85E3-4F34-94CC-755C157B33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879F39A-354E-4D17-B273-99CED790A3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F8041F-7414-44E0-900C-D6A398DEF3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38E470-E65E-4E22-A536-75CF970EBB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BF4F4F-B8C6-4A0B-A773-8BF1919A96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EB04F9-77C9-4AE7-A345-95DD9BA041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C51A36-C2C5-4038-8E14-6354B4986D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2E963F-F3D1-4A96-9C7B-54188B125A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8309DA-629E-4A65-98E8-1BBED701EB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35A973-D260-43EC-9024-27A7521EF1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20A4A1-E1FB-4043-BD32-8B1F24E817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C9DDF3-8862-47E0-A819-0AE4722C105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CFD609F-F97F-4A6B-96C4-2E0A0161F1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34CFFB-61F9-4FF0-8BF8-2FE986EE4A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2046D6-8C30-4F85-B219-ECEC92AFC8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24A04C3-CF8B-4F75-AA27-DB797A6C72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F1F472-B8C0-45D8-B1B8-3490F813B8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9BEEB7-95C2-4E44-A5DA-63FC7B98C3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B593634-599C-49A3-9D30-7364DDB5EB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ABBEC1-9DB0-4A35-A05B-EAC7233E08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85E987E-9DFA-4EC8-8042-51EE7A56E6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EDD29DB-E975-45EE-9F94-1E2AFD08F5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2BF5261-6FD2-4E71-877A-8FF8465E03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0D1388-26E1-46E4-80A8-F164B2C0FF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CCBEFC5-5033-43CF-BA51-916758138DB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153D0C-2861-4BAE-98A3-352C1A620B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AA8A84-5B78-41BB-B2D8-EFDE39D252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8F6192-880C-495C-A470-850C044FD9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02968E-AC54-4CCD-B4A1-5F7D1A9E1B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EE11FA-6AC9-4505-A6A1-39680E56BA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F6DB5C-CFE9-4B83-8780-3EC8F3CB33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BC6300-9469-46C7-A919-71D2F8FCB7A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ля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пр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ав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ки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те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кс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та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за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гл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ав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ия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щ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ёл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кн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ит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е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м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ы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ш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ь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16AC15-F330-4783-BA22-07CEF4360C6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3511D9-F529-4339-8304-3E4DB60F2EF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</a:t>
            </a: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3" descr=""/>
          <p:cNvPicPr/>
          <p:nvPr/>
        </p:nvPicPr>
        <p:blipFill>
          <a:blip r:embed="rId1"/>
          <a:stretch/>
        </p:blipFill>
        <p:spPr>
          <a:xfrm>
            <a:off x="3523680" y="1604520"/>
            <a:ext cx="8587440" cy="52488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2"/>
          <a:stretch/>
        </p:blipFill>
        <p:spPr>
          <a:xfrm>
            <a:off x="34920" y="180000"/>
            <a:ext cx="1221120" cy="896040"/>
          </a:xfrm>
          <a:prstGeom prst="rect">
            <a:avLst/>
          </a:prstGeom>
          <a:ln w="0">
            <a:noFill/>
          </a:ln>
        </p:spPr>
      </p:pic>
      <p:sp>
        <p:nvSpPr>
          <p:cNvPr id="131" name="Заголовок 1"/>
          <p:cNvSpPr/>
          <p:nvPr/>
        </p:nvSpPr>
        <p:spPr>
          <a:xfrm>
            <a:off x="1620000" y="1691640"/>
            <a:ext cx="6836400" cy="17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5000"/>
          </a:bodyPr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Отчет по реализации проектов по бережливому производству</a:t>
            </a:r>
            <a:br>
              <a:rPr sz="4800"/>
            </a:br>
            <a:r>
              <a:rPr b="1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за 1 полугодие 2025 года в Крапивинском муниципальном округе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2" name="Текст 4"/>
          <p:cNvSpPr/>
          <p:nvPr/>
        </p:nvSpPr>
        <p:spPr>
          <a:xfrm>
            <a:off x="540000" y="5115960"/>
            <a:ext cx="570708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404040"/>
                </a:solidFill>
                <a:latin typeface="Arial"/>
                <a:ea typeface="DejaVu Sans"/>
              </a:rPr>
              <a:t>Исполнитель: Ермакова Наталья Александровна, 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404040"/>
                </a:solidFill>
                <a:latin typeface="Arial"/>
                <a:ea typeface="DejaVu Sans"/>
              </a:rPr>
              <a:t>начальник отдела экономического развития 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404040"/>
                </a:solidFill>
                <a:latin typeface="Arial"/>
                <a:ea typeface="DejaVu Sans"/>
              </a:rPr>
              <a:t>администрации Крапивинского муниципального округа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33" name="Рисунок 2" descr=""/>
          <p:cNvPicPr/>
          <p:nvPr/>
        </p:nvPicPr>
        <p:blipFill>
          <a:blip r:embed="rId3"/>
          <a:stretch/>
        </p:blipFill>
        <p:spPr>
          <a:xfrm>
            <a:off x="1260000" y="180000"/>
            <a:ext cx="536040" cy="8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10441800" cy="63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Arial"/>
                <a:ea typeface="Arial"/>
              </a:rPr>
              <a:t>ОБРАЗОВАНИЕ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0" name="TextBox 4"/>
          <p:cNvSpPr/>
          <p:nvPr/>
        </p:nvSpPr>
        <p:spPr>
          <a:xfrm>
            <a:off x="1337400" y="655200"/>
            <a:ext cx="85618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33f4f"/>
                </a:solidFill>
                <a:latin typeface="Arial"/>
                <a:ea typeface="DejaVu Sans"/>
              </a:rPr>
              <a:t>Муниципальное казенное дошкольное образовательное учреждение «Мунгатский детский сад»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20"/>
          </p:nvPr>
        </p:nvSpPr>
        <p:spPr>
          <a:xfrm>
            <a:off x="11079360" y="6447600"/>
            <a:ext cx="83376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B030243-47DB-49A1-BA31-AB19A8B7025D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10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12" name="Рисунок 15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5680" cy="84780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1440000" y="1440000"/>
            <a:ext cx="813240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работы по приему детей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МКДОУ «Мунгатский детский сад»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4" name=""/>
          <p:cNvSpPr/>
          <p:nvPr/>
        </p:nvSpPr>
        <p:spPr>
          <a:xfrm>
            <a:off x="4500000" y="2036520"/>
            <a:ext cx="21218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XO Oriel"/>
              </a:rPr>
              <a:t>Команда проекта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5" name="Рисунок 16" descr=""/>
          <p:cNvPicPr/>
          <p:nvPr/>
        </p:nvPicPr>
        <p:blipFill>
          <a:blip r:embed="rId2"/>
          <a:stretch/>
        </p:blipFill>
        <p:spPr>
          <a:xfrm>
            <a:off x="279360" y="2520000"/>
            <a:ext cx="5120280" cy="34196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5" descr=""/>
          <p:cNvPicPr/>
          <p:nvPr/>
        </p:nvPicPr>
        <p:blipFill>
          <a:blip r:embed="rId3"/>
          <a:stretch/>
        </p:blipFill>
        <p:spPr>
          <a:xfrm>
            <a:off x="5580000" y="3420000"/>
            <a:ext cx="1776240" cy="2339640"/>
          </a:xfrm>
          <a:prstGeom prst="rect">
            <a:avLst/>
          </a:prstGeom>
          <a:ln w="0">
            <a:noFill/>
          </a:ln>
        </p:spPr>
      </p:pic>
      <p:sp>
        <p:nvSpPr>
          <p:cNvPr id="217" name=""/>
          <p:cNvSpPr/>
          <p:nvPr/>
        </p:nvSpPr>
        <p:spPr>
          <a:xfrm>
            <a:off x="5580000" y="2700000"/>
            <a:ext cx="180792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Руководитель проекта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Унгефуг Антонина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Николаевна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8" name=""/>
          <p:cNvSpPr/>
          <p:nvPr/>
        </p:nvSpPr>
        <p:spPr>
          <a:xfrm>
            <a:off x="8299440" y="2397960"/>
            <a:ext cx="232020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XO Oriel"/>
              </a:rPr>
              <a:t>Рабочая группа проекта</a:t>
            </a: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19" name="Picture 6" descr=""/>
          <p:cNvPicPr/>
          <p:nvPr/>
        </p:nvPicPr>
        <p:blipFill>
          <a:blip r:embed="rId4"/>
          <a:stretch/>
        </p:blipFill>
        <p:spPr>
          <a:xfrm>
            <a:off x="7560000" y="3420000"/>
            <a:ext cx="1655640" cy="233964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7" descr=""/>
          <p:cNvPicPr/>
          <p:nvPr/>
        </p:nvPicPr>
        <p:blipFill>
          <a:blip r:embed="rId5"/>
          <a:stretch/>
        </p:blipFill>
        <p:spPr>
          <a:xfrm>
            <a:off x="9540000" y="3420000"/>
            <a:ext cx="1799640" cy="2339640"/>
          </a:xfrm>
          <a:prstGeom prst="rect">
            <a:avLst/>
          </a:prstGeom>
          <a:ln w="0">
            <a:noFill/>
          </a:ln>
        </p:spPr>
      </p:pic>
      <p:sp>
        <p:nvSpPr>
          <p:cNvPr id="221" name=""/>
          <p:cNvSpPr/>
          <p:nvPr/>
        </p:nvSpPr>
        <p:spPr>
          <a:xfrm>
            <a:off x="7781040" y="2738160"/>
            <a:ext cx="124092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Воспитатель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Зубан Ольга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Владимировна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2" name=""/>
          <p:cNvSpPr/>
          <p:nvPr/>
        </p:nvSpPr>
        <p:spPr>
          <a:xfrm>
            <a:off x="9720000" y="2699640"/>
            <a:ext cx="134316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Воспитатель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Позднышева 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Ольга Павловна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Num" idx="21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9B2D08A-D945-43CC-82CC-731E6431C702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10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title"/>
          </p:nvPr>
        </p:nvSpPr>
        <p:spPr>
          <a:xfrm>
            <a:off x="1067400" y="720000"/>
            <a:ext cx="3416040" cy="12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2. ОМСУ/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2.1. Общая информация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5" name="Заголовок 3"/>
          <p:cNvSpPr/>
          <p:nvPr/>
        </p:nvSpPr>
        <p:spPr>
          <a:xfrm>
            <a:off x="1067400" y="526320"/>
            <a:ext cx="1045152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3200" spc="-1" strike="noStrike">
                <a:solidFill>
                  <a:srgbClr val="333333"/>
                </a:solidFill>
                <a:latin typeface="Arial"/>
                <a:ea typeface="DejaVu Sans"/>
              </a:rPr>
              <a:t>Крапивинский муниципальный округ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6" name="Прямоугольник 1"/>
          <p:cNvSpPr/>
          <p:nvPr/>
        </p:nvSpPr>
        <p:spPr>
          <a:xfrm>
            <a:off x="360000" y="2160000"/>
            <a:ext cx="109760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Обучающие тренинги и фабрики процессов в Крапивинском муниципальном округе не проводятся.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Обучение основам бережливого производства сотрудники Крапивинского муниципального округа проходят в Автономной некоммерческой организации «Центр компетенций Кузбасса».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июне 2025 года обучение прошли 2 сотрудника муниципального бюджетного учреждения «Комплексный центр социального обслуживания населения» Крапивинского муниципального округа.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Участие в региональных конференциях, сессиях, заседаниях координационного совета: Крапивинский муниципальный округ принимает в режиме видеоконференцсвязи.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27" name="Рисунок 17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6040" cy="8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Num" idx="22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8E5926D-93AF-479A-9422-3F79558136BD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11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1067400" y="720000"/>
            <a:ext cx="3416040" cy="125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2. 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ОМС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У/ 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РОИ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В/ 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ФОИ</a:t>
            </a: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2.1.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Обща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я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инфо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рмац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0" name="Заголовок 5"/>
          <p:cNvSpPr/>
          <p:nvPr/>
        </p:nvSpPr>
        <p:spPr>
          <a:xfrm>
            <a:off x="1067400" y="526320"/>
            <a:ext cx="1045152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3200" spc="-1" strike="noStrike">
                <a:solidFill>
                  <a:srgbClr val="333333"/>
                </a:solidFill>
                <a:latin typeface="Arial"/>
                <a:ea typeface="DejaVu Sans"/>
              </a:rPr>
              <a:t>Крапивинский муниципальный округ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31" name="Рисунок 18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36040" cy="896040"/>
          </a:xfrm>
          <a:prstGeom prst="rect">
            <a:avLst/>
          </a:prstGeom>
          <a:ln w="0">
            <a:noFill/>
          </a:ln>
        </p:spPr>
      </p:pic>
      <p:pic>
        <p:nvPicPr>
          <p:cNvPr id="232" name="" descr=""/>
          <p:cNvPicPr/>
          <p:nvPr/>
        </p:nvPicPr>
        <p:blipFill>
          <a:blip r:embed="rId2"/>
          <a:stretch/>
        </p:blipFill>
        <p:spPr>
          <a:xfrm>
            <a:off x="180000" y="1980000"/>
            <a:ext cx="5759640" cy="413964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3"/>
          <a:stretch/>
        </p:blipFill>
        <p:spPr>
          <a:xfrm>
            <a:off x="6120000" y="1980000"/>
            <a:ext cx="5759640" cy="41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Num" idx="23"/>
          </p:nvPr>
        </p:nvSpPr>
        <p:spPr>
          <a:xfrm>
            <a:off x="11084040" y="6450480"/>
            <a:ext cx="8359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9176698-7F3C-4201-92F2-865675913CB8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title"/>
          </p:nvPr>
        </p:nvSpPr>
        <p:spPr>
          <a:xfrm>
            <a:off x="818640" y="1017360"/>
            <a:ext cx="8391600" cy="258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333333"/>
                </a:solidFill>
                <a:latin typeface="Arial"/>
                <a:ea typeface="Arial"/>
              </a:rPr>
              <a:t>2. РОИВ/ ФОИВ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2.2. Участие в проектах на уровне РОИВ/ФОИВ</a:t>
            </a: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6" name="Заголовок 4"/>
          <p:cNvSpPr/>
          <p:nvPr/>
        </p:nvSpPr>
        <p:spPr>
          <a:xfrm>
            <a:off x="947520" y="419760"/>
            <a:ext cx="1045296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3200" spc="-1" strike="noStrike">
                <a:solidFill>
                  <a:srgbClr val="333333"/>
                </a:solidFill>
                <a:latin typeface="Arial"/>
                <a:ea typeface="Arial"/>
              </a:rPr>
              <a:t>Крапивинский муниципальный округ</a:t>
            </a:r>
            <a:br>
              <a:rPr sz="28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7" name="Прямоугольник 2"/>
          <p:cNvSpPr/>
          <p:nvPr/>
        </p:nvSpPr>
        <p:spPr>
          <a:xfrm>
            <a:off x="818640" y="2781720"/>
            <a:ext cx="8682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Участие в проектах, в том числе пилотных, на уровне Кузбасса, Федерации Крапивинский муниципальный округ в 1 полугодии 2025 года не принимал.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38" name="Рисунок 7" descr=""/>
          <p:cNvPicPr/>
          <p:nvPr/>
        </p:nvPicPr>
        <p:blipFill>
          <a:blip r:embed="rId1"/>
          <a:stretch/>
        </p:blipFill>
        <p:spPr>
          <a:xfrm>
            <a:off x="181800" y="180360"/>
            <a:ext cx="536040" cy="89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Num" idx="24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E7646DC-1359-4506-AE34-8BBF964CD81E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title"/>
          </p:nvPr>
        </p:nvSpPr>
        <p:spPr>
          <a:xfrm>
            <a:off x="180000" y="1260000"/>
            <a:ext cx="10438560" cy="41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6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333333"/>
                </a:solidFill>
                <a:latin typeface="Arial"/>
                <a:ea typeface="Arial"/>
              </a:rPr>
              <a:t>3. Прочие активности </a:t>
            </a:r>
            <a:br>
              <a:rPr sz="2000"/>
            </a:br>
            <a:r>
              <a:rPr b="0" lang="ru-RU" sz="2000" spc="-1" strike="noStrike">
                <a:solidFill>
                  <a:srgbClr val="333333"/>
                </a:solidFill>
                <a:latin typeface="Arial"/>
                <a:ea typeface="Arial"/>
              </a:rPr>
              <a:t>(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региональные, межрегиональные, городские, районные)</a:t>
            </a:r>
            <a:br>
              <a:rPr sz="2000"/>
            </a:br>
            <a:br>
              <a:rPr sz="2000"/>
            </a:br>
            <a:br>
              <a:rPr sz="1400"/>
            </a:br>
            <a:r>
              <a:rPr b="0" lang="ru-RU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Нормативные акты по бережливому производству: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Постановление от 30.12.2022 № 2135 «По стимулированию сотрудников в рамках внедрения системы бережливого производства»;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Постановление от 24.10.2023 № 1539 «О создании координационного совета по внедрению принципов и стандартов клиентоцентричности в муниципальное управление»;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Постановление от 21.04.2025 № 481 «О реализации программы «Эффективный регион» в деятельности органов местного самоуправления и подведомственных им организациях на территории Крапивинского муниципального округа на 2025 — 2027 годы»;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Постановление от 24.04.2025 № 488 «О муниципальном конкурсе лучших практик применения технологий бережливого производства».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1" name="Заголовок 3"/>
          <p:cNvSpPr/>
          <p:nvPr/>
        </p:nvSpPr>
        <p:spPr>
          <a:xfrm>
            <a:off x="947520" y="419760"/>
            <a:ext cx="10451520" cy="10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3730" spc="-1" strike="noStrike">
                <a:solidFill>
                  <a:srgbClr val="000000"/>
                </a:solidFill>
                <a:latin typeface="Arial"/>
                <a:ea typeface="Arial"/>
              </a:rPr>
              <a:t>Крапивинский муниципальный округ</a:t>
            </a:r>
            <a:br>
              <a:rPr sz="3060"/>
            </a:br>
            <a:br>
              <a:rPr sz="3730"/>
            </a:br>
            <a:endParaRPr b="0" lang="ru-RU" sz="373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42" name="Рисунок 4" descr=""/>
          <p:cNvPicPr/>
          <p:nvPr/>
        </p:nvPicPr>
        <p:blipFill>
          <a:blip r:embed="rId1"/>
          <a:stretch/>
        </p:blipFill>
        <p:spPr>
          <a:xfrm>
            <a:off x="360360" y="180000"/>
            <a:ext cx="535680" cy="8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Num" idx="25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E24AB11-4F40-4367-AB9D-F1A9301AA1C1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&lt;номер&gt;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44" name="Заголовок 2"/>
          <p:cNvSpPr/>
          <p:nvPr/>
        </p:nvSpPr>
        <p:spPr>
          <a:xfrm>
            <a:off x="947520" y="419760"/>
            <a:ext cx="10451520" cy="10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3730" spc="-1" strike="noStrike">
                <a:solidFill>
                  <a:srgbClr val="000000"/>
                </a:solidFill>
                <a:latin typeface="Arial"/>
                <a:ea typeface="Arial"/>
              </a:rPr>
              <a:t>Крапивинский муниципальный округ</a:t>
            </a:r>
            <a:br>
              <a:rPr sz="3060"/>
            </a:br>
            <a:br>
              <a:rPr sz="3730"/>
            </a:br>
            <a:endParaRPr b="0" lang="ru-RU" sz="373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5" name="Рисунок 10"/>
          <p:cNvSpPr/>
          <p:nvPr/>
        </p:nvSpPr>
        <p:spPr>
          <a:xfrm>
            <a:off x="1620000" y="720000"/>
            <a:ext cx="10491840" cy="6082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46" name="Рисунок 5" descr=""/>
          <p:cNvPicPr/>
          <p:nvPr/>
        </p:nvPicPr>
        <p:blipFill>
          <a:blip r:embed="rId2"/>
          <a:stretch/>
        </p:blipFill>
        <p:spPr>
          <a:xfrm>
            <a:off x="180360" y="180000"/>
            <a:ext cx="535680" cy="896040"/>
          </a:xfrm>
          <a:prstGeom prst="rect">
            <a:avLst/>
          </a:prstGeom>
          <a:ln w="0">
            <a:noFill/>
          </a:ln>
        </p:spPr>
      </p:pic>
      <p:sp>
        <p:nvSpPr>
          <p:cNvPr id="247" name=""/>
          <p:cNvSpPr/>
          <p:nvPr/>
        </p:nvSpPr>
        <p:spPr>
          <a:xfrm>
            <a:off x="1800000" y="2160000"/>
            <a:ext cx="701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XO Oriel"/>
                <a:ea typeface="DejaVu Sans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" descr=""/>
          <p:cNvPicPr/>
          <p:nvPr/>
        </p:nvPicPr>
        <p:blipFill>
          <a:blip r:embed="rId1"/>
          <a:stretch/>
        </p:blipFill>
        <p:spPr>
          <a:xfrm>
            <a:off x="-11160" y="0"/>
            <a:ext cx="819000" cy="133344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4"/>
          <p:cNvSpPr/>
          <p:nvPr/>
        </p:nvSpPr>
        <p:spPr>
          <a:xfrm>
            <a:off x="847800" y="219240"/>
            <a:ext cx="7863120" cy="55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latin typeface="Arial"/>
                <a:ea typeface="Arial"/>
              </a:rPr>
              <a:t>Содержание (структура отчета)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6" name="Заголовок 3"/>
          <p:cNvSpPr/>
          <p:nvPr/>
        </p:nvSpPr>
        <p:spPr>
          <a:xfrm>
            <a:off x="1708920" y="1964520"/>
            <a:ext cx="7844760" cy="7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endParaRPr b="1" lang="ru-RU" sz="2300" spc="-1" strike="noStrike">
              <a:solidFill>
                <a:srgbClr val="333333"/>
              </a:solidFill>
              <a:latin typeface="Arial"/>
              <a:ea typeface="Arial"/>
            </a:endParaRPr>
          </a:p>
        </p:txBody>
      </p:sp>
      <p:sp>
        <p:nvSpPr>
          <p:cNvPr id="137" name="Freeform 17"/>
          <p:cNvSpPr/>
          <p:nvPr/>
        </p:nvSpPr>
        <p:spPr>
          <a:xfrm>
            <a:off x="1080000" y="1009800"/>
            <a:ext cx="9469080" cy="3669840"/>
          </a:xfrm>
          <a:custGeom>
            <a:avLst/>
            <a:gdLst>
              <a:gd name="textAreaLeft" fmla="*/ 0 w 9469080"/>
              <a:gd name="textAreaRight" fmla="*/ 9473400 w 9469080"/>
              <a:gd name="textAreaTop" fmla="*/ 0 h 3669840"/>
              <a:gd name="textAreaBottom" fmla="*/ 3674520 h 3669840"/>
            </a:gdLst>
            <a:ahLst/>
            <a:rect l="textAreaLeft" t="textAreaTop" r="textAreaRight" b="textAreaBottom"/>
            <a:pathLst>
              <a:path w="4450" h="2817">
                <a:moveTo>
                  <a:pt x="70" y="2817"/>
                </a:moveTo>
                <a:lnTo>
                  <a:pt x="0" y="2816"/>
                </a:lnTo>
                <a:lnTo>
                  <a:pt x="0" y="0"/>
                </a:lnTo>
                <a:lnTo>
                  <a:pt x="4445" y="0"/>
                </a:lnTo>
                <a:lnTo>
                  <a:pt x="4450" y="3"/>
                </a:lnTo>
              </a:path>
            </a:pathLst>
          </a:custGeom>
          <a:noFill/>
          <a:ln w="19050">
            <a:solidFill>
              <a:srgbClr val="d0cec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Rectangle 18"/>
          <p:cNvSpPr/>
          <p:nvPr/>
        </p:nvSpPr>
        <p:spPr>
          <a:xfrm>
            <a:off x="1311480" y="1098360"/>
            <a:ext cx="5874480" cy="182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numCol="1" spcCol="0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Наименование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1352160" y="1446120"/>
            <a:ext cx="7878600" cy="701280"/>
            <a:chOff x="1352160" y="1446120"/>
            <a:chExt cx="7878600" cy="701280"/>
          </a:xfrm>
        </p:grpSpPr>
        <p:sp>
          <p:nvSpPr>
            <p:cNvPr id="140" name="Rectangle 18"/>
            <p:cNvSpPr/>
            <p:nvPr/>
          </p:nvSpPr>
          <p:spPr>
            <a:xfrm>
              <a:off x="1352160" y="1446120"/>
              <a:ext cx="5874480" cy="70128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 marL="228600" indent="-22860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Муниципальное образование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1.1. общая информация;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1.2. образцы;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1.3. проекты.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41" name="Rectangle 18"/>
            <p:cNvSpPr/>
            <p:nvPr/>
          </p:nvSpPr>
          <p:spPr>
            <a:xfrm>
              <a:off x="7501680" y="1446120"/>
              <a:ext cx="1729080" cy="69480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3-10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142" name="Rectangle 18"/>
          <p:cNvSpPr/>
          <p:nvPr/>
        </p:nvSpPr>
        <p:spPr>
          <a:xfrm>
            <a:off x="7462080" y="1108080"/>
            <a:ext cx="1729080" cy="182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numCol="1" spcCol="0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Номер слайда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43" name="Group 4"/>
          <p:cNvGrpSpPr/>
          <p:nvPr/>
        </p:nvGrpSpPr>
        <p:grpSpPr>
          <a:xfrm>
            <a:off x="1350360" y="3444480"/>
            <a:ext cx="7878960" cy="589320"/>
            <a:chOff x="1350360" y="3444480"/>
            <a:chExt cx="7878960" cy="589320"/>
          </a:xfrm>
        </p:grpSpPr>
        <p:sp>
          <p:nvSpPr>
            <p:cNvPr id="144" name="Rectangle 19"/>
            <p:cNvSpPr/>
            <p:nvPr/>
          </p:nvSpPr>
          <p:spPr>
            <a:xfrm>
              <a:off x="1350360" y="3444480"/>
              <a:ext cx="5874480" cy="58932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2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Rectangle 19"/>
            <p:cNvSpPr/>
            <p:nvPr/>
          </p:nvSpPr>
          <p:spPr>
            <a:xfrm>
              <a:off x="7500240" y="3444480"/>
              <a:ext cx="1729080" cy="58932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14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  <p:sp>
        <p:nvSpPr>
          <p:cNvPr id="146" name="Прямоугольник 30"/>
          <p:cNvSpPr/>
          <p:nvPr/>
        </p:nvSpPr>
        <p:spPr>
          <a:xfrm>
            <a:off x="1346040" y="3517200"/>
            <a:ext cx="60627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3. Прочие активности (региональные, городские, районные)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конференции; сессии; конкурсы….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147" name="Group 4"/>
          <p:cNvGrpSpPr/>
          <p:nvPr/>
        </p:nvGrpSpPr>
        <p:grpSpPr>
          <a:xfrm>
            <a:off x="1350360" y="2476440"/>
            <a:ext cx="7878960" cy="662040"/>
            <a:chOff x="1350360" y="2476440"/>
            <a:chExt cx="7878960" cy="662040"/>
          </a:xfrm>
        </p:grpSpPr>
        <p:sp>
          <p:nvSpPr>
            <p:cNvPr id="148" name="Rectangle 19"/>
            <p:cNvSpPr/>
            <p:nvPr/>
          </p:nvSpPr>
          <p:spPr>
            <a:xfrm>
              <a:off x="1350360" y="2476440"/>
              <a:ext cx="5874480" cy="66204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2. Региональные органы исполнительной власти/ ФОИВ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2.1. Общая информация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2.2. Участие в проектах на уровне РОИВ/ФОИВ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49" name="Rectangle 19"/>
            <p:cNvSpPr/>
            <p:nvPr/>
          </p:nvSpPr>
          <p:spPr>
            <a:xfrm>
              <a:off x="7500240" y="2511000"/>
              <a:ext cx="1729080" cy="589320"/>
            </a:xfrm>
            <a:prstGeom prst="rect">
              <a:avLst/>
            </a:prstGeom>
            <a:solidFill>
              <a:srgbClr val="f0f0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68760" rIns="68760" tIns="342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11-13</a:t>
              </a:r>
              <a:endParaRPr b="0" lang="ru-RU" sz="1200" spc="-1" strike="noStrike">
                <a:solidFill>
                  <a:srgbClr val="000000"/>
                </a:solidFill>
                <a:latin typeface="XO Orie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13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959AB53-73B3-4F92-A9BE-DAA2E1E6CB2E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1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1022040" y="271440"/>
            <a:ext cx="10317240" cy="104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50000"/>
              </a:lnSpc>
              <a:buNone/>
              <a:tabLst>
                <a:tab algn="l" pos="0"/>
              </a:tabLst>
            </a:pPr>
            <a:r>
              <a:rPr b="1" i="1" lang="ru-RU" sz="2000" spc="-1" strike="noStrike">
                <a:solidFill>
                  <a:srgbClr val="333333"/>
                </a:solidFill>
                <a:latin typeface="Arial"/>
                <a:ea typeface="Arial"/>
              </a:rPr>
              <a:t>КРАПИВИНСКИЙ МУНИЦИПАЛЬНЫЙ ОКРУГ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333333"/>
                </a:solidFill>
                <a:latin typeface="Arial"/>
                <a:ea typeface="Arial"/>
              </a:rPr>
              <a:t>1.1. Общая информация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2" name="TextBox 8"/>
          <p:cNvSpPr/>
          <p:nvPr/>
        </p:nvSpPr>
        <p:spPr>
          <a:xfrm>
            <a:off x="8723880" y="375480"/>
            <a:ext cx="207216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03864"/>
                </a:solidFill>
                <a:latin typeface="arial"/>
                <a:ea typeface="DejaVu Sans"/>
              </a:rPr>
              <a:t>Всего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9211e"/>
                </a:solidFill>
                <a:latin typeface="arial"/>
                <a:ea typeface="DejaVu Sans"/>
              </a:rPr>
              <a:t>59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03864"/>
                </a:solidFill>
                <a:latin typeface="arial"/>
                <a:ea typeface="DejaVu Sans"/>
              </a:rPr>
              <a:t>проектов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3" name="TextBox 10"/>
          <p:cNvSpPr/>
          <p:nvPr/>
        </p:nvSpPr>
        <p:spPr>
          <a:xfrm>
            <a:off x="860400" y="1405440"/>
            <a:ext cx="7055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Общее количество проектов на 01.07.2025г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4" name="TextBox 18"/>
          <p:cNvSpPr/>
          <p:nvPr/>
        </p:nvSpPr>
        <p:spPr>
          <a:xfrm rot="49200">
            <a:off x="8264880" y="2360520"/>
            <a:ext cx="2882880" cy="5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f3d85"/>
                </a:solidFill>
                <a:latin typeface="arial"/>
                <a:ea typeface="DejaVu Sans"/>
              </a:rPr>
              <a:t>Реализовано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5" name="TextBox 21"/>
          <p:cNvSpPr/>
          <p:nvPr/>
        </p:nvSpPr>
        <p:spPr>
          <a:xfrm>
            <a:off x="8569080" y="3022200"/>
            <a:ext cx="2402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arial"/>
                <a:ea typeface="DejaVu Sans"/>
              </a:rPr>
              <a:t>57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6" name="TextBox 18"/>
          <p:cNvSpPr/>
          <p:nvPr/>
        </p:nvSpPr>
        <p:spPr>
          <a:xfrm>
            <a:off x="8100000" y="3780000"/>
            <a:ext cx="305604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2200" bIns="52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f3d85"/>
                </a:solidFill>
                <a:latin typeface="arial"/>
                <a:ea typeface="DejaVu Sans"/>
              </a:rPr>
              <a:t>В стадии реализации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7" name="TextBox 21"/>
          <p:cNvSpPr/>
          <p:nvPr/>
        </p:nvSpPr>
        <p:spPr>
          <a:xfrm>
            <a:off x="8569080" y="4951080"/>
            <a:ext cx="2402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Arial"/>
                <a:ea typeface="DejaVu Sans"/>
              </a:rPr>
              <a:t>2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158" name=""/>
          <p:cNvGraphicFramePr/>
          <p:nvPr/>
        </p:nvGraphicFramePr>
        <p:xfrm>
          <a:off x="51120" y="1260000"/>
          <a:ext cx="7865280" cy="513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59" name="Рисунок 8" descr=""/>
          <p:cNvPicPr/>
          <p:nvPr/>
        </p:nvPicPr>
        <p:blipFill>
          <a:blip r:embed="rId2"/>
          <a:stretch/>
        </p:blipFill>
        <p:spPr>
          <a:xfrm>
            <a:off x="360000" y="180000"/>
            <a:ext cx="535680" cy="8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Num" idx="14"/>
          </p:nvPr>
        </p:nvSpPr>
        <p:spPr>
          <a:xfrm>
            <a:off x="11084040" y="6450480"/>
            <a:ext cx="835920" cy="3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D96CDF4-5C6E-4510-A442-BC98309FE7C7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3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313200" y="235080"/>
            <a:ext cx="10502640" cy="57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333333"/>
                </a:solidFill>
                <a:latin typeface="Arial"/>
              </a:rPr>
              <a:t>Свод проектов по направлениям за 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1" lang="ru-RU" sz="2000" spc="-1" strike="noStrike">
                <a:solidFill>
                  <a:srgbClr val="333333"/>
                </a:solidFill>
                <a:latin typeface="Arial"/>
              </a:rPr>
              <a:t> полугодие 2025 года (нарастающим итогом)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162" name="object 3"/>
          <p:cNvGraphicFramePr/>
          <p:nvPr/>
        </p:nvGraphicFramePr>
        <p:xfrm>
          <a:off x="626760" y="1203840"/>
          <a:ext cx="9753840" cy="5488920"/>
        </p:xfrm>
        <a:graphic>
          <a:graphicData uri="http://schemas.openxmlformats.org/drawingml/2006/table">
            <a:tbl>
              <a:tblPr/>
              <a:tblGrid>
                <a:gridCol w="523800"/>
                <a:gridCol w="4431960"/>
                <a:gridCol w="1665360"/>
                <a:gridCol w="1811160"/>
                <a:gridCol w="1321920"/>
              </a:tblGrid>
              <a:tr h="507240">
                <a:tc>
                  <a:txBody>
                    <a:bodyPr anchor="t">
                      <a:noAutofit/>
                    </a:bodyPr>
                    <a:p>
                      <a:endParaRPr b="0" lang="ru-RU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Направление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048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Закрытые (на отчетную дату)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42480"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Открытые (на отчетную дату)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42480"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на отчетную дату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solidFill>
                      <a:srgbClr val="95aad7"/>
                    </a:solidFill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Архив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08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ЖКХ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КУМИ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бра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з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ова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(от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де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ско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г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сада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школы)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08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бра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з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ова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(высшее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 сред</a:t>
                      </a:r>
                      <a:r>
                        <a:rPr b="0" lang="ru-RU" sz="14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ее</a:t>
                      </a: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специаль</a:t>
                      </a:r>
                      <a:r>
                        <a:rPr b="0" lang="ru-RU" sz="14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ое)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Обращения граждан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Делопроизводство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Социальная сфера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Транспорт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Предпринимательство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marL="73800"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Сельское хозяйство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6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28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 (не вошедшие сверху)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2880">
                      <a:solidFill>
                        <a:srgbClr val="414042"/>
                      </a:solidFill>
                      <a:prstDash val="solid"/>
                    </a:lnB>
                    <a:noFill/>
                  </a:tcPr>
                </a:tc>
              </a:tr>
              <a:tr h="313920"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65640" algn="r">
                        <a:lnSpc>
                          <a:spcPts val="1054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marL="665640" algn="r">
                        <a:lnSpc>
                          <a:spcPts val="1054"/>
                        </a:lnSpc>
                      </a:pPr>
                      <a:r>
                        <a:rPr b="1" lang="ru-RU" sz="1600" spc="-1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Итого</a:t>
                      </a:r>
                      <a:r>
                        <a:rPr b="1" lang="ru-RU" sz="1600" spc="-1" strike="noStrike">
                          <a:solidFill>
                            <a:srgbClr val="2d75b6"/>
                          </a:solidFill>
                          <a:latin typeface="Calibri"/>
                        </a:rPr>
                        <a:t>: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2880">
                      <a:solidFill>
                        <a:srgbClr val="414042"/>
                      </a:solidFill>
                      <a:prstDash val="solid"/>
                    </a:lnL>
                    <a:lnR w="2880">
                      <a:solidFill>
                        <a:srgbClr val="414042"/>
                      </a:solidFill>
                      <a:prstDash val="solid"/>
                    </a:lnR>
                    <a:lnT w="2880">
                      <a:solidFill>
                        <a:srgbClr val="41404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3" name="Прямоугольник 7"/>
          <p:cNvSpPr/>
          <p:nvPr/>
        </p:nvSpPr>
        <p:spPr>
          <a:xfrm>
            <a:off x="637200" y="1209960"/>
            <a:ext cx="9740880" cy="5627520"/>
          </a:xfrm>
          <a:prstGeom prst="rect">
            <a:avLst/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Num" idx="15"/>
          </p:nvPr>
        </p:nvSpPr>
        <p:spPr>
          <a:xfrm>
            <a:off x="11084040" y="6450480"/>
            <a:ext cx="834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3FD210E-9673-43BF-8AED-D20CBAF91BF2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3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65" name="Заголовок 3"/>
          <p:cNvSpPr/>
          <p:nvPr/>
        </p:nvSpPr>
        <p:spPr>
          <a:xfrm>
            <a:off x="1378800" y="540000"/>
            <a:ext cx="8160120" cy="14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50000"/>
              </a:lnSpc>
            </a:pPr>
            <a:r>
              <a:rPr b="1" lang="ru-RU" sz="2800" spc="-1" strike="noStrike">
                <a:solidFill>
                  <a:srgbClr val="333333"/>
                </a:solidFill>
                <a:latin typeface="Arial"/>
                <a:ea typeface="DejaVu Sans"/>
              </a:rPr>
              <a:t>Крапивинский муниципальный округ</a:t>
            </a:r>
            <a:br>
              <a:rPr sz="3200"/>
            </a:br>
            <a:br>
              <a:rPr sz="3200"/>
            </a:br>
            <a:r>
              <a:rPr b="1" lang="ru-RU" sz="2200" spc="-1" strike="noStrike">
                <a:solidFill>
                  <a:srgbClr val="333333"/>
                </a:solidFill>
                <a:latin typeface="Arial"/>
                <a:ea typeface="Arial"/>
              </a:rPr>
              <a:t>1.3. Проекты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r>
              <a:rPr b="1" i="1" lang="ru-RU" sz="2200" spc="-1" strike="noStrike" u="sng">
                <a:solidFill>
                  <a:srgbClr val="333333"/>
                </a:solidFill>
                <a:uFillTx/>
                <a:latin typeface="Arial"/>
                <a:ea typeface="Arial"/>
              </a:rPr>
              <a:t>КУЛЬТУРА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r>
              <a:rPr b="0" lang="ru-RU" sz="1500" spc="-1" strike="noStrike">
                <a:solidFill>
                  <a:srgbClr val="333333"/>
                </a:solidFill>
                <a:latin typeface="Arial"/>
                <a:ea typeface="Arial"/>
              </a:rPr>
              <a:t>                     </a:t>
            </a:r>
            <a:r>
              <a:rPr b="0" lang="ru-RU" sz="1500" spc="-1" strike="noStrike">
                <a:solidFill>
                  <a:srgbClr val="333333"/>
                </a:solidFill>
                <a:latin typeface="Arial"/>
                <a:ea typeface="Arial"/>
              </a:rPr>
              <a:t>Муниципальное бюджетное учреждение дополнительного образования</a:t>
            </a: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r>
              <a:rPr b="0" lang="ru-RU" sz="1500" spc="-1" strike="noStrike">
                <a:solidFill>
                  <a:srgbClr val="333333"/>
                </a:solidFill>
                <a:latin typeface="Arial"/>
                <a:ea typeface="Arial"/>
              </a:rPr>
              <a:t>                           </a:t>
            </a:r>
            <a:r>
              <a:rPr b="0" lang="ru-RU" sz="1500" spc="-1" strike="noStrike">
                <a:solidFill>
                  <a:srgbClr val="333333"/>
                </a:solidFill>
                <a:latin typeface="Arial"/>
                <a:ea typeface="Arial"/>
              </a:rPr>
              <a:t>Крапивинского муниципального округа «Детская школа искусств»</a:t>
            </a: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endParaRPr b="0" lang="ru-RU" sz="15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50000"/>
              </a:lnSpc>
            </a:pPr>
            <a:r>
              <a:rPr b="0" lang="ru-RU" sz="1600" spc="-1" strike="noStrike">
                <a:solidFill>
                  <a:srgbClr val="333333"/>
                </a:solidFill>
                <a:latin typeface="Arial"/>
                <a:ea typeface="Arial"/>
              </a:rPr>
              <a:t>  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6" name="Прямоугольник 1"/>
          <p:cNvSpPr/>
          <p:nvPr/>
        </p:nvSpPr>
        <p:spPr>
          <a:xfrm>
            <a:off x="1066680" y="3365640"/>
            <a:ext cx="1809360" cy="5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67" name="Рисунок 11" descr=""/>
          <p:cNvPicPr/>
          <p:nvPr/>
        </p:nvPicPr>
        <p:blipFill>
          <a:blip r:embed="rId1"/>
          <a:stretch/>
        </p:blipFill>
        <p:spPr>
          <a:xfrm>
            <a:off x="306360" y="187920"/>
            <a:ext cx="535680" cy="888120"/>
          </a:xfrm>
          <a:prstGeom prst="rect">
            <a:avLst/>
          </a:prstGeom>
          <a:ln w="0">
            <a:noFill/>
          </a:ln>
        </p:spPr>
      </p:pic>
      <p:sp>
        <p:nvSpPr>
          <p:cNvPr id="168" name="Прямоугольник 3"/>
          <p:cNvSpPr/>
          <p:nvPr/>
        </p:nvSpPr>
        <p:spPr>
          <a:xfrm>
            <a:off x="1080000" y="1800000"/>
            <a:ext cx="71992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XO Thames"/>
                <a:ea typeface="DejaVu Sans"/>
              </a:rPr>
              <a:t>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XO Thames"/>
                <a:ea typeface="DejaVu Sans"/>
              </a:rPr>
              <a:t>«Система оповещения и обратной связи»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9" name=""/>
          <p:cNvSpPr/>
          <p:nvPr/>
        </p:nvSpPr>
        <p:spPr>
          <a:xfrm>
            <a:off x="4500000" y="3600000"/>
            <a:ext cx="2858760" cy="93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>
            <a:off x="4889880" y="3103920"/>
            <a:ext cx="1766160" cy="3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171" name=""/>
          <p:cNvSpPr/>
          <p:nvPr/>
        </p:nvSpPr>
        <p:spPr>
          <a:xfrm>
            <a:off x="1080000" y="4506840"/>
            <a:ext cx="2696040" cy="76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172" name=""/>
          <p:cNvSpPr/>
          <p:nvPr/>
        </p:nvSpPr>
        <p:spPr>
          <a:xfrm>
            <a:off x="7920000" y="4500000"/>
            <a:ext cx="2876040" cy="84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1276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sp>
        <p:nvSpPr>
          <p:cNvPr id="173" name=""/>
          <p:cNvSpPr/>
          <p:nvPr/>
        </p:nvSpPr>
        <p:spPr>
          <a:xfrm>
            <a:off x="4500000" y="5220000"/>
            <a:ext cx="2876040" cy="84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  <a:ea typeface="DejaVu Sans"/>
            </a:endParaRPr>
          </a:p>
        </p:txBody>
      </p:sp>
      <p:graphicFrame>
        <p:nvGraphicFramePr>
          <p:cNvPr id="174" name="Таблица 1"/>
          <p:cNvGraphicFramePr/>
          <p:nvPr/>
        </p:nvGraphicFramePr>
        <p:xfrm>
          <a:off x="1767600" y="2233080"/>
          <a:ext cx="8599320" cy="4480200"/>
        </p:xfrm>
        <a:graphic>
          <a:graphicData uri="http://schemas.openxmlformats.org/drawingml/2006/table">
            <a:tbl>
              <a:tblPr/>
              <a:tblGrid>
                <a:gridCol w="3945240"/>
                <a:gridCol w="4654440"/>
              </a:tblGrid>
              <a:tr h="2364480">
                <a:tc>
                  <a:txBody>
                    <a:bodyPr lIns="93240" rIns="932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Вовлеченные лица и рамки проекта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Заказчики процесса: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Администрация МБУ ДО КМО «ДШИ»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Периметр проекта: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Педагогический состав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Заместители директора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Канцелярия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Владелец проекта: Зарубина Н.А.-директор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Руководитель проекта: Воробьева И.В.-заместитель директора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проекта: Виданова Е.А., Уварова Е.С., Бирюлина В.А., Кузьмина Н.И.-зав. отделениями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Головина Н.Б.-секретарь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3240" marR="93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b9d6fb"/>
                    </a:solidFill>
                  </a:tcPr>
                </a:tc>
                <a:tc>
                  <a:txBody>
                    <a:bodyPr lIns="93240" rIns="932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Обоснование выбора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Ключевой риск: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Неготовность педагогического коллектива своевременно работать с документацией.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Нежелание осваивать новые способы обмена информацией.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Проблемы: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Несогласованность работы межфункциональных связей.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Нарушение сроков сдачи учебной документации.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Несвоевременное ознакомление с полученной документацией.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Недостаточность альтернативных способов доведения информации до педагогического коллектива и родителей.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Потеря имиджа школы.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3240" marR="93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b9d6fb"/>
                    </a:solidFill>
                  </a:tcPr>
                </a:tc>
              </a:tr>
              <a:tr h="1921680">
                <a:tc>
                  <a:txBody>
                    <a:bodyPr lIns="93240" rIns="932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3. Цели и плановый эффект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Наименование цели: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Сокращение сроков предоставления информации и получения обратной связи от педагогического коллектива.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Текущий показатель: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6 рабочих дней, 80 минут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Целевой показатель-1: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2 рабочих дня, 115 минут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Целевой показатель-2: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XO Thames"/>
                        </a:rPr>
                        <a:t>2 часа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3240" marR="93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3240" rIns="9324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 Ключевые события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Старт проекта-июль-август 2024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Диагностика и целевое состояние-31 октября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-разработка текущей карты процесса-01.09.2024-30.09.2024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-разработка целевой карты проекта-30.09.2024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Внедрение улучшений-01.10.2024-30.04.2025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-совещание по защите подходов внедрения-30.09.2024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Закрепление результатов и закрытие проекта-01.05.2025-30.05.2025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-завершающее совещание-30.05.2025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3240" marR="93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10441800" cy="63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Arial"/>
                <a:ea typeface="Arial"/>
              </a:rPr>
              <a:t>СЕЛЬСКОЕ ХОЗЯЙСТВО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6" name="TextBox 8"/>
          <p:cNvSpPr/>
          <p:nvPr/>
        </p:nvSpPr>
        <p:spPr>
          <a:xfrm>
            <a:off x="1517400" y="655200"/>
            <a:ext cx="856188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33f4f"/>
                </a:solidFill>
                <a:latin typeface="Arial"/>
                <a:ea typeface="DejaVu Sans"/>
              </a:rPr>
              <a:t>Общество с ограниченной ответственностью «Банновское»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7" name="Прямоугольник 1"/>
          <p:cNvSpPr/>
          <p:nvPr/>
        </p:nvSpPr>
        <p:spPr>
          <a:xfrm>
            <a:off x="3479760" y="1720440"/>
            <a:ext cx="497952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130" spc="-1" strike="noStrike">
                <a:solidFill>
                  <a:srgbClr val="000000"/>
                </a:solidFill>
                <a:latin typeface="Arial Black"/>
                <a:ea typeface="DejaVu Sans"/>
              </a:rPr>
              <a:t>Визуализация </a:t>
            </a:r>
            <a:r>
              <a:rPr b="1" lang="ru-RU" sz="2130" spc="-1" strike="noStrike">
                <a:solidFill>
                  <a:srgbClr val="000000"/>
                </a:solidFill>
                <a:latin typeface="Arial Black"/>
                <a:ea typeface="DejaVu Sans"/>
              </a:rPr>
              <a:t>«Было»</a:t>
            </a:r>
            <a:r>
              <a:rPr b="0" lang="ru-RU" sz="2130" spc="-1" strike="noStrike">
                <a:solidFill>
                  <a:srgbClr val="000000"/>
                </a:solidFill>
                <a:latin typeface="Arial Black"/>
                <a:ea typeface="DejaVu Sans"/>
              </a:rPr>
              <a:t> - «Стало»</a:t>
            </a:r>
            <a:r>
              <a:rPr b="0" lang="ru-RU" sz="2130" spc="-1" strike="noStrike">
                <a:solidFill>
                  <a:srgbClr val="c00000"/>
                </a:solidFill>
                <a:latin typeface="Arial Black"/>
                <a:ea typeface="DejaVu Sans"/>
              </a:rPr>
              <a:t> </a:t>
            </a:r>
            <a:endParaRPr b="0" lang="ru-RU" sz="213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 idx="16"/>
          </p:nvPr>
        </p:nvSpPr>
        <p:spPr>
          <a:xfrm>
            <a:off x="11079360" y="6447600"/>
            <a:ext cx="83376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8405DED-7412-4FE3-8158-E19F32C1D9A6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6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graphicFrame>
        <p:nvGraphicFramePr>
          <p:cNvPr id="179" name="Диаграмма 12"/>
          <p:cNvGraphicFramePr/>
          <p:nvPr/>
        </p:nvGraphicFramePr>
        <p:xfrm>
          <a:off x="3324960" y="1653480"/>
          <a:ext cx="8086320" cy="533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82" name="Рисунок 12" descr=""/>
          <p:cNvPicPr/>
          <p:nvPr/>
        </p:nvPicPr>
        <p:blipFill>
          <a:blip r:embed="rId2"/>
          <a:stretch/>
        </p:blipFill>
        <p:spPr>
          <a:xfrm>
            <a:off x="220320" y="48240"/>
            <a:ext cx="535680" cy="84780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1620000" y="1080000"/>
            <a:ext cx="813240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«Сокращение расхода семян и ГСМ за счет приобретения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системы автоматического вождения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Trimble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EZ-Pilot Pro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84" name="Picture 2" descr="http://www.agrolider-tula.ru/u_images/prod/Primera-DMC6000_Fendt_d0_lg_0910_d1_151020.jpg"/>
          <p:cNvPicPr/>
          <p:nvPr/>
        </p:nvPicPr>
        <p:blipFill>
          <a:blip r:embed="rId3"/>
          <a:stretch/>
        </p:blipFill>
        <p:spPr>
          <a:xfrm>
            <a:off x="540000" y="2340000"/>
            <a:ext cx="5835960" cy="3419280"/>
          </a:xfrm>
          <a:prstGeom prst="rect">
            <a:avLst/>
          </a:prstGeom>
          <a:ln w="0">
            <a:noFill/>
          </a:ln>
        </p:spPr>
      </p:pic>
      <p:sp>
        <p:nvSpPr>
          <p:cNvPr id="185" name="Скругленный прямоугольник 11"/>
          <p:cNvSpPr/>
          <p:nvPr/>
        </p:nvSpPr>
        <p:spPr>
          <a:xfrm>
            <a:off x="6660000" y="2700000"/>
            <a:ext cx="5219280" cy="2339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DejaVu Sans"/>
              </a:rPr>
              <a:t>«</a:t>
            </a:r>
            <a:r>
              <a:rPr b="1" lang="ru-RU" sz="1800" spc="-1" strike="noStrike">
                <a:solidFill>
                  <a:schemeClr val="lt1"/>
                </a:solidFill>
                <a:latin typeface="Times New Roman"/>
                <a:ea typeface="DejaVu Sans"/>
              </a:rPr>
              <a:t>Было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DejaVu Sans"/>
              </a:rPr>
              <a:t>»: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DejaVu Sans"/>
              </a:rPr>
              <a:t>Процесс посева семян производился «на глаз» водителя управляющего машиной. Т.е. при заходе на новую полосу водитель визуально оценивал расстояние и производил посев, стараясь не допустить пропусков между проходами сеялки, тем самым перекрытие составляло около 50 см.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10441800" cy="63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Arial"/>
                <a:ea typeface="Arial"/>
              </a:rPr>
              <a:t>СЕЛЬСКОЕ ХОЗЯЙСТВО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7" name="TextBox 1"/>
          <p:cNvSpPr/>
          <p:nvPr/>
        </p:nvSpPr>
        <p:spPr>
          <a:xfrm>
            <a:off x="1337400" y="655200"/>
            <a:ext cx="856188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33f4f"/>
                </a:solidFill>
                <a:latin typeface="Arial"/>
                <a:ea typeface="DejaVu Sans"/>
              </a:rPr>
              <a:t>Общество с ограниченной ответственностью «Банновское»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8" name="Прямоугольник 5"/>
          <p:cNvSpPr/>
          <p:nvPr/>
        </p:nvSpPr>
        <p:spPr>
          <a:xfrm>
            <a:off x="3494160" y="1676880"/>
            <a:ext cx="424512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Визуализация «Было» - </a:t>
            </a:r>
            <a:r>
              <a:rPr b="1" lang="ru-RU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«Стало»</a:t>
            </a:r>
            <a:r>
              <a:rPr b="0" lang="ru-RU" sz="2130" spc="-1" strike="noStrike">
                <a:solidFill>
                  <a:srgbClr val="c00000"/>
                </a:solidFill>
                <a:latin typeface="Arial Black"/>
                <a:ea typeface="DejaVu Sans"/>
              </a:rPr>
              <a:t> </a:t>
            </a:r>
            <a:endParaRPr b="0" lang="ru-RU" sz="213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17"/>
          </p:nvPr>
        </p:nvSpPr>
        <p:spPr>
          <a:xfrm>
            <a:off x="11079360" y="6447600"/>
            <a:ext cx="83376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C81402C-5EC0-413A-B9E1-584BF89C1ED8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7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190" name="Рисунок 9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5680" cy="847800"/>
          </a:xfrm>
          <a:prstGeom prst="rect">
            <a:avLst/>
          </a:prstGeom>
          <a:ln w="0">
            <a:noFill/>
          </a:ln>
        </p:spPr>
      </p:pic>
      <p:sp>
        <p:nvSpPr>
          <p:cNvPr id="191" name=""/>
          <p:cNvSpPr/>
          <p:nvPr/>
        </p:nvSpPr>
        <p:spPr>
          <a:xfrm>
            <a:off x="1440000" y="1080000"/>
            <a:ext cx="813240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«Сокращение расхода семян и ГСМ за счет приобретения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системы автоматического вождения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Trimble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EZ-Pilot Pro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92" name="Picture 4" descr="https://agronavic.ru/upload/iblock/4f5/Trimble-GFX-Guidance-Steering-Vantage-Ireland-Trimble-Agriculture.jpg"/>
          <p:cNvPicPr/>
          <p:nvPr/>
        </p:nvPicPr>
        <p:blipFill>
          <a:blip r:embed="rId2"/>
          <a:srcRect l="11112" t="9323" r="10557" b="8617"/>
          <a:stretch/>
        </p:blipFill>
        <p:spPr>
          <a:xfrm>
            <a:off x="900000" y="3588120"/>
            <a:ext cx="4140000" cy="2891160"/>
          </a:xfrm>
          <a:prstGeom prst="rect">
            <a:avLst/>
          </a:prstGeom>
          <a:ln w="0">
            <a:noFill/>
          </a:ln>
        </p:spPr>
      </p:pic>
      <p:sp>
        <p:nvSpPr>
          <p:cNvPr id="193" name="Скругленный прямоугольник 8"/>
          <p:cNvSpPr/>
          <p:nvPr/>
        </p:nvSpPr>
        <p:spPr>
          <a:xfrm>
            <a:off x="5760000" y="3600000"/>
            <a:ext cx="4679280" cy="2879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Стало</a:t>
            </a: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»: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Обеспечивается точный ход и посев. Курс движения рассчитывается и отображается в реальном времени. Наглядно видно засеянную площадь, закрашенную на цветном дисплее навигатора, благодаря чему обеспечивается существенная экономия семян и топлива. Техника перемещается по идеально прямым или наклонным линиям.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94" name="Picture 1" descr="obrabotka_kursoukazatelem"/>
          <p:cNvPicPr/>
          <p:nvPr/>
        </p:nvPicPr>
        <p:blipFill>
          <a:blip r:embed="rId3"/>
          <a:srcRect l="0" t="0" r="48145" b="0"/>
          <a:stretch/>
        </p:blipFill>
        <p:spPr>
          <a:xfrm>
            <a:off x="3780000" y="2134440"/>
            <a:ext cx="3455280" cy="141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10441800" cy="63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Arial"/>
                <a:ea typeface="Arial"/>
              </a:rPr>
              <a:t>СЕЛЬСКОЕ ХОЗЯЙСТВО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6" name="TextBox 2"/>
          <p:cNvSpPr/>
          <p:nvPr/>
        </p:nvSpPr>
        <p:spPr>
          <a:xfrm>
            <a:off x="1337400" y="655200"/>
            <a:ext cx="856188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33f4f"/>
                </a:solidFill>
                <a:latin typeface="Arial"/>
                <a:ea typeface="DejaVu Sans"/>
              </a:rPr>
              <a:t>Общество с ограниченной ответственностью «Банновское»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 idx="18"/>
          </p:nvPr>
        </p:nvSpPr>
        <p:spPr>
          <a:xfrm>
            <a:off x="11079360" y="6447600"/>
            <a:ext cx="83376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89EF5F8-B22F-4138-AD88-6DEB25BBC6DD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8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198" name="Рисунок 13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5680" cy="847800"/>
          </a:xfrm>
          <a:prstGeom prst="rect">
            <a:avLst/>
          </a:prstGeom>
          <a:ln w="0">
            <a:noFill/>
          </a:ln>
        </p:spPr>
      </p:pic>
      <p:sp>
        <p:nvSpPr>
          <p:cNvPr id="199" name=""/>
          <p:cNvSpPr/>
          <p:nvPr/>
        </p:nvSpPr>
        <p:spPr>
          <a:xfrm>
            <a:off x="1440000" y="1080000"/>
            <a:ext cx="813240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«Сокращение расхода семян и ГСМ за счет приобретения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системы автоматического вождения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Trimble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EZ-Pilot Pro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0" name=""/>
          <p:cNvSpPr/>
          <p:nvPr/>
        </p:nvSpPr>
        <p:spPr>
          <a:xfrm>
            <a:off x="720000" y="1743480"/>
            <a:ext cx="1026144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Дополнительные возможности экономии при использовании системы автоматического вождения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Trimble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EZ-Pilot Pro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01" name="Picture 3" descr="https://selhoztehnik.com/wp-content/uploads/awpcp/images/foto_148_376-fc7d1834-large.jpg"/>
          <p:cNvPicPr/>
          <p:nvPr/>
        </p:nvPicPr>
        <p:blipFill>
          <a:blip r:embed="rId2"/>
          <a:srcRect l="0" t="13424" r="0" b="0"/>
          <a:stretch/>
        </p:blipFill>
        <p:spPr>
          <a:xfrm>
            <a:off x="228240" y="2700000"/>
            <a:ext cx="5135040" cy="2964960"/>
          </a:xfrm>
          <a:prstGeom prst="rect">
            <a:avLst/>
          </a:prstGeom>
          <a:ln w="0">
            <a:noFill/>
          </a:ln>
        </p:spPr>
      </p:pic>
      <p:sp>
        <p:nvSpPr>
          <p:cNvPr id="202" name="Скругленный прямоугольник 1"/>
          <p:cNvSpPr/>
          <p:nvPr/>
        </p:nvSpPr>
        <p:spPr>
          <a:xfrm>
            <a:off x="5580000" y="2880000"/>
            <a:ext cx="6479280" cy="26992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Система автоматического вождения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Trimble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EZ-Pilot Pro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установлена на трактор К-742 «Стандарт»,  установка на который возможна не только посевного комплекса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Amazon DMS 9000 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(ширина захвата 9м), но и другого навесного оборудования.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случае установки опрыскивателя или разбрасывателя, возможно внесения удобрений или пестицидов.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Также за счет снижения наложений обрабатываемых участков сократится объем вносимых удобрений и пестицидов.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924840" y="88200"/>
            <a:ext cx="10441800" cy="63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200" spc="-1" strike="noStrike" u="sng">
                <a:solidFill>
                  <a:srgbClr val="002060"/>
                </a:solidFill>
                <a:uFillTx/>
                <a:latin typeface="Arial"/>
                <a:ea typeface="Arial"/>
              </a:rPr>
              <a:t>ОБРАЗОВАНИЕ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4" name="TextBox 3"/>
          <p:cNvSpPr/>
          <p:nvPr/>
        </p:nvSpPr>
        <p:spPr>
          <a:xfrm>
            <a:off x="1337400" y="655200"/>
            <a:ext cx="85618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33f4f"/>
                </a:solidFill>
                <a:latin typeface="Arial"/>
                <a:ea typeface="DejaVu Sans"/>
              </a:rPr>
              <a:t>Муниципальное казенное дошкольное образовательное учреждение «Мунгатский детский сад»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19"/>
          </p:nvPr>
        </p:nvSpPr>
        <p:spPr>
          <a:xfrm>
            <a:off x="11079360" y="6447600"/>
            <a:ext cx="833760" cy="3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2660" spc="-1" strike="noStrike">
                <a:solidFill>
                  <a:srgbClr val="003274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2EA9016-7A04-4A0A-BEB4-193439A7E520}" type="slidenum">
              <a:rPr b="1" lang="ru-RU" sz="2660" spc="-1" strike="noStrike">
                <a:solidFill>
                  <a:srgbClr val="003274"/>
                </a:solidFill>
                <a:latin typeface="Arial"/>
              </a:rPr>
              <a:t>9</a:t>
            </a:fld>
            <a:endParaRPr b="0" lang="ru-RU" sz="2660" spc="-1" strike="noStrike">
              <a:solidFill>
                <a:srgbClr val="000000"/>
              </a:solidFill>
              <a:latin typeface="Tinos"/>
            </a:endParaRPr>
          </a:p>
        </p:txBody>
      </p:sp>
      <p:pic>
        <p:nvPicPr>
          <p:cNvPr id="206" name="Рисунок 14" descr=""/>
          <p:cNvPicPr/>
          <p:nvPr/>
        </p:nvPicPr>
        <p:blipFill>
          <a:blip r:embed="rId1"/>
          <a:stretch/>
        </p:blipFill>
        <p:spPr>
          <a:xfrm>
            <a:off x="220320" y="48240"/>
            <a:ext cx="535680" cy="84780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/>
          <p:nvPr/>
        </p:nvSpPr>
        <p:spPr>
          <a:xfrm>
            <a:off x="1440000" y="1440000"/>
            <a:ext cx="813240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Оптимизация процесса работы по приему детей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МКДОУ «Мунгатский детский сад»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208" name="Таблица 5"/>
          <p:cNvGraphicFramePr/>
          <p:nvPr/>
        </p:nvGraphicFramePr>
        <p:xfrm>
          <a:off x="900000" y="1099800"/>
          <a:ext cx="9427680" cy="7629840"/>
        </p:xfrm>
        <a:graphic>
          <a:graphicData uri="http://schemas.openxmlformats.org/drawingml/2006/table">
            <a:tbl>
              <a:tblPr/>
              <a:tblGrid>
                <a:gridCol w="2020320"/>
                <a:gridCol w="1082880"/>
                <a:gridCol w="1082880"/>
                <a:gridCol w="2020320"/>
                <a:gridCol w="1082880"/>
                <a:gridCol w="2138400"/>
              </a:tblGrid>
              <a:tr h="206280">
                <a:tc gridSpan="6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Управление образования администрации Крапивинского муниципального округа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0760">
                <a:tc gridSpan="6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(наименование структурного подразделения Администрации Кемеровской области, исполнительного органа государственной власти Кемеровской области, органа местного самоуправления муниципального образования Кемеровской области)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6280">
                <a:tc gridSpan="6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Оптимизация процесса работы по приему детей в МКДОУ "Мунгатский детский сад"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6280">
                <a:tc gridSpan="6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проекта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0760">
                <a:tc gridSpan="3"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УТВЕРЖДАЮ: Начальник УО администрации Крапивинского муниципального округа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628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628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фио, должность заказчика лин-проекта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628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Д.С. Заворин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628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подпись, ФИО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628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Общие данные: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Обоснование: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54972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Заказчик: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Заворин Денис Сергеевич, начальник управления образования администрации Крапивинского муниципального округа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row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1. Длительный и трудоемкий процесс заполнения документации, требующий качественной подготовки и использование "алгоритмов" для того, чтобы сделать процесс более структурируемым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076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Процесс: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Оптимизация процесса работы по приему вновь поступающих детей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076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Границы процесса: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От знакомства с родителями до зачисления ребенка в детский сад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2. Временные затраты на сбор необходимой документации для приема детей в учреждение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524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Руководитель проекта: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Унгефуг Антонина Николаевна, заведующий МКДОУ "Мунгатский детский сад"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3. Отсутствие графика приема родителей в кабинете заведующего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972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Команда проекта: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Педагогический состав ДОУ: Зубан Ольга Владимировна, воспитатель; Позднышева Ольга Павловна, воспитатель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4. Ценность для заказчика: Сокращение времени на зачисление детей в ДОУ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0628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Цели и эффекты: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Сроки: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2076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цели, ед. изм.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Текущий показатель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Целевой </a:t>
                      </a:r>
                      <a:br>
                        <a:rPr sz="800"/>
                      </a:b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показатель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Наименование этапа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Дата начала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 u="sng">
                          <a:solidFill>
                            <a:srgbClr val="404040"/>
                          </a:solidFill>
                          <a:uFillTx/>
                          <a:latin typeface="Arial"/>
                        </a:rPr>
                        <a:t>Дата окончания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20760">
                <a:tc rowSpan="2"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Сокращение времени протекания процесса работы по приему детей, дни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1. Согласование паспорта лин-проекта 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14.04.2025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14.04.2025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20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2. Картирование текущего состояния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14.04.2025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18.04.2025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0628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3. Анализ проблем и потерь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14.04.2025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18.04.2025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2076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4. Составление карты целевого состояния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15.04.2025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21.04.2025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06280"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5. Разработка плана мероприятий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21.04.2025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00000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29.04.2025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320760">
                <a:tc rowSpan="5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Эффекты: Сокращение времени по сбору документации для зачисления вновь поступающих детей.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gridSpan="2" rowSpan="5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6. Защита плана мероприятий перед заказчиком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29.04.2025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000000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30.04.2025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06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7. Внедрение улучшений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05.05.2025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06.06.2025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06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8. Мониторинг результатов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09.06.2025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17.06.2025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06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9. Закрытие лин-проекта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18.06.2025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20.06.2025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6480">
                      <a:solidFill>
                        <a:srgbClr val="5a5a5a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216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94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10. Мониторинг стабильности достигнутых результатов 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6948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23.06.2025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6480">
                      <a:solidFill>
                        <a:srgbClr val="000000"/>
                      </a:solidFill>
                      <a:prstDash val="dot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404040"/>
                          </a:solidFill>
                          <a:latin typeface="Arial"/>
                        </a:rPr>
                        <a:t>30.06.2025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ctr" marL="91440" marR="91440">
                    <a:lnL w="6480">
                      <a:solidFill>
                        <a:srgbClr val="000000"/>
                      </a:solidFill>
                      <a:prstDash val="dot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5a5a5a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5268</TotalTime>
  <Application>Редактор_презентаций/2.7.0.0$Linux_X86_64 LibreOffice_project/e981501cdc004a76b8b36c3c4c04733b452aecdc</Application>
  <AppVersion>15.0000</AppVersion>
  <Words>524</Words>
  <Paragraphs>177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2023-01-18T02:08:49Z</dcterms:created>
  <dc:creator>Компетенции</dc:creator>
  <dc:description/>
  <dc:language>ru-RU</dc:language>
  <cp:lastModifiedBy/>
  <dcterms:modified xsi:type="dcterms:W3CDTF">2025-07-11T10:51:27Z</dcterms:modified>
  <cp:revision>226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