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9.png" ContentType="image/png"/>
  <Override PartName="/ppt/media/image2.jpeg" ContentType="image/jpeg"/>
  <Override PartName="/ppt/media/image3.png" ContentType="image/png"/>
  <Override PartName="/ppt/media/image5.jpeg" ContentType="image/jpeg"/>
  <Override PartName="/ppt/media/image4.jpeg" ContentType="image/jpeg"/>
  <Override PartName="/ppt/media/image6.jpeg" ContentType="image/jpeg"/>
  <Override PartName="/ppt/media/image8.png" ContentType="image/png"/>
  <Override PartName="/ppt/media/image7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FAED3A-D645-4786-92A2-877C0FC0A8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255D22-26FF-43D5-B66F-81E3CC708BF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AC636A-892A-4455-B48F-F505FFB4920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B6C1B25-4B90-4651-9A0E-CF6A2BE14A5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86206B-6752-4582-85B4-6E53183465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CBCF54-9E34-48E9-8D00-BF436A8261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BE02CC-BC27-4C08-81F5-262C425E26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D99F8D-248E-4A3D-83EA-4EBF5E6A01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00B63E-2C5A-48C6-A760-BE413DF103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47173D9-A336-4FA2-B16B-960EBB79621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C4044F3-E60B-4B02-8D72-F8BFD6AA24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E16559-E81A-4A0E-B11B-B04D071DFF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87E23B-C121-4148-BA33-BD29F676E5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A62F37-2785-4E43-8087-5746360339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56F568-52C6-4B46-A6D6-6861314E35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D355E5B-A948-481C-B8A9-E853C110D25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1F82E3-5EBD-46AE-866C-873F1E5EDE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49F93A3-A3CC-4BEB-A42A-C9378A49C3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E3D982-26ED-4D10-9A2E-A6373D7AA1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BC18C00-7A10-4B11-BD17-2565E79E0C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591CCD2-3574-4B4E-AA81-9C948F924D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B04E382-7D1A-4A21-961E-DB44E2B0AE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DB2762-AF27-492E-B4F3-DF5070B8D8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9AB8BCC-6D97-4554-8A61-F4C7FA62782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D6A7FF6-B030-4335-A3A9-37BD14E8EB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B6110FD-7F3A-4C60-9484-EB57D0CB87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5E2717A-1A59-4EAA-9FFD-82BB62F1D4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1900C8A-6423-44B8-88E7-291CB595EC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B631C03-4A94-4057-8466-140E653F383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8941F96-1609-4B31-B030-9177F550E42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48A286-4D65-420B-9B30-A365772D03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52D87B-E314-4F0F-AD85-3E8EF2B2B1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495A7E-B3DD-404C-BEF9-F88B1D3423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9036DA-607F-4756-9302-A159C04FB2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F4633D-17D3-4BE8-A96B-F2787B38B1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714901-A806-4194-8869-571D21EF50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090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nos"/>
                <a:ea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  <a:ea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F4DD2D-B400-4CE3-B159-7EA821E84D15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прав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ки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текст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а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загла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вия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щёлк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ните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мыш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090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nos"/>
                <a:ea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  <a:ea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572C35-B2A9-4CAD-AC96-DC94E3D8FE95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прав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ки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текст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а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загла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вия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щёлк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ните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мыш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090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nos"/>
                <a:ea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  <a:ea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60F9F2-8239-4325-8812-C16C599DA23D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74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я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пра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вки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тек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ста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заг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лав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ия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щё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лкн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ите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мы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шь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я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пра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вки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тек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ста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заг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лав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ия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щё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лкн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ите 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мы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шь</a:t>
            </a: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jpeg"/><Relationship Id="rId3" Type="http://schemas.openxmlformats.org/officeDocument/2006/relationships/image" Target="../media/image6.jpeg"/><Relationship Id="rId4" Type="http://schemas.openxmlformats.org/officeDocument/2006/relationships/image" Target="../media/image6.jpe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324" descr=""/>
          <p:cNvPicPr/>
          <p:nvPr/>
        </p:nvPicPr>
        <p:blipFill>
          <a:blip r:embed="rId1"/>
          <a:stretch/>
        </p:blipFill>
        <p:spPr>
          <a:xfrm>
            <a:off x="1676520" y="1092240"/>
            <a:ext cx="10427760" cy="574308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326" descr=""/>
          <p:cNvPicPr/>
          <p:nvPr/>
        </p:nvPicPr>
        <p:blipFill>
          <a:blip r:embed="rId2"/>
          <a:stretch/>
        </p:blipFill>
        <p:spPr>
          <a:xfrm>
            <a:off x="34920" y="180000"/>
            <a:ext cx="1220040" cy="894960"/>
          </a:xfrm>
          <a:prstGeom prst="rect">
            <a:avLst/>
          </a:prstGeom>
          <a:ln w="0">
            <a:noFill/>
          </a:ln>
        </p:spPr>
      </p:pic>
      <p:sp>
        <p:nvSpPr>
          <p:cNvPr id="163" name="Shape 327"/>
          <p:cNvSpPr/>
          <p:nvPr/>
        </p:nvSpPr>
        <p:spPr>
          <a:xfrm>
            <a:off x="1647000" y="1085400"/>
            <a:ext cx="7825320" cy="449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XO Thames"/>
                <a:ea typeface="XO Thames"/>
              </a:rPr>
              <a:t>Отчет по реализации проектов по бережливому производству</a:t>
            </a:r>
            <a:br>
              <a:rPr sz="4800"/>
            </a:br>
            <a:r>
              <a:rPr b="1" lang="ru-RU" sz="4800" spc="-1" strike="noStrike">
                <a:solidFill>
                  <a:srgbClr val="000000"/>
                </a:solidFill>
                <a:latin typeface="XO Thames"/>
                <a:ea typeface="XO Thames"/>
              </a:rPr>
              <a:t>за 9 месяцев 2025 года в Крапивинском муниципальном округе</a:t>
            </a: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4" name="Shape 328"/>
          <p:cNvSpPr/>
          <p:nvPr/>
        </p:nvSpPr>
        <p:spPr>
          <a:xfrm>
            <a:off x="894960" y="5835240"/>
            <a:ext cx="5367600" cy="71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XO Thames"/>
                <a:ea typeface="XO Thames"/>
              </a:rPr>
              <a:t>  </a:t>
            </a:r>
            <a:r>
              <a:rPr b="0" lang="ru-RU" sz="1400" spc="-1" strike="noStrike">
                <a:solidFill>
                  <a:srgbClr val="404040"/>
                </a:solidFill>
                <a:latin typeface="XO Thames"/>
                <a:ea typeface="XO Thames"/>
              </a:rPr>
              <a:t>Исполнитель: Зелендинова Евгения Сергеевна, 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XO Thames"/>
                <a:ea typeface="XO Thames"/>
              </a:rPr>
              <a:t>  </a:t>
            </a:r>
            <a:r>
              <a:rPr b="0" lang="ru-RU" sz="1400" spc="-1" strike="noStrike">
                <a:solidFill>
                  <a:srgbClr val="404040"/>
                </a:solidFill>
                <a:latin typeface="XO Thames"/>
                <a:ea typeface="XO Thames"/>
              </a:rPr>
              <a:t>заместитель начальника отдела экономического развития 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XO Thames"/>
                <a:ea typeface="XO Thames"/>
              </a:rPr>
              <a:t>  </a:t>
            </a:r>
            <a:r>
              <a:rPr b="0" lang="ru-RU" sz="1400" spc="-1" strike="noStrike">
                <a:solidFill>
                  <a:srgbClr val="404040"/>
                </a:solidFill>
                <a:latin typeface="XO Thames"/>
                <a:ea typeface="XO Thames"/>
              </a:rPr>
              <a:t>администрации Крапивинского муниципального округа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65" name="Picture 330" descr=""/>
          <p:cNvPicPr/>
          <p:nvPr/>
        </p:nvPicPr>
        <p:blipFill>
          <a:blip r:embed="rId3"/>
          <a:stretch/>
        </p:blipFill>
        <p:spPr>
          <a:xfrm>
            <a:off x="1260000" y="180000"/>
            <a:ext cx="534960" cy="89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Num" idx="17"/>
          </p:nvPr>
        </p:nvSpPr>
        <p:spPr>
          <a:xfrm>
            <a:off x="11084040" y="6450480"/>
            <a:ext cx="83340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F964084-1BB6-4637-A33B-7664AD48986A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title"/>
          </p:nvPr>
        </p:nvSpPr>
        <p:spPr>
          <a:xfrm>
            <a:off x="1067400" y="1158480"/>
            <a:ext cx="3414960" cy="87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333333"/>
                </a:solidFill>
                <a:latin typeface="XO Thames"/>
                <a:ea typeface="XO Thames"/>
              </a:rPr>
              <a:t>2. ОМСУ/ РОИВ/ ФОИВ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2.1. Общая информация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5" name="Shape 429"/>
          <p:cNvSpPr/>
          <p:nvPr/>
        </p:nvSpPr>
        <p:spPr>
          <a:xfrm>
            <a:off x="330840" y="2200680"/>
            <a:ext cx="10974960" cy="29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1. Обучающие тренинги и фабрики процессов в Крапивинском муниципальном округе не проводятся.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Обучение основам бережливого производства сотрудники Крапивинского муниципального округа проходят в Автономной некоммерческой организации «Центр компетенций Кузбасса».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В сентябре 2025 года обучение прошли 2 сотрудника: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- муниципального бюджетного учреждения культуры «Крапивинская централизованная библиотечная система»;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- администрация Крапивинского муниципального округа.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2. Участие в региональных конференциях, сессиях, заседаниях координационного совета: Крапивинский муниципальный округ принимает в режиме видеоконференцсвязи.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46" name="Picture 431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534960" cy="894960"/>
          </a:xfrm>
          <a:prstGeom prst="rect">
            <a:avLst/>
          </a:prstGeom>
          <a:ln w="0">
            <a:noFill/>
          </a:ln>
        </p:spPr>
      </p:pic>
      <p:sp>
        <p:nvSpPr>
          <p:cNvPr id="247" name="Shape 432"/>
          <p:cNvSpPr/>
          <p:nvPr/>
        </p:nvSpPr>
        <p:spPr>
          <a:xfrm>
            <a:off x="1428840" y="132840"/>
            <a:ext cx="8159040" cy="87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333333"/>
                </a:solidFill>
                <a:latin typeface="XO Thames"/>
                <a:ea typeface="XO Thames"/>
              </a:rPr>
              <a:t>Крапивинский муниципальный округ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33333"/>
                </a:solidFill>
                <a:latin typeface="XO Thames"/>
                <a:ea typeface="XO Thames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18"/>
          </p:nvPr>
        </p:nvSpPr>
        <p:spPr>
          <a:xfrm>
            <a:off x="11084040" y="6450480"/>
            <a:ext cx="83340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F36BEB7-B951-4AAA-86B8-CCF13E5C7759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1057680" y="747000"/>
            <a:ext cx="2976480" cy="76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333333"/>
                </a:solidFill>
                <a:latin typeface="XO Thames"/>
                <a:ea typeface="XO Thames"/>
              </a:rPr>
              <a:t>2. ОМСУ/ РОИВ/ ФОИВ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2.1. Общая информация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50" name="Picture 437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534960" cy="894960"/>
          </a:xfrm>
          <a:prstGeom prst="rect">
            <a:avLst/>
          </a:prstGeom>
          <a:ln w="0">
            <a:noFill/>
          </a:ln>
        </p:spPr>
      </p:pic>
      <p:sp>
        <p:nvSpPr>
          <p:cNvPr id="251" name="Shape 438"/>
          <p:cNvSpPr/>
          <p:nvPr/>
        </p:nvSpPr>
        <p:spPr>
          <a:xfrm>
            <a:off x="1428840" y="132840"/>
            <a:ext cx="929952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333333"/>
                </a:solidFill>
                <a:latin typeface="XO Thames"/>
                <a:ea typeface="XO Thames"/>
              </a:rPr>
              <a:t>Крапивинский муниципальный округ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33333"/>
                </a:solidFill>
                <a:latin typeface="XO Thames"/>
                <a:ea typeface="XO Thames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52" name="Picture 440" descr=""/>
          <p:cNvPicPr/>
          <p:nvPr/>
        </p:nvPicPr>
        <p:blipFill>
          <a:blip r:embed="rId2"/>
          <a:stretch/>
        </p:blipFill>
        <p:spPr>
          <a:xfrm>
            <a:off x="1473120" y="1752480"/>
            <a:ext cx="3849120" cy="47480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442" descr=""/>
          <p:cNvPicPr/>
          <p:nvPr/>
        </p:nvPicPr>
        <p:blipFill>
          <a:blip r:embed="rId3"/>
          <a:stretch/>
        </p:blipFill>
        <p:spPr>
          <a:xfrm>
            <a:off x="6350040" y="1778040"/>
            <a:ext cx="3762000" cy="476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Num" idx="19"/>
          </p:nvPr>
        </p:nvSpPr>
        <p:spPr>
          <a:xfrm>
            <a:off x="11084040" y="6450480"/>
            <a:ext cx="83340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56D6F45-83A3-4D70-98F0-B77075BDFFC6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title"/>
          </p:nvPr>
        </p:nvSpPr>
        <p:spPr>
          <a:xfrm>
            <a:off x="1067400" y="720000"/>
            <a:ext cx="2976480" cy="76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333333"/>
                </a:solidFill>
                <a:latin typeface="XO Thames"/>
                <a:ea typeface="XO Thames"/>
              </a:rPr>
              <a:t>2. ОМСУ/ РОИВ/ ФОИВ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2.1. Общая информация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56" name="Picture 447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534960" cy="89496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449" descr=""/>
          <p:cNvPicPr/>
          <p:nvPr/>
        </p:nvPicPr>
        <p:blipFill>
          <a:blip r:embed="rId2"/>
          <a:stretch/>
        </p:blipFill>
        <p:spPr>
          <a:xfrm>
            <a:off x="205560" y="2251080"/>
            <a:ext cx="5312520" cy="41821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451" descr=""/>
          <p:cNvPicPr/>
          <p:nvPr/>
        </p:nvPicPr>
        <p:blipFill>
          <a:blip r:embed="rId3"/>
          <a:stretch/>
        </p:blipFill>
        <p:spPr>
          <a:xfrm>
            <a:off x="5770080" y="2225880"/>
            <a:ext cx="5162400" cy="4193280"/>
          </a:xfrm>
          <a:prstGeom prst="rect">
            <a:avLst/>
          </a:prstGeom>
          <a:ln w="0">
            <a:noFill/>
          </a:ln>
        </p:spPr>
      </p:pic>
      <p:sp>
        <p:nvSpPr>
          <p:cNvPr id="259" name="Shape 452"/>
          <p:cNvSpPr/>
          <p:nvPr/>
        </p:nvSpPr>
        <p:spPr>
          <a:xfrm>
            <a:off x="1428840" y="132840"/>
            <a:ext cx="929952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333333"/>
                </a:solidFill>
                <a:latin typeface="XO Thames"/>
                <a:ea typeface="XO Thames"/>
              </a:rPr>
              <a:t>Крапивинский муниципальный округ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33333"/>
                </a:solidFill>
                <a:latin typeface="XO Thames"/>
                <a:ea typeface="XO Thames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Num" idx="20"/>
          </p:nvPr>
        </p:nvSpPr>
        <p:spPr>
          <a:xfrm>
            <a:off x="11084040" y="6450480"/>
            <a:ext cx="83484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AC4EC10-60DA-4BB2-B8D3-37A818E53C45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title"/>
          </p:nvPr>
        </p:nvSpPr>
        <p:spPr>
          <a:xfrm>
            <a:off x="812880" y="1447920"/>
            <a:ext cx="8390520" cy="131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333333"/>
                </a:solidFill>
                <a:latin typeface="XO Thames"/>
                <a:ea typeface="XO Thames"/>
              </a:rPr>
              <a:t>2. РОИВ/ ФОИВ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2.2. Участие в проектах на уровне РОИВ/ФОИВ</a:t>
            </a:r>
            <a:br>
              <a:rPr sz="1800"/>
            </a:b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2" name="Shape 456"/>
          <p:cNvSpPr/>
          <p:nvPr/>
        </p:nvSpPr>
        <p:spPr>
          <a:xfrm>
            <a:off x="819720" y="2589120"/>
            <a:ext cx="8681400" cy="6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XO Thames"/>
                <a:ea typeface="XO Thames"/>
              </a:rPr>
              <a:t>Участие в проектах, в том числе пилотных, на уровне Кузбасса, Федерации Крапивинский муниципальный округ в 3 квартале 2025 года не принимал.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63" name="Picture 458" descr=""/>
          <p:cNvPicPr/>
          <p:nvPr/>
        </p:nvPicPr>
        <p:blipFill>
          <a:blip r:embed="rId1"/>
          <a:stretch/>
        </p:blipFill>
        <p:spPr>
          <a:xfrm>
            <a:off x="181800" y="180360"/>
            <a:ext cx="534960" cy="896400"/>
          </a:xfrm>
          <a:prstGeom prst="rect">
            <a:avLst/>
          </a:prstGeom>
          <a:ln w="0">
            <a:noFill/>
          </a:ln>
        </p:spPr>
      </p:pic>
      <p:sp>
        <p:nvSpPr>
          <p:cNvPr id="264" name="Shape 459"/>
          <p:cNvSpPr/>
          <p:nvPr/>
        </p:nvSpPr>
        <p:spPr>
          <a:xfrm>
            <a:off x="1428840" y="310680"/>
            <a:ext cx="929952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333333"/>
                </a:solidFill>
                <a:latin typeface="XO Thames"/>
                <a:ea typeface="XO Thames"/>
              </a:rPr>
              <a:t>Крапивинский муниципальный округ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33333"/>
                </a:solidFill>
                <a:latin typeface="XO Thames"/>
                <a:ea typeface="XO Thames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Num" idx="21"/>
          </p:nvPr>
        </p:nvSpPr>
        <p:spPr>
          <a:xfrm>
            <a:off x="11084040" y="6450480"/>
            <a:ext cx="83340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F97B216-4C14-46C3-9498-12B8A664BB60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title"/>
          </p:nvPr>
        </p:nvSpPr>
        <p:spPr>
          <a:xfrm>
            <a:off x="180000" y="1260000"/>
            <a:ext cx="10437480" cy="472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3. Прочие активности </a:t>
            </a:r>
            <a:br>
              <a:rPr sz="2000"/>
            </a:b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(</a:t>
            </a:r>
            <a:r>
              <a:rPr b="0" lang="ru-RU" sz="2000" spc="-1" strike="noStrike">
                <a:solidFill>
                  <a:srgbClr val="000000"/>
                </a:solidFill>
                <a:latin typeface="XO Thames"/>
                <a:ea typeface="XO Thames"/>
              </a:rPr>
              <a:t>региональные, межрегиональные, городские, районные)</a:t>
            </a:r>
            <a:br>
              <a:rPr sz="2000"/>
            </a:br>
            <a:br>
              <a:rPr sz="2000"/>
            </a:br>
            <a:br>
              <a:rPr sz="1400"/>
            </a:br>
            <a:r>
              <a:rPr b="0" lang="ru-RU" sz="1600" spc="-1" strike="noStrike" u="sng">
                <a:solidFill>
                  <a:srgbClr val="000000"/>
                </a:solidFill>
                <a:uFillTx/>
                <a:latin typeface="XO Thames"/>
                <a:ea typeface="XO Thames"/>
              </a:rPr>
              <a:t>Нормативные акты по бережливому производству: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Постановление от 30.12.2022 № 2135 «По стимулированию сотрудников в рамках внедрения системы бережливого производства»;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Постановление от 24.10.2023 № 1539 «О создании координационного совета по внедрению принципов и стандартов клиентоцентричности в муниципальное управление»;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Постановление от 21.04.2025 № 481 «О реализации программы «Эффективный регион» в деятельности органов местного самоуправления и подведомственных им организациях на территории Крапивинского муниципального округа на 2025 — 2027 годы»;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Постановление от 24.04.2025 № 488 «О муниципальном конкурсе лучших практик применения технологий бережливого производства».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67" name="Picture 464" descr=""/>
          <p:cNvPicPr/>
          <p:nvPr/>
        </p:nvPicPr>
        <p:blipFill>
          <a:blip r:embed="rId1"/>
          <a:stretch/>
        </p:blipFill>
        <p:spPr>
          <a:xfrm>
            <a:off x="360360" y="180000"/>
            <a:ext cx="534600" cy="894960"/>
          </a:xfrm>
          <a:prstGeom prst="rect">
            <a:avLst/>
          </a:prstGeom>
          <a:ln w="0">
            <a:noFill/>
          </a:ln>
        </p:spPr>
      </p:pic>
      <p:sp>
        <p:nvSpPr>
          <p:cNvPr id="268" name="Shape 465"/>
          <p:cNvSpPr/>
          <p:nvPr/>
        </p:nvSpPr>
        <p:spPr>
          <a:xfrm>
            <a:off x="1428840" y="310680"/>
            <a:ext cx="929952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333333"/>
                </a:solidFill>
                <a:latin typeface="XO Thames"/>
                <a:ea typeface="XO Thames"/>
              </a:rPr>
              <a:t>Крапивинский муниципальный округ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33333"/>
                </a:solidFill>
                <a:latin typeface="XO Thames"/>
                <a:ea typeface="XO Thames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Num" idx="22"/>
          </p:nvPr>
        </p:nvSpPr>
        <p:spPr>
          <a:xfrm>
            <a:off x="11084040" y="6450480"/>
            <a:ext cx="83340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8373210-ED03-4980-B7F4-26FB68E3226E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70" name="Shape 468"/>
          <p:cNvSpPr/>
          <p:nvPr/>
        </p:nvSpPr>
        <p:spPr>
          <a:xfrm>
            <a:off x="1422360" y="1104840"/>
            <a:ext cx="10681200" cy="57009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71" name="Picture 470" descr=""/>
          <p:cNvPicPr/>
          <p:nvPr/>
        </p:nvPicPr>
        <p:blipFill>
          <a:blip r:embed="rId2"/>
          <a:stretch/>
        </p:blipFill>
        <p:spPr>
          <a:xfrm>
            <a:off x="180360" y="180000"/>
            <a:ext cx="534600" cy="894960"/>
          </a:xfrm>
          <a:prstGeom prst="rect">
            <a:avLst/>
          </a:prstGeom>
          <a:ln w="0">
            <a:noFill/>
          </a:ln>
        </p:spPr>
      </p:pic>
      <p:sp>
        <p:nvSpPr>
          <p:cNvPr id="272" name="Shape 471"/>
          <p:cNvSpPr/>
          <p:nvPr/>
        </p:nvSpPr>
        <p:spPr>
          <a:xfrm>
            <a:off x="1765440" y="2133720"/>
            <a:ext cx="7015320" cy="25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latin typeface="XO Thames"/>
                <a:ea typeface="XO Thames"/>
              </a:rPr>
              <a:t>Спасибо за внимание!</a:t>
            </a: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3" name="Shape 472"/>
          <p:cNvSpPr/>
          <p:nvPr/>
        </p:nvSpPr>
        <p:spPr>
          <a:xfrm>
            <a:off x="1428840" y="310680"/>
            <a:ext cx="929952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333333"/>
                </a:solidFill>
                <a:latin typeface="XO Thames"/>
                <a:ea typeface="XO Thames"/>
              </a:rPr>
              <a:t>Крапивинский муниципальный округ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33333"/>
                </a:solidFill>
                <a:latin typeface="XO Thames"/>
                <a:ea typeface="XO Thames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333" descr=""/>
          <p:cNvPicPr/>
          <p:nvPr/>
        </p:nvPicPr>
        <p:blipFill>
          <a:blip r:embed="rId1"/>
          <a:stretch/>
        </p:blipFill>
        <p:spPr>
          <a:xfrm>
            <a:off x="-11160" y="0"/>
            <a:ext cx="817920" cy="1332360"/>
          </a:xfrm>
          <a:prstGeom prst="rect">
            <a:avLst/>
          </a:prstGeom>
          <a:ln w="0">
            <a:noFill/>
          </a:ln>
        </p:spPr>
      </p:pic>
      <p:sp>
        <p:nvSpPr>
          <p:cNvPr id="167" name="Shape 334"/>
          <p:cNvSpPr/>
          <p:nvPr/>
        </p:nvSpPr>
        <p:spPr>
          <a:xfrm>
            <a:off x="847800" y="219240"/>
            <a:ext cx="7862040" cy="5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Содержание (структура отчета)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8" name="Shape 335"/>
          <p:cNvSpPr/>
          <p:nvPr/>
        </p:nvSpPr>
        <p:spPr>
          <a:xfrm>
            <a:off x="1708920" y="1964520"/>
            <a:ext cx="7843680" cy="7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endParaRPr b="1" lang="ru-RU" sz="2300" spc="-1" strike="noStrike">
              <a:solidFill>
                <a:srgbClr val="333333"/>
              </a:solidFill>
              <a:latin typeface="Arial"/>
              <a:ea typeface="Arial"/>
            </a:endParaRPr>
          </a:p>
        </p:txBody>
      </p:sp>
      <p:sp>
        <p:nvSpPr>
          <p:cNvPr id="169" name="Shape 336"/>
          <p:cNvSpPr/>
          <p:nvPr/>
        </p:nvSpPr>
        <p:spPr>
          <a:xfrm>
            <a:off x="1080000" y="1009800"/>
            <a:ext cx="9468000" cy="3668760"/>
          </a:xfrm>
          <a:custGeom>
            <a:avLst/>
            <a:gdLst>
              <a:gd name="textAreaLeft" fmla="*/ 0 w 9468000"/>
              <a:gd name="textAreaRight" fmla="*/ 9473400 w 9468000"/>
              <a:gd name="textAreaTop" fmla="*/ 0 h 3668760"/>
              <a:gd name="textAreaBottom" fmla="*/ 3674520 h 3668760"/>
            </a:gdLst>
            <a:ahLst/>
            <a:rect l="textAreaLeft" t="textAreaTop" r="textAreaRight" b="textAreaBottom"/>
            <a:pathLst>
              <a:path w="4450" h="2817">
                <a:moveTo>
                  <a:pt x="70" y="2817"/>
                </a:moveTo>
                <a:lnTo>
                  <a:pt x="0" y="2816"/>
                </a:lnTo>
                <a:lnTo>
                  <a:pt x="0" y="0"/>
                </a:lnTo>
                <a:lnTo>
                  <a:pt x="4445" y="0"/>
                </a:lnTo>
                <a:lnTo>
                  <a:pt x="4450" y="3"/>
                </a:lnTo>
              </a:path>
            </a:pathLst>
          </a:custGeom>
          <a:noFill/>
          <a:ln w="19050">
            <a:solidFill>
              <a:srgbClr val="d0cec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70" name="Shape 337"/>
          <p:cNvSpPr/>
          <p:nvPr/>
        </p:nvSpPr>
        <p:spPr>
          <a:xfrm>
            <a:off x="1311480" y="1098360"/>
            <a:ext cx="587340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Наименование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171" name="Shape 338"/>
          <p:cNvGrpSpPr/>
          <p:nvPr/>
        </p:nvGrpSpPr>
        <p:grpSpPr>
          <a:xfrm>
            <a:off x="1320840" y="1473840"/>
            <a:ext cx="7877520" cy="700200"/>
            <a:chOff x="1320840" y="1473840"/>
            <a:chExt cx="7877520" cy="700200"/>
          </a:xfrm>
        </p:grpSpPr>
        <p:sp>
          <p:nvSpPr>
            <p:cNvPr id="172" name="Shape 339"/>
            <p:cNvSpPr/>
            <p:nvPr/>
          </p:nvSpPr>
          <p:spPr>
            <a:xfrm>
              <a:off x="1320840" y="1473840"/>
              <a:ext cx="5873400" cy="70020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34200" bIns="34200" anchor="ctr">
              <a:noAutofit/>
            </a:bodyPr>
            <a:p>
              <a:pPr marL="228600" indent="-22860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1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Муниципальное образование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1.1. общая информация;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1.2. образцы;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1.3. проекты.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173" name="Shape 340"/>
            <p:cNvSpPr/>
            <p:nvPr/>
          </p:nvSpPr>
          <p:spPr>
            <a:xfrm>
              <a:off x="7470360" y="1473840"/>
              <a:ext cx="1728000" cy="69372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3-9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</p:grpSp>
      <p:sp>
        <p:nvSpPr>
          <p:cNvPr id="174" name="Shape 341"/>
          <p:cNvSpPr/>
          <p:nvPr/>
        </p:nvSpPr>
        <p:spPr>
          <a:xfrm>
            <a:off x="7462080" y="1108080"/>
            <a:ext cx="172800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Номер слайда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175" name="Shape 342"/>
          <p:cNvGrpSpPr/>
          <p:nvPr/>
        </p:nvGrpSpPr>
        <p:grpSpPr>
          <a:xfrm>
            <a:off x="1350360" y="3444480"/>
            <a:ext cx="7877880" cy="588240"/>
            <a:chOff x="1350360" y="3444480"/>
            <a:chExt cx="7877880" cy="588240"/>
          </a:xfrm>
        </p:grpSpPr>
        <p:sp>
          <p:nvSpPr>
            <p:cNvPr id="176" name="Shape 343"/>
            <p:cNvSpPr/>
            <p:nvPr/>
          </p:nvSpPr>
          <p:spPr>
            <a:xfrm>
              <a:off x="1350360" y="3444480"/>
              <a:ext cx="5873400" cy="58824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34200" bIns="342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200" spc="-1" strike="noStrike">
                <a:solidFill>
                  <a:srgbClr val="000000"/>
                </a:solidFill>
                <a:latin typeface="XO Thames"/>
                <a:ea typeface="XO Thames"/>
              </a:endParaRPr>
            </a:p>
          </p:txBody>
        </p:sp>
        <p:sp>
          <p:nvSpPr>
            <p:cNvPr id="177" name="Shape 344"/>
            <p:cNvSpPr/>
            <p:nvPr/>
          </p:nvSpPr>
          <p:spPr>
            <a:xfrm>
              <a:off x="7500240" y="3444480"/>
              <a:ext cx="1728000" cy="58824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14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</p:grpSp>
      <p:sp>
        <p:nvSpPr>
          <p:cNvPr id="178" name="Shape 345"/>
          <p:cNvSpPr/>
          <p:nvPr/>
        </p:nvSpPr>
        <p:spPr>
          <a:xfrm>
            <a:off x="1346040" y="3517200"/>
            <a:ext cx="60616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3. Прочие активности (региональные, городские, районные)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конференции; сессии; конкурсы….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179" name="Shape 346"/>
          <p:cNvGrpSpPr/>
          <p:nvPr/>
        </p:nvGrpSpPr>
        <p:grpSpPr>
          <a:xfrm>
            <a:off x="1350360" y="2476440"/>
            <a:ext cx="7877880" cy="660960"/>
            <a:chOff x="1350360" y="2476440"/>
            <a:chExt cx="7877880" cy="660960"/>
          </a:xfrm>
        </p:grpSpPr>
        <p:sp>
          <p:nvSpPr>
            <p:cNvPr id="180" name="Shape 347"/>
            <p:cNvSpPr/>
            <p:nvPr/>
          </p:nvSpPr>
          <p:spPr>
            <a:xfrm>
              <a:off x="1350360" y="2476440"/>
              <a:ext cx="5873400" cy="66096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34200" bIns="342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2. Региональные органы исполнительной власти/ ФОИВ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2.1. Общая информация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2.2. Участие в проектах на уровне РОИВ/ФОИВ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181" name="Shape 348"/>
            <p:cNvSpPr/>
            <p:nvPr/>
          </p:nvSpPr>
          <p:spPr>
            <a:xfrm>
              <a:off x="7500240" y="2511000"/>
              <a:ext cx="1728000" cy="58824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XO Thames"/>
                </a:rPr>
                <a:t>10-13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Num" idx="10"/>
          </p:nvPr>
        </p:nvSpPr>
        <p:spPr>
          <a:xfrm>
            <a:off x="11084040" y="6450480"/>
            <a:ext cx="83340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2677B96-47E0-4147-8704-5C1423F5364F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title"/>
          </p:nvPr>
        </p:nvSpPr>
        <p:spPr>
          <a:xfrm>
            <a:off x="982440" y="283320"/>
            <a:ext cx="6681600" cy="12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</a:tabLst>
            </a:pP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 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КР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АП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ИВ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И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НС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КИ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Й 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М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УН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И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Ц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И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ПА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ЛЬ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Н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Ы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Й 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ОК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РУ</a:t>
            </a:r>
            <a:r>
              <a:rPr b="1" i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Г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XO Thames"/>
                <a:ea typeface="XO Thames"/>
              </a:rPr>
              <a:t>  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1.1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. 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Об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ща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я 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ин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фо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рм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аци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я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4" name="Shape 352"/>
          <p:cNvSpPr/>
          <p:nvPr/>
        </p:nvSpPr>
        <p:spPr>
          <a:xfrm>
            <a:off x="8715240" y="383400"/>
            <a:ext cx="207108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03864"/>
                </a:solidFill>
                <a:latin typeface="XO Thames"/>
                <a:ea typeface="XO Thames"/>
              </a:rPr>
              <a:t>Всего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9211e"/>
                </a:solidFill>
                <a:latin typeface="XO Thames"/>
                <a:ea typeface="XO Thames"/>
              </a:rPr>
              <a:t>60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03864"/>
                </a:solidFill>
                <a:latin typeface="XO Thames"/>
                <a:ea typeface="XO Thames"/>
              </a:rPr>
              <a:t>проектов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5" name="Shape 353"/>
          <p:cNvSpPr/>
          <p:nvPr/>
        </p:nvSpPr>
        <p:spPr>
          <a:xfrm>
            <a:off x="844560" y="1887480"/>
            <a:ext cx="7054560" cy="5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XO Thames"/>
                <a:ea typeface="XO Thames"/>
              </a:rPr>
              <a:t>Общее количество проектов на 01.10.2025г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6" name="Shape 354"/>
          <p:cNvSpPr/>
          <p:nvPr/>
        </p:nvSpPr>
        <p:spPr>
          <a:xfrm rot="49200">
            <a:off x="8263800" y="2360520"/>
            <a:ext cx="2881800" cy="5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2200" bIns="52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f3d85"/>
                </a:solidFill>
                <a:latin typeface="XO Thames"/>
                <a:ea typeface="XO Thames"/>
              </a:rPr>
              <a:t>Реализовано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7" name="Shape 355"/>
          <p:cNvSpPr/>
          <p:nvPr/>
        </p:nvSpPr>
        <p:spPr>
          <a:xfrm>
            <a:off x="8569080" y="3022200"/>
            <a:ext cx="2401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XO Thames"/>
                <a:ea typeface="XO Thames"/>
              </a:rPr>
              <a:t>59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8" name="Shape 356"/>
          <p:cNvSpPr/>
          <p:nvPr/>
        </p:nvSpPr>
        <p:spPr>
          <a:xfrm>
            <a:off x="8100000" y="3780000"/>
            <a:ext cx="305496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2200" bIns="52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f3d85"/>
                </a:solidFill>
                <a:latin typeface="XO Thames"/>
                <a:ea typeface="XO Thames"/>
              </a:rPr>
              <a:t>В стадии реализации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9" name="Shape 357"/>
          <p:cNvSpPr/>
          <p:nvPr/>
        </p:nvSpPr>
        <p:spPr>
          <a:xfrm>
            <a:off x="8552520" y="4970520"/>
            <a:ext cx="2401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XO Thames"/>
                <a:ea typeface="XO Thames"/>
              </a:rPr>
              <a:t>1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90" name="Picture 359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534600" cy="89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Num" idx="11"/>
          </p:nvPr>
        </p:nvSpPr>
        <p:spPr>
          <a:xfrm>
            <a:off x="11084040" y="6450480"/>
            <a:ext cx="83484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2E37B92-6D36-4A71-B7FE-013F6AB08584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title"/>
          </p:nvPr>
        </p:nvSpPr>
        <p:spPr>
          <a:xfrm>
            <a:off x="477360" y="349200"/>
            <a:ext cx="10965240" cy="87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  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Св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од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пр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ое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кт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ов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по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на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пр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ав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ле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ни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ям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за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9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ме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ся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це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в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20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25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год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а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(на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рас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та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ю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щи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м 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ит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ого</a:t>
            </a:r>
            <a:r>
              <a:rPr b="1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м)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193" name="Table 363"/>
          <p:cNvGraphicFramePr/>
          <p:nvPr/>
        </p:nvGraphicFramePr>
        <p:xfrm>
          <a:off x="468720" y="1373760"/>
          <a:ext cx="10766520" cy="5292720"/>
        </p:xfrm>
        <a:graphic>
          <a:graphicData uri="http://schemas.openxmlformats.org/drawingml/2006/table">
            <a:tbl>
              <a:tblPr/>
              <a:tblGrid>
                <a:gridCol w="573480"/>
                <a:gridCol w="4615200"/>
                <a:gridCol w="1689480"/>
                <a:gridCol w="1825920"/>
                <a:gridCol w="2062800"/>
              </a:tblGrid>
              <a:tr h="313560">
                <a:tc>
                  <a:txBody>
                    <a:bodyPr anchor="t">
                      <a:noAutofit/>
                    </a:bodyPr>
                    <a:p>
                      <a:endParaRPr b="0" lang="ru-RU" sz="1600" spc="-1" strike="noStrike">
                        <a:solidFill>
                          <a:srgbClr val="000000"/>
                        </a:solidFill>
                        <a:latin typeface="XO Thames"/>
                        <a:ea typeface="XO Thames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Направление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6048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Закрытые (на отчетную дату)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4248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Открытые (на отчетную дату)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4248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Итого на отчетную дату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Архив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ЖКХ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Культура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КУМИ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бра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з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ова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н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ие</a:t>
                      </a: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(от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де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т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ско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г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сада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до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школы)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20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20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бра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з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ова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н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ие</a:t>
                      </a: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(высшее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и сред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н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ее</a:t>
                      </a: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специаль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н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ое)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Обращения граждан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Делопроизводство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Социальная сфера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Спорт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Транспорт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Предпринимательство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Сельское хозяйство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Прочие (не вошедшие сверху)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3560"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XO Thames"/>
                        <a:ea typeface="XO Thames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65640" algn="r">
                        <a:lnSpc>
                          <a:spcPts val="1054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marL="665640" algn="r">
                        <a:lnSpc>
                          <a:spcPts val="1054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XO Thames"/>
                          <a:ea typeface="XO Thames"/>
                        </a:rPr>
                        <a:t>Итого</a:t>
                      </a:r>
                      <a:r>
                        <a:rPr b="1" lang="ru-RU" sz="1600" spc="-1" strike="noStrike">
                          <a:solidFill>
                            <a:srgbClr val="2d75b6"/>
                          </a:solidFill>
                          <a:latin typeface="XO Thames"/>
                          <a:ea typeface="XO Thames"/>
                        </a:rPr>
                        <a:t>: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59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60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Num" idx="12"/>
          </p:nvPr>
        </p:nvSpPr>
        <p:spPr>
          <a:xfrm>
            <a:off x="11084040" y="6240960"/>
            <a:ext cx="833400" cy="26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420B318-0EE8-4990-8245-134B0EE8FE00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95" name="Shape 366"/>
          <p:cNvSpPr/>
          <p:nvPr/>
        </p:nvSpPr>
        <p:spPr>
          <a:xfrm>
            <a:off x="1446120" y="145440"/>
            <a:ext cx="8159040" cy="234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333333"/>
                </a:solidFill>
                <a:latin typeface="XO Thames"/>
                <a:ea typeface="XO Thames"/>
              </a:rPr>
              <a:t>Крапивинский муниципальный округ</a:t>
            </a:r>
            <a:br>
              <a:rPr sz="3200"/>
            </a:br>
            <a:r>
              <a:rPr b="1" lang="ru-RU" sz="2200" spc="-1" strike="noStrike">
                <a:solidFill>
                  <a:srgbClr val="333333"/>
                </a:solidFill>
                <a:latin typeface="XO Thames"/>
                <a:ea typeface="XO Thames"/>
              </a:rPr>
              <a:t>1.3. Проекты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 u="sng">
                <a:solidFill>
                  <a:srgbClr val="000000"/>
                </a:solidFill>
                <a:uFillTx/>
                <a:latin typeface="XO Thames"/>
                <a:ea typeface="XO Thames"/>
              </a:rPr>
              <a:t>ПРОЧИЕ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0" lang="ru-RU" sz="1500" spc="-1" strike="noStrike">
                <a:solidFill>
                  <a:srgbClr val="333333"/>
                </a:solidFill>
                <a:latin typeface="XO Thames"/>
                <a:ea typeface="XO Thames"/>
              </a:rPr>
              <a:t>                  </a:t>
            </a:r>
            <a:r>
              <a:rPr b="0" lang="ru-RU" sz="1500" spc="-1" strike="noStrike">
                <a:solidFill>
                  <a:srgbClr val="333333"/>
                </a:solidFill>
                <a:latin typeface="XO Thames"/>
                <a:ea typeface="XO Thames"/>
              </a:rPr>
              <a:t>Администрация Крапивинского муниципального округа  </a:t>
            </a: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0" lang="ru-RU" sz="1500" spc="-1" strike="noStrike">
                <a:solidFill>
                  <a:srgbClr val="333333"/>
                </a:solidFill>
                <a:latin typeface="XO Thames"/>
                <a:ea typeface="XO Thames"/>
              </a:rPr>
              <a:t>                           </a:t>
            </a:r>
            <a:r>
              <a:rPr b="0" lang="ru-RU" sz="1500" spc="-1" strike="noStrike">
                <a:solidFill>
                  <a:srgbClr val="333333"/>
                </a:solidFill>
                <a:latin typeface="XO Thames"/>
                <a:ea typeface="XO Thames"/>
              </a:rPr>
              <a:t>Отдел архитектуры и градостроительства</a:t>
            </a: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33333"/>
                </a:solidFill>
                <a:latin typeface="XO Thames"/>
                <a:ea typeface="XO Thames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6" name="Shape 367"/>
          <p:cNvSpPr/>
          <p:nvPr/>
        </p:nvSpPr>
        <p:spPr>
          <a:xfrm>
            <a:off x="531360" y="258120"/>
            <a:ext cx="584640" cy="664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  <a:ea typeface="XO Oriel"/>
            </a:endParaRPr>
          </a:p>
        </p:txBody>
      </p:sp>
      <p:sp>
        <p:nvSpPr>
          <p:cNvPr id="197" name="Shape 368"/>
          <p:cNvSpPr/>
          <p:nvPr/>
        </p:nvSpPr>
        <p:spPr>
          <a:xfrm>
            <a:off x="1533960" y="1862280"/>
            <a:ext cx="7979400" cy="98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XO Thames"/>
                <a:ea typeface="XO Thames"/>
              </a:rPr>
              <a:t>    </a:t>
            </a:r>
            <a:r>
              <a:rPr b="1" lang="ru-RU" sz="2000" spc="-1" strike="noStrike">
                <a:solidFill>
                  <a:srgbClr val="000000"/>
                </a:solidFill>
                <a:latin typeface="XO Thames"/>
                <a:ea typeface="XO Thames"/>
              </a:rPr>
              <a:t>«Оптимизация процесса оказания муниципальной услуги»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XO Thames"/>
                <a:ea typeface="XO Thames"/>
              </a:rPr>
              <a:t>«Направление уведомления о соответствии построенных или реконструированных объекта индивидуального жилищного строительства или садового дома требованиям законодательства Российской Федерации о градостроительной деятельности»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title"/>
          </p:nvPr>
        </p:nvSpPr>
        <p:spPr>
          <a:xfrm>
            <a:off x="4309920" y="2859840"/>
            <a:ext cx="2822760" cy="41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10243e"/>
                </a:solidFill>
                <a:latin typeface="XO Thames"/>
                <a:ea typeface="XO Thames"/>
              </a:rPr>
              <a:t>Ко</a:t>
            </a:r>
            <a:r>
              <a:rPr b="1" lang="ru-RU" sz="1800" spc="-1" strike="noStrike">
                <a:solidFill>
                  <a:srgbClr val="10243e"/>
                </a:solidFill>
                <a:latin typeface="XO Thames"/>
                <a:ea typeface="XO Thames"/>
              </a:rPr>
              <a:t>ма</a:t>
            </a:r>
            <a:r>
              <a:rPr b="1" lang="ru-RU" sz="1800" spc="-1" strike="noStrike">
                <a:solidFill>
                  <a:srgbClr val="10243e"/>
                </a:solidFill>
                <a:latin typeface="XO Thames"/>
                <a:ea typeface="XO Thames"/>
              </a:rPr>
              <a:t>нда </a:t>
            </a:r>
            <a:r>
              <a:rPr b="1" lang="ru-RU" sz="1800" spc="-1" strike="noStrike">
                <a:solidFill>
                  <a:srgbClr val="10243e"/>
                </a:solidFill>
                <a:latin typeface="XO Thames"/>
                <a:ea typeface="XO Thames"/>
              </a:rPr>
              <a:t>про</a:t>
            </a:r>
            <a:r>
              <a:rPr b="1" lang="ru-RU" sz="1800" spc="-1" strike="noStrike">
                <a:solidFill>
                  <a:srgbClr val="10243e"/>
                </a:solidFill>
                <a:latin typeface="XO Thames"/>
                <a:ea typeface="XO Thames"/>
              </a:rPr>
              <a:t>ект</a:t>
            </a:r>
            <a:r>
              <a:rPr b="1" lang="ru-RU" sz="1800" spc="-1" strike="noStrike">
                <a:solidFill>
                  <a:srgbClr val="10243e"/>
                </a:solidFill>
                <a:latin typeface="XO Thames"/>
                <a:ea typeface="XO Thames"/>
              </a:rPr>
              <a:t>а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9" name="Shape 370"/>
          <p:cNvSpPr/>
          <p:nvPr/>
        </p:nvSpPr>
        <p:spPr>
          <a:xfrm>
            <a:off x="651600" y="3377520"/>
            <a:ext cx="4028400" cy="79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Руководитель проекта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начальник отдела архитектуры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и градостроительства администрации КМО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XO Thames"/>
                <a:ea typeface="XO Thames"/>
              </a:rPr>
              <a:t>Мирошников Александр Юрьевич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00" name="Picture 372" descr=""/>
          <p:cNvPicPr/>
          <p:nvPr/>
        </p:nvPicPr>
        <p:blipFill>
          <a:blip r:embed="rId2"/>
          <a:stretch/>
        </p:blipFill>
        <p:spPr>
          <a:xfrm>
            <a:off x="5595840" y="3215880"/>
            <a:ext cx="4488840" cy="3134520"/>
          </a:xfrm>
          <a:prstGeom prst="rect">
            <a:avLst/>
          </a:prstGeom>
          <a:ln w="0">
            <a:noFill/>
          </a:ln>
        </p:spPr>
      </p:pic>
      <p:sp>
        <p:nvSpPr>
          <p:cNvPr id="201" name="Shape 373"/>
          <p:cNvSpPr/>
          <p:nvPr/>
        </p:nvSpPr>
        <p:spPr>
          <a:xfrm>
            <a:off x="601560" y="4371480"/>
            <a:ext cx="4074120" cy="64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Заместитель начальника отдела архитектуры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 </a:t>
            </a: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и градостроительства администрации КМО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XO Thames"/>
                <a:ea typeface="XO Thames"/>
              </a:rPr>
              <a:t>Фадеев Александр Владимирович </a:t>
            </a:r>
            <a:br>
              <a:rPr sz="1400"/>
            </a:b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2" name="Shape 374"/>
          <p:cNvSpPr/>
          <p:nvPr/>
        </p:nvSpPr>
        <p:spPr>
          <a:xfrm>
            <a:off x="576360" y="5218560"/>
            <a:ext cx="41054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XO Thames"/>
                <a:ea typeface="XO Thames"/>
              </a:rPr>
              <a:t>Главный специалист отдела архитектуры и градостроительства администрации КМО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XO Thames"/>
                <a:ea typeface="XO Thames"/>
              </a:rPr>
              <a:t>Князева Ксения Максимовна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Num" idx="13"/>
          </p:nvPr>
        </p:nvSpPr>
        <p:spPr>
          <a:xfrm>
            <a:off x="11079360" y="6447600"/>
            <a:ext cx="832680" cy="3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89356D7-5CD3-452A-BCE0-2B29CEA6371D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204" name="Picture 378" descr=""/>
          <p:cNvPicPr/>
          <p:nvPr/>
        </p:nvPicPr>
        <p:blipFill>
          <a:blip r:embed="rId1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sp>
        <p:nvSpPr>
          <p:cNvPr id="205" name="Shape 379"/>
          <p:cNvSpPr/>
          <p:nvPr/>
        </p:nvSpPr>
        <p:spPr>
          <a:xfrm>
            <a:off x="974880" y="546480"/>
            <a:ext cx="9919800" cy="201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0243e"/>
                </a:solidFill>
                <a:latin typeface="XO Thames"/>
                <a:ea typeface="XO Thames"/>
              </a:rPr>
              <a:t>Достигнутые результаты оптимизации процесса оказания муниципальной услуги: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4970b5"/>
                </a:solidFill>
                <a:latin typeface="XO Thames"/>
                <a:ea typeface="XO Thames"/>
              </a:rPr>
              <a:t>«Направление уведомления о соответствии построенных или реконструированных объекта индивидуального жилищного строительства или садового дома требованиям законодательства Российской Федерации о градостроительной деятельности</a:t>
            </a:r>
            <a:r>
              <a:rPr b="1" lang="ru-RU" sz="2400" spc="-1" strike="noStrike">
                <a:solidFill>
                  <a:srgbClr val="568ed4"/>
                </a:solidFill>
                <a:latin typeface="XO Thames"/>
                <a:ea typeface="XO Thames"/>
              </a:rPr>
              <a:t>»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6" name="Shape 380"/>
          <p:cNvSpPr/>
          <p:nvPr/>
        </p:nvSpPr>
        <p:spPr>
          <a:xfrm>
            <a:off x="2937600" y="2952720"/>
            <a:ext cx="7346880" cy="715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dff"/>
              </a:gs>
              <a:gs pos="100000">
                <a:srgbClr val="e9f2ff"/>
              </a:gs>
            </a:gsLst>
            <a:lin ang="0"/>
          </a:gradFill>
          <a:ln w="6350">
            <a:solidFill>
              <a:srgbClr val="5597d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XO Thames"/>
                <a:ea typeface="XO Thames"/>
              </a:rPr>
              <a:t>Сокращение времени на прием заявления по муниципальной услуге с 30 минут до 10 минут 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7" name="Shape 381"/>
          <p:cNvSpPr/>
          <p:nvPr/>
        </p:nvSpPr>
        <p:spPr>
          <a:xfrm>
            <a:off x="2925000" y="3842640"/>
            <a:ext cx="7384680" cy="676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dff"/>
              </a:gs>
              <a:gs pos="100000">
                <a:srgbClr val="e9f2ff"/>
              </a:gs>
            </a:gsLst>
            <a:lin ang="0"/>
          </a:gradFill>
          <a:ln w="6350">
            <a:solidFill>
              <a:srgbClr val="5597d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XO Thames"/>
                <a:ea typeface="XO Thames"/>
              </a:rPr>
              <a:t>Сокращение длины логистической цепочки доставления заявления до исполнителя.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8" name="Shape 382"/>
          <p:cNvSpPr/>
          <p:nvPr/>
        </p:nvSpPr>
        <p:spPr>
          <a:xfrm>
            <a:off x="2964240" y="4751280"/>
            <a:ext cx="7381080" cy="70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dff"/>
              </a:gs>
              <a:gs pos="100000">
                <a:srgbClr val="e9f2ff"/>
              </a:gs>
            </a:gsLst>
            <a:lin ang="0"/>
          </a:gradFill>
          <a:ln w="6350">
            <a:solidFill>
              <a:srgbClr val="5597d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XO Thames"/>
                <a:ea typeface="XO Thames"/>
              </a:rPr>
              <a:t>Сокращение времени оказания муниципальной услуги с 960 минут до 65 минут 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9" name="Shape 383"/>
          <p:cNvSpPr/>
          <p:nvPr/>
        </p:nvSpPr>
        <p:spPr>
          <a:xfrm>
            <a:off x="2937600" y="5647320"/>
            <a:ext cx="7443360" cy="732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dff"/>
              </a:gs>
              <a:gs pos="100000">
                <a:srgbClr val="e9f2ff"/>
              </a:gs>
            </a:gsLst>
            <a:lin ang="0"/>
          </a:gradFill>
          <a:ln w="6350">
            <a:solidFill>
              <a:srgbClr val="5597d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XO Thames"/>
                <a:ea typeface="XO Thames"/>
              </a:rPr>
              <a:t>Повышение процента оказания услуги в электронном виде с использованием ЕПГУ на 40%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10" name="Picture 385" descr=""/>
          <p:cNvPicPr/>
          <p:nvPr/>
        </p:nvPicPr>
        <p:blipFill>
          <a:blip r:embed="rId2"/>
          <a:stretch/>
        </p:blipFill>
        <p:spPr>
          <a:xfrm>
            <a:off x="2064600" y="2916000"/>
            <a:ext cx="836280" cy="710640"/>
          </a:xfrm>
          <a:prstGeom prst="rect">
            <a:avLst/>
          </a:prstGeom>
          <a:ln w="0">
            <a:noFill/>
          </a:ln>
        </p:spPr>
      </p:pic>
      <p:sp>
        <p:nvSpPr>
          <p:cNvPr id="211" name="Shape 386"/>
          <p:cNvSpPr/>
          <p:nvPr/>
        </p:nvSpPr>
        <p:spPr>
          <a:xfrm>
            <a:off x="2075040" y="3856680"/>
            <a:ext cx="836280" cy="6858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Thames"/>
              <a:ea typeface="XO Thames"/>
            </a:endParaRPr>
          </a:p>
        </p:txBody>
      </p:sp>
      <p:pic>
        <p:nvPicPr>
          <p:cNvPr id="212" name="Picture 388" descr=""/>
          <p:cNvPicPr/>
          <p:nvPr/>
        </p:nvPicPr>
        <p:blipFill>
          <a:blip r:embed="rId4"/>
          <a:stretch/>
        </p:blipFill>
        <p:spPr>
          <a:xfrm>
            <a:off x="2046600" y="4745520"/>
            <a:ext cx="873720" cy="6858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390" descr=""/>
          <p:cNvPicPr/>
          <p:nvPr/>
        </p:nvPicPr>
        <p:blipFill>
          <a:blip r:embed="rId5"/>
          <a:stretch/>
        </p:blipFill>
        <p:spPr>
          <a:xfrm>
            <a:off x="2051640" y="5609880"/>
            <a:ext cx="848520" cy="72324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2"/>
          <p:cNvSpPr>
            <a:spLocks noGrp="1"/>
          </p:cNvSpPr>
          <p:nvPr>
            <p:ph type="title"/>
          </p:nvPr>
        </p:nvSpPr>
        <p:spPr>
          <a:xfrm>
            <a:off x="945000" y="82800"/>
            <a:ext cx="1392120" cy="44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200" spc="-1" strike="noStrike" u="sng">
                <a:solidFill>
                  <a:srgbClr val="000000"/>
                </a:solidFill>
                <a:uFillTx/>
                <a:latin typeface="XO Thames"/>
                <a:ea typeface="XO Thames"/>
              </a:rPr>
              <a:t>ПРО</a:t>
            </a:r>
            <a:r>
              <a:rPr b="0" lang="ru-RU" sz="2200" spc="-1" strike="noStrike" u="sng">
                <a:solidFill>
                  <a:srgbClr val="000000"/>
                </a:solidFill>
                <a:uFillTx/>
                <a:latin typeface="XO Thames"/>
                <a:ea typeface="XO Thames"/>
              </a:rPr>
              <a:t>ЧИЕ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945000" y="82800"/>
            <a:ext cx="2457360" cy="51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200" spc="-1" strike="noStrike" u="sng">
                <a:solidFill>
                  <a:srgbClr val="002060"/>
                </a:solidFill>
                <a:uFillTx/>
                <a:latin typeface="XO Thames"/>
                <a:ea typeface="XO Thames"/>
              </a:rPr>
              <a:t>ОБРАЗОВАНИЕ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ldNum" idx="14"/>
          </p:nvPr>
        </p:nvSpPr>
        <p:spPr>
          <a:xfrm>
            <a:off x="11079360" y="6447600"/>
            <a:ext cx="832680" cy="3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B7FF069-CC36-49B0-95BA-B679EC60C4EF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217" name="Picture 396" descr=""/>
          <p:cNvPicPr/>
          <p:nvPr/>
        </p:nvPicPr>
        <p:blipFill>
          <a:blip r:embed="rId1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sp>
        <p:nvSpPr>
          <p:cNvPr id="218" name="Shape 397"/>
          <p:cNvSpPr/>
          <p:nvPr/>
        </p:nvSpPr>
        <p:spPr>
          <a:xfrm>
            <a:off x="1278360" y="596520"/>
            <a:ext cx="9888480" cy="75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Муниципальное бюджетное учреждения дошкольного образования        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             </a:t>
            </a:r>
            <a:r>
              <a:rPr b="0" lang="ru-RU" sz="2000" spc="-1" strike="noStrike">
                <a:solidFill>
                  <a:srgbClr val="333333"/>
                </a:solidFill>
                <a:latin typeface="XO Thames"/>
                <a:ea typeface="XO Thames"/>
              </a:rPr>
              <a:t>«Крапивинский дом детского творчества»                 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 marL="450000">
              <a:lnSpc>
                <a:spcPct val="5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33333"/>
                </a:solidFill>
                <a:latin typeface="XO Thames"/>
                <a:ea typeface="XO Thames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9" name="Shape 398"/>
          <p:cNvSpPr/>
          <p:nvPr/>
        </p:nvSpPr>
        <p:spPr>
          <a:xfrm>
            <a:off x="1283400" y="1311120"/>
            <a:ext cx="9834840" cy="82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          </a:t>
            </a: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"Оптимизация процесса записи на обучение по      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        </a:t>
            </a: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дополнительной общеобразовательной программе"</a:t>
            </a: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	</a:t>
            </a: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	</a:t>
            </a: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	</a:t>
            </a: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	</a:t>
            </a:r>
            <a:r>
              <a:rPr b="1" lang="ru-RU" sz="2400" spc="-1" strike="noStrike">
                <a:solidFill>
                  <a:srgbClr val="3b4555"/>
                </a:solidFill>
                <a:latin typeface="XO Thames"/>
                <a:ea typeface="XO Thames"/>
              </a:rPr>
              <a:t>	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0" name="Shape 399"/>
          <p:cNvSpPr/>
          <p:nvPr/>
        </p:nvSpPr>
        <p:spPr>
          <a:xfrm>
            <a:off x="4463280" y="2265480"/>
            <a:ext cx="31266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b4555"/>
                </a:solidFill>
                <a:latin typeface="XO Thames"/>
                <a:ea typeface="XO Thames"/>
              </a:rPr>
              <a:t>Пирамида проблем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1" name="Shape 400"/>
          <p:cNvSpPr/>
          <p:nvPr/>
        </p:nvSpPr>
        <p:spPr>
          <a:xfrm>
            <a:off x="2198160" y="2890080"/>
            <a:ext cx="1072080" cy="1065960"/>
          </a:xfrm>
          <a:prstGeom prst="triangle">
            <a:avLst>
              <a:gd name="adj" fmla="val 49251"/>
            </a:avLst>
          </a:prstGeom>
          <a:solidFill>
            <a:srgbClr val="327fbe">
              <a:alpha val="22000"/>
            </a:srgbClr>
          </a:solidFill>
          <a:ln w="9525">
            <a:solidFill>
              <a:srgbClr val="b4c7e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XO Thames"/>
              <a:ea typeface="XO Thames"/>
            </a:endParaRPr>
          </a:p>
        </p:txBody>
      </p:sp>
      <p:sp>
        <p:nvSpPr>
          <p:cNvPr id="222" name="Shape 401"/>
          <p:cNvSpPr/>
          <p:nvPr/>
        </p:nvSpPr>
        <p:spPr>
          <a:xfrm>
            <a:off x="2799720" y="3065400"/>
            <a:ext cx="2403720" cy="2556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XO Thames"/>
                <a:ea typeface="XO Thames"/>
              </a:rPr>
              <a:t>Федеральный уровень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3" name="Shape 402"/>
          <p:cNvSpPr/>
          <p:nvPr/>
        </p:nvSpPr>
        <p:spPr>
          <a:xfrm>
            <a:off x="2962800" y="3403800"/>
            <a:ext cx="4757760" cy="344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3254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Технические сбои в работе портала Госуслуг</a:t>
            </a: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	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4" name="Shape 403"/>
          <p:cNvSpPr/>
          <p:nvPr/>
        </p:nvSpPr>
        <p:spPr>
          <a:xfrm>
            <a:off x="1596600" y="4030560"/>
            <a:ext cx="2273760" cy="988200"/>
          </a:xfrm>
          <a:prstGeom prst="trapezoid">
            <a:avLst>
              <a:gd name="adj" fmla="val 59506"/>
            </a:avLst>
          </a:prstGeom>
          <a:solidFill>
            <a:srgbClr val="4770b5">
              <a:alpha val="48000"/>
            </a:srgbClr>
          </a:solidFill>
          <a:ln w="9525">
            <a:solidFill>
              <a:srgbClr val="0033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Thames"/>
              <a:ea typeface="XO Thames"/>
            </a:endParaRPr>
          </a:p>
        </p:txBody>
      </p:sp>
      <p:sp>
        <p:nvSpPr>
          <p:cNvPr id="225" name="Shape 404"/>
          <p:cNvSpPr/>
          <p:nvPr/>
        </p:nvSpPr>
        <p:spPr>
          <a:xfrm>
            <a:off x="581400" y="5083200"/>
            <a:ext cx="4315320" cy="1672200"/>
          </a:xfrm>
          <a:prstGeom prst="trapezoid">
            <a:avLst>
              <a:gd name="adj" fmla="val 59506"/>
            </a:avLst>
          </a:prstGeom>
          <a:solidFill>
            <a:srgbClr val="0070c0">
              <a:alpha val="48000"/>
            </a:srgbClr>
          </a:solidFill>
          <a:ln w="9525">
            <a:solidFill>
              <a:srgbClr val="0033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Thames"/>
              <a:ea typeface="XO Thames"/>
            </a:endParaRPr>
          </a:p>
        </p:txBody>
      </p:sp>
      <p:sp>
        <p:nvSpPr>
          <p:cNvPr id="226" name="Shape 405"/>
          <p:cNvSpPr/>
          <p:nvPr/>
        </p:nvSpPr>
        <p:spPr>
          <a:xfrm>
            <a:off x="3344040" y="3983400"/>
            <a:ext cx="2378880" cy="29088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XO Thames"/>
                <a:ea typeface="XO Thames"/>
              </a:rPr>
              <a:t>Региональный уровень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7" name="Shape 406"/>
          <p:cNvSpPr/>
          <p:nvPr/>
        </p:nvSpPr>
        <p:spPr>
          <a:xfrm>
            <a:off x="3582000" y="4328280"/>
            <a:ext cx="5171400" cy="605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3254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	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Временные потери при организации работы с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Порталом Госуслуг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8" name="Shape 407"/>
          <p:cNvSpPr/>
          <p:nvPr/>
        </p:nvSpPr>
        <p:spPr>
          <a:xfrm>
            <a:off x="3965400" y="5133600"/>
            <a:ext cx="1927440" cy="25164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XO Thames"/>
                <a:ea typeface="XO Thames"/>
              </a:rPr>
              <a:t>Местный уровень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9" name="Shape 408"/>
          <p:cNvSpPr/>
          <p:nvPr/>
        </p:nvSpPr>
        <p:spPr>
          <a:xfrm>
            <a:off x="4278600" y="5472000"/>
            <a:ext cx="6700680" cy="104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3254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Временные потери из-за отсутствия алгоритма действий сотрудников в процессе приема родителей для зачисления в дом творчества.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   </a:t>
            </a:r>
            <a:r>
              <a:rPr b="0" lang="ru-RU" sz="1600" spc="-1" strike="noStrike">
                <a:solidFill>
                  <a:srgbClr val="000000"/>
                </a:solidFill>
                <a:latin typeface="XO Thames"/>
                <a:ea typeface="XO Thames"/>
              </a:rPr>
              <a:t>Потеря времени родителей при выборе необходимых действий.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0" name="Shape 409"/>
          <p:cNvSpPr/>
          <p:nvPr/>
        </p:nvSpPr>
        <p:spPr>
          <a:xfrm>
            <a:off x="4403880" y="2639160"/>
            <a:ext cx="3233520" cy="360"/>
          </a:xfrm>
          <a:prstGeom prst="line">
            <a:avLst/>
          </a:prstGeom>
          <a:ln w="12700">
            <a:solidFill>
              <a:srgbClr val="3b4555"/>
            </a:solidFill>
            <a:round/>
          </a:ln>
        </p:spPr>
        <p:style>
          <a:lnRef idx="0"/>
          <a:fillRef idx="0">
            <a:schemeClr val="accent1"/>
          </a:fillRef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XO Thames"/>
              <a:ea typeface="XO Thame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924840" y="88200"/>
            <a:ext cx="2469960" cy="523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200" spc="-1" strike="noStrike" u="sng">
                <a:solidFill>
                  <a:srgbClr val="002060"/>
                </a:solidFill>
                <a:uFillTx/>
                <a:latin typeface="XO Thames"/>
                <a:ea typeface="XO Thames"/>
              </a:rPr>
              <a:t>ОБРАЗОВАНИЕ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ldNum" idx="15"/>
          </p:nvPr>
        </p:nvSpPr>
        <p:spPr>
          <a:xfrm>
            <a:off x="11079360" y="6447600"/>
            <a:ext cx="832680" cy="3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779FE97-65AA-4A3E-ABB5-92C5510082DA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233" name="Picture 414" descr=""/>
          <p:cNvPicPr/>
          <p:nvPr/>
        </p:nvPicPr>
        <p:blipFill>
          <a:blip r:embed="rId1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sp>
        <p:nvSpPr>
          <p:cNvPr id="234" name="Shape 415"/>
          <p:cNvSpPr/>
          <p:nvPr/>
        </p:nvSpPr>
        <p:spPr>
          <a:xfrm>
            <a:off x="1480320" y="623880"/>
            <a:ext cx="9631080" cy="5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XO Thames"/>
                <a:ea typeface="XO Thames"/>
              </a:rPr>
              <a:t>План мероприятий по устранению проблем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5" name="Shape 416"/>
          <p:cNvSpPr/>
          <p:nvPr/>
        </p:nvSpPr>
        <p:spPr>
          <a:xfrm flipV="1">
            <a:off x="1483560" y="1185480"/>
            <a:ext cx="9700560" cy="12600"/>
          </a:xfrm>
          <a:prstGeom prst="line">
            <a:avLst/>
          </a:prstGeom>
          <a:ln w="12700">
            <a:solidFill>
              <a:srgbClr val="3b4555"/>
            </a:solidFill>
            <a:round/>
          </a:ln>
        </p:spPr>
        <p:style>
          <a:lnRef idx="0"/>
          <a:fillRef idx="0">
            <a:schemeClr val="accent1"/>
          </a:fillRef>
          <a:effectRef idx="0"/>
          <a:fontRef idx="minor"/>
        </p:style>
        <p:txBody>
          <a:bodyPr lIns="90000" rIns="90000" tIns="-32400" bIns="-324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XO Oriel"/>
              <a:ea typeface="XO Oriel"/>
            </a:endParaRPr>
          </a:p>
        </p:txBody>
      </p:sp>
      <p:graphicFrame>
        <p:nvGraphicFramePr>
          <p:cNvPr id="236" name="Table 417"/>
          <p:cNvGraphicFramePr/>
          <p:nvPr/>
        </p:nvGraphicFramePr>
        <p:xfrm>
          <a:off x="326160" y="1492200"/>
          <a:ext cx="11386080" cy="4544280"/>
        </p:xfrm>
        <a:graphic>
          <a:graphicData uri="http://schemas.openxmlformats.org/drawingml/2006/table">
            <a:tbl>
              <a:tblPr/>
              <a:tblGrid>
                <a:gridCol w="770400"/>
                <a:gridCol w="3025080"/>
                <a:gridCol w="1897920"/>
                <a:gridCol w="2915640"/>
                <a:gridCol w="1886400"/>
                <a:gridCol w="891000"/>
              </a:tblGrid>
              <a:tr h="860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№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Обоснование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(проблема)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Планируемые мероприятия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Документы, подтверждающий выполнение работы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Ф.И.О., должность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ответственного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Сроки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600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404040"/>
                          </a:solidFill>
                          <a:latin typeface="XO Thames"/>
                          <a:ea typeface="XO Thames"/>
                        </a:rPr>
                        <a:t>1.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404040"/>
                          </a:solidFill>
                          <a:latin typeface="XO Thames"/>
                          <a:ea typeface="XO Thames"/>
                        </a:rPr>
                        <a:t>Временные потери из-за отсутствия алгоритма действий сотрудников в процессе приема родителей для зачисления в дом творчества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Создание алгоритма действий сотрудников при приеме документов для зачисления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Утвержденный алгоритм действий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Хамзина Н.А.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13.08.25г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600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404040"/>
                          </a:solidFill>
                          <a:latin typeface="XO Thames"/>
                          <a:ea typeface="XO Thames"/>
                        </a:rPr>
                        <a:t>2.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404040"/>
                          </a:solidFill>
                          <a:latin typeface="XO Thames"/>
                          <a:ea typeface="XO Thames"/>
                        </a:rPr>
                        <a:t>Потеря времени родителей при выборе необходимых действий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Отсутствие системы действий.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Создание информационного потока для родителей, через работу в мессенджерах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Педагоги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10.09.25г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600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404040"/>
                          </a:solidFill>
                          <a:latin typeface="XO Thames"/>
                          <a:ea typeface="XO Thames"/>
                        </a:rPr>
                        <a:t>3.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404040"/>
                          </a:solidFill>
                          <a:latin typeface="XO Thames"/>
                          <a:ea typeface="XO Thames"/>
                        </a:rPr>
                        <a:t>Временные потери родителей при ожидании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Обучение педагогов работе на портале Госуслуг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Утверждение положения по зачислению детей через портал госуслуг.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Хамзина Н.А.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01.08.25г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600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404040"/>
                          </a:solidFill>
                          <a:latin typeface="XO Thames"/>
                          <a:ea typeface="XO Thames"/>
                        </a:rPr>
                        <a:t>4.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404040"/>
                          </a:solidFill>
                          <a:latin typeface="XO Thames"/>
                          <a:ea typeface="XO Thames"/>
                        </a:rPr>
                        <a:t>Технические сбои в работе портала Госуслуг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Организация зачисления детей в более ранние сроки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Утверждение сроков зачисления детей.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Хамзина Н.А.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  <a:ea typeface="XO Thames"/>
                        </a:rPr>
                        <a:t>01.08.25г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924840" y="88200"/>
            <a:ext cx="2419560" cy="523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200" spc="-1" strike="noStrike" u="sng">
                <a:solidFill>
                  <a:srgbClr val="002060"/>
                </a:solidFill>
                <a:uFillTx/>
                <a:latin typeface="XO Thames"/>
                <a:ea typeface="XO Thames"/>
              </a:rPr>
              <a:t>ОБРАЗОВАНИЕ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ldNum" idx="16"/>
          </p:nvPr>
        </p:nvSpPr>
        <p:spPr>
          <a:xfrm>
            <a:off x="11079360" y="6447600"/>
            <a:ext cx="832680" cy="3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21C64A1-2ABC-48EA-B792-6FA9E0ED5133}" type="slidenum">
              <a:rPr b="1" lang="ru-RU" sz="2660" spc="-1" strike="noStrike">
                <a:solidFill>
                  <a:srgbClr val="003274"/>
                </a:solidFill>
                <a:latin typeface="Arial"/>
                <a:ea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239" name="Picture 422" descr=""/>
          <p:cNvPicPr/>
          <p:nvPr/>
        </p:nvPicPr>
        <p:blipFill>
          <a:blip r:embed="rId1"/>
          <a:stretch/>
        </p:blipFill>
        <p:spPr>
          <a:xfrm>
            <a:off x="220320" y="48240"/>
            <a:ext cx="534600" cy="846720"/>
          </a:xfrm>
          <a:prstGeom prst="rect">
            <a:avLst/>
          </a:prstGeom>
          <a:ln w="0">
            <a:noFill/>
          </a:ln>
        </p:spPr>
      </p:pic>
      <p:sp>
        <p:nvSpPr>
          <p:cNvPr id="240" name="Shape 423"/>
          <p:cNvSpPr/>
          <p:nvPr/>
        </p:nvSpPr>
        <p:spPr>
          <a:xfrm>
            <a:off x="2257560" y="723960"/>
            <a:ext cx="6435360" cy="6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b4555"/>
                </a:solidFill>
                <a:latin typeface="XO Thames"/>
                <a:ea typeface="XO Thames"/>
              </a:rPr>
              <a:t>Достигнутые результаты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1" name="Shape 424"/>
          <p:cNvSpPr/>
          <p:nvPr/>
        </p:nvSpPr>
        <p:spPr>
          <a:xfrm flipV="1">
            <a:off x="2273400" y="1373400"/>
            <a:ext cx="6379200" cy="12600"/>
          </a:xfrm>
          <a:prstGeom prst="line">
            <a:avLst/>
          </a:prstGeom>
          <a:ln w="12700">
            <a:solidFill>
              <a:srgbClr val="3b4555"/>
            </a:solidFill>
            <a:round/>
          </a:ln>
        </p:spPr>
        <p:style>
          <a:lnRef idx="0"/>
          <a:fillRef idx="0">
            <a:schemeClr val="accent1"/>
          </a:fillRef>
          <a:effectRef idx="0"/>
          <a:fontRef idx="minor"/>
        </p:style>
        <p:txBody>
          <a:bodyPr lIns="90000" rIns="90000" tIns="-32400" bIns="-324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XO Oriel"/>
              <a:ea typeface="XO Oriel"/>
            </a:endParaRPr>
          </a:p>
        </p:txBody>
      </p:sp>
      <p:sp>
        <p:nvSpPr>
          <p:cNvPr id="242" name="Shape 425"/>
          <p:cNvSpPr/>
          <p:nvPr/>
        </p:nvSpPr>
        <p:spPr>
          <a:xfrm>
            <a:off x="932400" y="1423800"/>
            <a:ext cx="10308960" cy="46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200000"/>
              </a:lnSpc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5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XO Thames"/>
                <a:ea typeface="XO Thames"/>
              </a:rPr>
              <a:t>1.Внедрение системы зачисления через Портал Госуслуг.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XO Thames"/>
                <a:ea typeface="XO Thames"/>
              </a:rPr>
              <a:t>2.Создание алгоритма приема детей в ДДТ для сотрудников (дежурного администратора,делопроизводителя). 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XO Thames"/>
                <a:ea typeface="XO Thames"/>
              </a:rPr>
              <a:t>3.Создание буклетов с информацией для родителей по перечню документов для оформления в ДДТ.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200000"/>
              </a:lnSpc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</TotalTime>
  <Application>Редактор_презентаций/2.7.0.0$Linux_X86_64 LibreOffice_project/e981501cdc004a76b8b36c3c4c04733b452aecdc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2023-01-18T02:08:49Z</dcterms:created>
  <dc:creator/>
  <dc:description/>
  <dc:language>ru-RU</dc:language>
  <cp:lastModifiedBy/>
  <dcterms:modified xsi:type="dcterms:W3CDTF">2025-10-10T13:05:34Z</dcterms:modified>
  <cp:revision>1</cp:revision>
  <dc:subject/>
  <dc:title/>
</cp:coreProperties>
</file>