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6.xml.rels" ContentType="application/vnd.openxmlformats-package.relationships+xml"/>
  <Override PartName="/ppt/slideLayouts/slideLayout1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_rels/presentation.xml.rels" ContentType="application/vnd.openxmlformats-package.relationships+xml"/>
  <Override PartName="/ppt/media/image44.png" ContentType="image/png"/>
  <Override PartName="/ppt/media/image27.jpeg" ContentType="image/jpeg"/>
  <Override PartName="/ppt/media/image40.jpeg" ContentType="image/jpeg"/>
  <Override PartName="/ppt/media/image42.png" ContentType="image/png"/>
  <Override PartName="/ppt/media/image48.jpeg" ContentType="image/jpeg"/>
  <Override PartName="/ppt/media/image61.jpeg" ContentType="image/jpeg"/>
  <Override PartName="/ppt/media/image37.png" ContentType="image/png"/>
  <Override PartName="/ppt/media/image33.png" ContentType="image/png"/>
  <Override PartName="/ppt/media/image58.jpeg" ContentType="image/jpeg"/>
  <Override PartName="/ppt/media/image32.jpeg" ContentType="image/jpeg"/>
  <Override PartName="/ppt/media/image41.jpeg" ContentType="image/jpeg"/>
  <Override PartName="/ppt/media/image28.jpeg" ContentType="image/jpeg"/>
  <Override PartName="/ppt/media/image4.png" ContentType="image/png"/>
  <Override PartName="/ppt/media/image54.png" ContentType="image/png"/>
  <Override PartName="/ppt/media/image31.png" ContentType="image/png"/>
  <Override PartName="/ppt/media/image47.jpeg" ContentType="image/jpeg"/>
  <Override PartName="/ppt/media/image12.png" ContentType="image/png"/>
  <Override PartName="/ppt/media/image39.jpeg" ContentType="image/jpeg"/>
  <Override PartName="/ppt/media/image26.jpeg" ContentType="image/jpeg"/>
  <Override PartName="/ppt/media/image45.png" ContentType="image/png"/>
  <Override PartName="/ppt/media/image14.png" ContentType="image/png"/>
  <Override PartName="/ppt/media/image43.jpeg" ContentType="image/jpeg"/>
  <Override PartName="/ppt/media/image11.png" ContentType="image/png"/>
  <Override PartName="/ppt/media/image19.png" ContentType="image/png"/>
  <Override PartName="/ppt/media/image52.png" ContentType="image/png"/>
  <Override PartName="/ppt/media/image15.png" ContentType="image/png"/>
  <Override PartName="/ppt/media/image49.png" ContentType="image/png"/>
  <Override PartName="/ppt/media/image18.jpeg" ContentType="image/jpeg"/>
  <Override PartName="/ppt/media/image50.jpeg" ContentType="image/jpeg"/>
  <Override PartName="/ppt/media/image17.jpeg" ContentType="image/jpeg"/>
  <Override PartName="/ppt/media/image53.png" ContentType="image/png"/>
  <Override PartName="/ppt/media/image3.png" ContentType="image/png"/>
  <Override PartName="/ppt/media/image38.png" ContentType="image/png"/>
  <Override PartName="/ppt/media/image60.png" ContentType="image/png"/>
  <Override PartName="/ppt/media/image7.png" ContentType="image/png"/>
  <Override PartName="/ppt/media/image29.jpeg" ContentType="image/jpeg"/>
  <Override PartName="/ppt/media/image56.jpeg" ContentType="image/jpeg"/>
  <Override PartName="/ppt/media/image13.png" ContentType="image/png"/>
  <Override PartName="/ppt/media/image20.png" ContentType="image/png"/>
  <Override PartName="/ppt/media/image55.png" ContentType="image/png"/>
  <Override PartName="/ppt/media/image5.png" ContentType="image/png"/>
  <Override PartName="/ppt/media/image21.png" ContentType="image/png"/>
  <Override PartName="/ppt/media/image51.png" ContentType="image/png"/>
  <Override PartName="/ppt/media/image1.png" ContentType="image/png"/>
  <Override PartName="/ppt/media/image36.png" ContentType="image/png"/>
  <Override PartName="/ppt/media/image59.jpeg" ContentType="image/jpeg"/>
  <Override PartName="/ppt/media/image16.jpeg" ContentType="image/jpeg"/>
  <Override PartName="/ppt/media/image22.png" ContentType="image/png"/>
  <Override PartName="/ppt/media/image46.jpeg" ContentType="image/jpeg"/>
  <Override PartName="/ppt/media/image6.jpeg" ContentType="image/jpeg"/>
  <Override PartName="/ppt/media/image8.png" ContentType="image/png"/>
  <Override PartName="/ppt/media/image57.jpeg" ContentType="image/jpeg"/>
  <Override PartName="/ppt/media/image23.png" ContentType="image/png"/>
  <Override PartName="/ppt/media/image10.png" ContentType="image/png"/>
  <Override PartName="/ppt/media/image9.png" ContentType="image/png"/>
  <Override PartName="/ppt/media/image2.jpeg" ContentType="image/jpeg"/>
  <Override PartName="/ppt/media/image34.jpeg" ContentType="image/jpeg"/>
  <Override PartName="/ppt/media/image24.png" ContentType="image/png"/>
  <Override PartName="/ppt/media/image25.jpeg" ContentType="image/jpeg"/>
  <Override PartName="/ppt/media/image35.png" ContentType="image/png"/>
  <Override PartName="/ppt/media/image30.png" ContentType="image/png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0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14.xml.rels" ContentType="application/vnd.openxmlformats-package.relationships+xml"/>
  <Override PartName="/ppt/slides/_rels/slide3.xml.rels" ContentType="application/vnd.openxmlformats-package.relationships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
</Relationships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2800" spc="-1" strike="noStrike">
                <a:solidFill>
                  <a:srgbClr val="000000"/>
                </a:solidFill>
                <a:latin typeface="Calibri"/>
              </a:defRPr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Принятые решения по результатам рассмотрения административных материалов</a:t>
            </a:r>
          </a:p>
        </c:rich>
      </c:tx>
      <c:overlay val="0"/>
      <c:spPr>
        <a:noFill/>
        <a:ln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>
          <a:noFill/>
        </a:ln>
      </c:spPr>
    </c:floor>
    <c:sideWall>
      <c:spPr>
        <a:solidFill>
          <a:srgbClr val="d9d9d9"/>
        </a:solidFill>
        <a:ln>
          <a:noFill/>
        </a:ln>
      </c:spPr>
    </c:sideWall>
    <c:backWall>
      <c:spPr>
        <a:solidFill>
          <a:srgbClr val="d9d9d9"/>
        </a:solidFill>
        <a:ln>
          <a:noFill/>
        </a:ln>
      </c:spPr>
    </c:backWall>
    <c:plotArea>
      <c:layout>
        <c:manualLayout>
          <c:layoutTarget val="inner"/>
          <c:xMode val="edge"/>
          <c:yMode val="edge"/>
          <c:x val="6.28259094050386E-005"/>
          <c:y val="0.108600583090379"/>
          <c:w val="0.767764025884275"/>
          <c:h val="0.707389549226284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Количество штрафов  150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</c:spPr>
          <c:explosion val="0"/>
          <c:dPt>
            <c:idx val="0"/>
            <c:spPr>
              <a:solidFill>
                <a:srgbClr val="c55a11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1"/>
            <c:explosion val="10"/>
            <c:spPr>
              <a:solidFill>
                <a:srgbClr val="c0000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2"/>
            <c:spPr>
              <a:solidFill>
                <a:srgbClr val="a5a5a5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3"/>
            <c:spPr>
              <a:solidFill>
                <a:srgbClr val="ffc000"/>
              </a:solidFill>
              <a:ln w="25560">
                <a:solidFill>
                  <a:srgbClr val="ffffff"/>
                </a:solidFill>
                <a:round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1" sz="24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fld id="{613FCBFE-C8C2-47A5-BDCA-AFE9E62FF2CA}" type="VALUE">
                      <a:rPr b="0" lang="ru-RU" sz="2400" spc="-1" strike="noStrike">
                        <a:latin typeface="Arial"/>
                      </a:rPr>
                      <a:t>76</a:t>
                    </a:fld>
                    <a:r>
                      <a:rPr b="0" lang="ru-RU" sz="2400" spc="-1" strike="noStrike">
                        <a:latin typeface="Arial"/>
                      </a:rPr>
                      <a:t> штрафов вынесено</a:t>
                    </a:r>
                  </a:p>
                  <a:p>
                    <a:r>
                      <a:rPr b="0" lang="ru-RU" sz="2400" spc="-1" strike="noStrike">
                        <a:latin typeface="Arial"/>
                      </a:rPr>
                      <a:t>50,6%</a:t>
                    </a:r>
                  </a:p>
                  <a:p>
                    <a:r>
                      <a:rPr b="0" lang="ru-RU" sz="2400" spc="-1" strike="noStrike">
                        <a:latin typeface="Arial"/>
                      </a:rPr>
                      <a:t>на сумму 102800 рублей</a:t>
                    </a:r>
                  </a:p>
                  <a:p>
                    <a:r>
                      <a:rPr b="0" lang="ru-RU" sz="2400" spc="-1" strike="noStrike">
                        <a:latin typeface="Arial"/>
                      </a:rPr>
                      <a:t>Оплачено на сумму 73 тыс. руб.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0"/>
              <c:txPr>
                <a:bodyPr/>
                <a:lstStyle/>
                <a:p>
                  <a:pPr>
                    <a:defRPr b="1" sz="3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r>
                      <a:rPr b="1" lang="ru-RU" sz="2800" spc="-1" strike="noStrike">
                        <a:latin typeface="Arial"/>
                      </a:rPr>
                      <a:t>74 предупреждения</a:t>
                    </a:r>
                  </a:p>
                  <a:p>
                    <a:r>
                      <a:rPr b="1" lang="ru-RU" sz="2800" spc="-1" strike="noStrike">
                        <a:latin typeface="Arial"/>
                      </a:rPr>
                      <a:t>49,3%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General" sourceLinked="0"/>
              <c:txPr>
                <a:bodyPr/>
                <a:lstStyle/>
                <a:p>
                  <a:pPr>
                    <a:defRPr b="1" sz="3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General" sourceLinked="0"/>
              <c:txPr>
                <a:bodyPr/>
                <a:lstStyle/>
                <a:p>
                  <a:pPr>
                    <a:defRPr b="1" sz="3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/>
              <a:lstStyle/>
              <a:p>
                <a:pPr>
                  <a:defRPr b="1" sz="30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Вынесено 76 штрафов на  сумму 102800 рублей, из них оплачено на сумму 73000 рублей</c:v>
                </c:pt>
                <c:pt idx="1">
                  <c:v>Предупреждений 74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76</c:v>
                </c:pt>
                <c:pt idx="1">
                  <c:v>74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Количество штрафов  151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</c:spPr>
          <c:explosion val="0"/>
          <c:dPt>
            <c:idx val="0"/>
            <c:spPr>
              <a:solidFill>
                <a:srgbClr val="4472c4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ed7d31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2"/>
            <c:spPr>
              <a:solidFill>
                <a:srgbClr val="a5a5a5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3"/>
            <c:spPr>
              <a:solidFill>
                <a:srgbClr val="ffc000"/>
              </a:solidFill>
              <a:ln w="2556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2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3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Вынесено 76 штрафов на  сумму 102800 рублей, из них оплачено на сумму 73000 рублей</c:v>
                </c:pt>
                <c:pt idx="1">
                  <c:v>Предупреждений 74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0.506</c:v>
                </c:pt>
                <c:pt idx="1">
                  <c:v>0.493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708115916154739"/>
          <c:y val="0.0830736050206734"/>
          <c:w val="0.175624127898936"/>
          <c:h val="0.793845233282021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b="0" sz="2000" spc="-1" strike="noStrik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C4E6FE0-C27E-4D1D-BF25-8BA1C7A6096F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1.4.26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C4A49A3-AB42-46C0-97E1-8CA3A7D378EE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9FB48C4C-A312-41C7-A95F-D4063FC46BCC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1.4.26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1D74D9F-1504-4C27-BE5F-18A16BD2D92C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Footer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4D43593A-33AB-48B3-A7D6-C9660A684328}" type="slidenum">
              <a:rPr b="0" lang="ru-RU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7" Type="http://schemas.openxmlformats.org/officeDocument/2006/relationships/image" Target="../media/image43.jpeg"/><Relationship Id="rId8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50.jpeg"/><Relationship Id="rId8" Type="http://schemas.openxmlformats.org/officeDocument/2006/relationships/image" Target="../media/image51.png"/><Relationship Id="rId9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chart" Target="../charts/char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Рисунок 14" descr=""/>
          <p:cNvPicPr/>
          <p:nvPr/>
        </p:nvPicPr>
        <p:blipFill>
          <a:blip r:embed="rId1"/>
          <a:stretch/>
        </p:blipFill>
        <p:spPr>
          <a:xfrm>
            <a:off x="0" y="0"/>
            <a:ext cx="12188880" cy="344520"/>
          </a:xfrm>
          <a:prstGeom prst="rect">
            <a:avLst/>
          </a:prstGeom>
          <a:ln>
            <a:noFill/>
          </a:ln>
        </p:spPr>
      </p:pic>
      <p:pic>
        <p:nvPicPr>
          <p:cNvPr id="124" name="Изображение 2" descr="Бренд2"/>
          <p:cNvPicPr/>
          <p:nvPr/>
        </p:nvPicPr>
        <p:blipFill>
          <a:blip r:embed="rId2"/>
          <a:stretch/>
        </p:blipFill>
        <p:spPr>
          <a:xfrm>
            <a:off x="-168120" y="4725000"/>
            <a:ext cx="12432960" cy="238932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407520" y="1144800"/>
            <a:ext cx="11350800" cy="557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181717"/>
                </a:solidFill>
                <a:latin typeface="Arial"/>
                <a:ea typeface="DejaVu Sans"/>
              </a:rPr>
              <a:t>ОБ ИТОГАХ РАБОТЫ  </a:t>
            </a:r>
            <a:br/>
            <a:r>
              <a:rPr b="1" lang="ru-RU" sz="2400" spc="-1" strike="noStrike">
                <a:solidFill>
                  <a:srgbClr val="181717"/>
                </a:solidFill>
                <a:latin typeface="Arial"/>
                <a:ea typeface="DejaVu Sans"/>
              </a:rPr>
              <a:t>КОМИССИИ ПО ДЕЛАМ НЕСОВЕРШЕННОЛЕТНИХ </a:t>
            </a:r>
            <a:br/>
            <a:r>
              <a:rPr b="1" lang="ru-RU" sz="2400" spc="-1" strike="noStrike">
                <a:solidFill>
                  <a:srgbClr val="181717"/>
                </a:solidFill>
                <a:latin typeface="Arial"/>
                <a:ea typeface="DejaVu Sans"/>
              </a:rPr>
              <a:t>И ЗАЩИТЕ ИХ ПРАВ </a:t>
            </a:r>
            <a:br/>
            <a:r>
              <a:rPr b="1" lang="ru-RU" sz="2400" spc="-1" strike="noStrike">
                <a:solidFill>
                  <a:srgbClr val="181717"/>
                </a:solidFill>
                <a:latin typeface="Arial"/>
                <a:ea typeface="DejaVu Sans"/>
              </a:rPr>
              <a:t>КРАПИВИНСКОГО МУНИЦИПАЛЬНОГО ОКРУГА</a:t>
            </a:r>
            <a:br/>
            <a:r>
              <a:rPr b="1" lang="ru-RU" sz="2400" spc="-1" strike="noStrike">
                <a:solidFill>
                  <a:srgbClr val="181717"/>
                </a:solidFill>
                <a:latin typeface="Arial"/>
                <a:ea typeface="DejaVu Sans"/>
              </a:rPr>
              <a:t>ЗА 2025 ГОД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2000" spc="-1" strike="noStrike">
                <a:solidFill>
                  <a:srgbClr val="181717"/>
                </a:solidFill>
                <a:latin typeface="Arial"/>
                <a:ea typeface="Futura PT"/>
              </a:rPr>
              <a:t>Голошумова Екатерина Анатольевна,</a:t>
            </a:r>
            <a:endParaRPr b="0" lang="ru-RU" sz="20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2000" spc="-1" strike="noStrike">
                <a:solidFill>
                  <a:srgbClr val="181717"/>
                </a:solidFill>
                <a:latin typeface="Arial"/>
                <a:ea typeface="Futura PT"/>
              </a:rPr>
              <a:t>заместитель главы </a:t>
            </a:r>
            <a:endParaRPr b="0" lang="ru-RU" sz="20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2000" spc="-1" strike="noStrike">
                <a:solidFill>
                  <a:srgbClr val="181717"/>
                </a:solidFill>
                <a:latin typeface="Arial"/>
                <a:ea typeface="Futura PT"/>
              </a:rPr>
              <a:t>Крапивинского муниципального округа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4633200" y="332640"/>
            <a:ext cx="38228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МЕЖВЕДОМСТВЕННЫЕ РЕЙДЫ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09" name="Picture 43" descr=""/>
          <p:cNvPicPr/>
          <p:nvPr/>
        </p:nvPicPr>
        <p:blipFill>
          <a:blip r:embed="rId1"/>
          <a:stretch/>
        </p:blipFill>
        <p:spPr>
          <a:xfrm>
            <a:off x="0" y="-17640"/>
            <a:ext cx="705240" cy="6852240"/>
          </a:xfrm>
          <a:prstGeom prst="rect">
            <a:avLst/>
          </a:prstGeom>
          <a:ln>
            <a:noFill/>
          </a:ln>
        </p:spPr>
      </p:pic>
      <p:pic>
        <p:nvPicPr>
          <p:cNvPr id="210" name="Picture 44" descr=""/>
          <p:cNvPicPr/>
          <p:nvPr/>
        </p:nvPicPr>
        <p:blipFill>
          <a:blip r:embed="rId2"/>
          <a:stretch/>
        </p:blipFill>
        <p:spPr>
          <a:xfrm>
            <a:off x="11485440" y="1440"/>
            <a:ext cx="705240" cy="6852240"/>
          </a:xfrm>
          <a:prstGeom prst="rect">
            <a:avLst/>
          </a:prstGeom>
          <a:ln>
            <a:noFill/>
          </a:ln>
        </p:spPr>
      </p:pic>
      <p:sp>
        <p:nvSpPr>
          <p:cNvPr id="211" name="CustomShape 2"/>
          <p:cNvSpPr/>
          <p:nvPr/>
        </p:nvSpPr>
        <p:spPr>
          <a:xfrm>
            <a:off x="2855520" y="837360"/>
            <a:ext cx="66726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55a11"/>
                </a:solidFill>
                <a:latin typeface="Arial"/>
                <a:ea typeface="DejaVu Sans"/>
              </a:rPr>
              <a:t>Проведено 60 межведомственных рейдов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12" name="Рисунок 1" descr=""/>
          <p:cNvPicPr/>
          <p:nvPr/>
        </p:nvPicPr>
        <p:blipFill>
          <a:blip r:embed="rId3"/>
          <a:stretch/>
        </p:blipFill>
        <p:spPr>
          <a:xfrm>
            <a:off x="1055520" y="1700640"/>
            <a:ext cx="3341160" cy="4451400"/>
          </a:xfrm>
          <a:prstGeom prst="rect">
            <a:avLst/>
          </a:prstGeom>
          <a:ln>
            <a:noFill/>
          </a:ln>
        </p:spPr>
      </p:pic>
      <p:pic>
        <p:nvPicPr>
          <p:cNvPr id="213" name="Рисунок 2" descr=""/>
          <p:cNvPicPr/>
          <p:nvPr/>
        </p:nvPicPr>
        <p:blipFill>
          <a:blip r:embed="rId4"/>
          <a:stretch/>
        </p:blipFill>
        <p:spPr>
          <a:xfrm>
            <a:off x="7608240" y="1845000"/>
            <a:ext cx="3383280" cy="2365200"/>
          </a:xfrm>
          <a:prstGeom prst="rect">
            <a:avLst/>
          </a:prstGeom>
          <a:ln>
            <a:noFill/>
          </a:ln>
        </p:spPr>
      </p:pic>
      <p:pic>
        <p:nvPicPr>
          <p:cNvPr id="214" name="Рисунок 3" descr=""/>
          <p:cNvPicPr/>
          <p:nvPr/>
        </p:nvPicPr>
        <p:blipFill>
          <a:blip r:embed="rId5"/>
          <a:stretch/>
        </p:blipFill>
        <p:spPr>
          <a:xfrm>
            <a:off x="4799880" y="1700640"/>
            <a:ext cx="2511000" cy="4464000"/>
          </a:xfrm>
          <a:prstGeom prst="rect">
            <a:avLst/>
          </a:prstGeom>
          <a:ln>
            <a:noFill/>
          </a:ln>
        </p:spPr>
      </p:pic>
      <p:pic>
        <p:nvPicPr>
          <p:cNvPr id="215" name="Рисунок 5" descr=""/>
          <p:cNvPicPr/>
          <p:nvPr/>
        </p:nvPicPr>
        <p:blipFill>
          <a:blip r:embed="rId6"/>
          <a:srcRect l="0" t="25535" r="0" b="0"/>
          <a:stretch/>
        </p:blipFill>
        <p:spPr>
          <a:xfrm>
            <a:off x="8112240" y="4293000"/>
            <a:ext cx="2352240" cy="2332800"/>
          </a:xfrm>
          <a:prstGeom prst="rect">
            <a:avLst/>
          </a:prstGeom>
          <a:ln>
            <a:noFill/>
          </a:ln>
        </p:spPr>
      </p:pic>
      <p:pic>
        <p:nvPicPr>
          <p:cNvPr id="216" name="Изображение 4" descr=""/>
          <p:cNvPicPr/>
          <p:nvPr/>
        </p:nvPicPr>
        <p:blipFill>
          <a:blip r:embed="rId7"/>
          <a:stretch/>
        </p:blipFill>
        <p:spPr>
          <a:xfrm>
            <a:off x="9768240" y="1440"/>
            <a:ext cx="1627200" cy="1627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49" descr=""/>
          <p:cNvPicPr/>
          <p:nvPr/>
        </p:nvPicPr>
        <p:blipFill>
          <a:blip r:embed="rId1"/>
          <a:stretch/>
        </p:blipFill>
        <p:spPr>
          <a:xfrm>
            <a:off x="0" y="0"/>
            <a:ext cx="705240" cy="6852240"/>
          </a:xfrm>
          <a:prstGeom prst="rect">
            <a:avLst/>
          </a:prstGeom>
          <a:ln>
            <a:noFill/>
          </a:ln>
        </p:spPr>
      </p:pic>
      <p:pic>
        <p:nvPicPr>
          <p:cNvPr id="218" name="Picture 50" descr=""/>
          <p:cNvPicPr/>
          <p:nvPr/>
        </p:nvPicPr>
        <p:blipFill>
          <a:blip r:embed="rId2"/>
          <a:stretch/>
        </p:blipFill>
        <p:spPr>
          <a:xfrm>
            <a:off x="11493720" y="0"/>
            <a:ext cx="705240" cy="6852240"/>
          </a:xfrm>
          <a:prstGeom prst="rect">
            <a:avLst/>
          </a:prstGeom>
          <a:ln>
            <a:noFill/>
          </a:ln>
        </p:spPr>
      </p:pic>
      <p:sp>
        <p:nvSpPr>
          <p:cNvPr id="219" name="CustomShape 1"/>
          <p:cNvSpPr/>
          <p:nvPr/>
        </p:nvSpPr>
        <p:spPr>
          <a:xfrm>
            <a:off x="1703520" y="260640"/>
            <a:ext cx="8712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ОРГАНИЗАЦИЯ ЛЕТНЕЙ ОЗДОРОВИТЕЛЬНОЙ КАМПАНИИ - 2025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1711080" y="836640"/>
            <a:ext cx="84960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c55a11"/>
                </a:solidFill>
                <a:latin typeface="Arial"/>
                <a:ea typeface="DejaVu Sans"/>
              </a:rPr>
              <a:t>1700 школьников охвачены различными формами летнего отдыха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21" name="Picture 51" descr=""/>
          <p:cNvPicPr/>
          <p:nvPr/>
        </p:nvPicPr>
        <p:blipFill>
          <a:blip r:embed="rId3"/>
          <a:stretch/>
        </p:blipFill>
        <p:spPr>
          <a:xfrm>
            <a:off x="929520" y="1498680"/>
            <a:ext cx="3492720" cy="253188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22" name="Picture 55" descr="C:\Users\User\Desktop\Screenshot_2025-05-15-18-19-58-285_com.vkontakte.android-edit.jpg"/>
          <p:cNvPicPr/>
          <p:nvPr/>
        </p:nvPicPr>
        <p:blipFill>
          <a:blip r:embed="rId4"/>
          <a:stretch/>
        </p:blipFill>
        <p:spPr>
          <a:xfrm>
            <a:off x="4727880" y="2141280"/>
            <a:ext cx="2867760" cy="379476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23" name="Рисунок 1" descr=""/>
          <p:cNvPicPr/>
          <p:nvPr/>
        </p:nvPicPr>
        <p:blipFill>
          <a:blip r:embed="rId5"/>
          <a:stretch/>
        </p:blipFill>
        <p:spPr>
          <a:xfrm>
            <a:off x="7752240" y="1412640"/>
            <a:ext cx="3702240" cy="2448000"/>
          </a:xfrm>
          <a:prstGeom prst="rect">
            <a:avLst/>
          </a:prstGeom>
          <a:ln>
            <a:noFill/>
          </a:ln>
        </p:spPr>
      </p:pic>
      <p:pic>
        <p:nvPicPr>
          <p:cNvPr id="224" name="Рисунок 2" descr=""/>
          <p:cNvPicPr/>
          <p:nvPr/>
        </p:nvPicPr>
        <p:blipFill>
          <a:blip r:embed="rId6"/>
          <a:srcRect l="0" t="17161" r="0" b="0"/>
          <a:stretch/>
        </p:blipFill>
        <p:spPr>
          <a:xfrm>
            <a:off x="8328240" y="3933000"/>
            <a:ext cx="2585160" cy="2855160"/>
          </a:xfrm>
          <a:prstGeom prst="rect">
            <a:avLst/>
          </a:prstGeom>
          <a:ln>
            <a:noFill/>
          </a:ln>
        </p:spPr>
      </p:pic>
      <p:pic>
        <p:nvPicPr>
          <p:cNvPr id="225" name="Изображение 3" descr=""/>
          <p:cNvPicPr/>
          <p:nvPr/>
        </p:nvPicPr>
        <p:blipFill>
          <a:blip r:embed="rId7"/>
          <a:stretch/>
        </p:blipFill>
        <p:spPr>
          <a:xfrm>
            <a:off x="911160" y="4149000"/>
            <a:ext cx="3463560" cy="2598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6" descr=""/>
          <p:cNvPicPr/>
          <p:nvPr/>
        </p:nvPicPr>
        <p:blipFill>
          <a:blip r:embed="rId1"/>
          <a:stretch/>
        </p:blipFill>
        <p:spPr>
          <a:xfrm>
            <a:off x="-39240" y="0"/>
            <a:ext cx="705240" cy="6852240"/>
          </a:xfrm>
          <a:prstGeom prst="rect">
            <a:avLst/>
          </a:prstGeom>
          <a:ln>
            <a:noFill/>
          </a:ln>
        </p:spPr>
      </p:pic>
      <p:pic>
        <p:nvPicPr>
          <p:cNvPr id="227" name="Picture 27" descr=""/>
          <p:cNvPicPr/>
          <p:nvPr/>
        </p:nvPicPr>
        <p:blipFill>
          <a:blip r:embed="rId2"/>
          <a:stretch/>
        </p:blipFill>
        <p:spPr>
          <a:xfrm>
            <a:off x="11485440" y="1440"/>
            <a:ext cx="705240" cy="685224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1006920" y="260640"/>
            <a:ext cx="508464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ПРОФИЛАКТИЧЕСКИЕ МЕРОПРИЯТИЯ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839520" y="764640"/>
            <a:ext cx="60948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c55a11"/>
                </a:solidFill>
                <a:latin typeface="Arial"/>
                <a:ea typeface="DejaVu Sans"/>
              </a:rPr>
              <a:t>В ходе проведения акции профилактическими мероприятиями охвачено 100%  детей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30" name="Picture 30" descr="C:\Users\User\Desktop\Screenshot_2025-05-15-18-11-21-883_com.vkontakte.android-edit.jpg"/>
          <p:cNvPicPr/>
          <p:nvPr/>
        </p:nvPicPr>
        <p:blipFill>
          <a:blip r:embed="rId3"/>
          <a:stretch/>
        </p:blipFill>
        <p:spPr>
          <a:xfrm>
            <a:off x="7200000" y="3861000"/>
            <a:ext cx="4006440" cy="2671560"/>
          </a:xfrm>
          <a:prstGeom prst="rect">
            <a:avLst/>
          </a:prstGeom>
          <a:ln>
            <a:noFill/>
          </a:ln>
        </p:spPr>
      </p:pic>
      <p:pic>
        <p:nvPicPr>
          <p:cNvPr id="231" name="Picture 31" descr="C:\Users\User\Desktop\Screenshot_2025-05-15-18-00-19-571_com.vkontakte.android-edit.jpg"/>
          <p:cNvPicPr/>
          <p:nvPr/>
        </p:nvPicPr>
        <p:blipFill>
          <a:blip r:embed="rId4"/>
          <a:stretch/>
        </p:blipFill>
        <p:spPr>
          <a:xfrm>
            <a:off x="4228920" y="3852000"/>
            <a:ext cx="2250360" cy="2680920"/>
          </a:xfrm>
          <a:prstGeom prst="rect">
            <a:avLst/>
          </a:prstGeom>
          <a:ln>
            <a:noFill/>
          </a:ln>
        </p:spPr>
      </p:pic>
      <p:pic>
        <p:nvPicPr>
          <p:cNvPr id="232" name="Рисунок 1" descr=""/>
          <p:cNvPicPr/>
          <p:nvPr/>
        </p:nvPicPr>
        <p:blipFill>
          <a:blip r:embed="rId5"/>
          <a:srcRect l="0" t="6319" r="0" b="0"/>
          <a:stretch/>
        </p:blipFill>
        <p:spPr>
          <a:xfrm>
            <a:off x="839520" y="1917000"/>
            <a:ext cx="3309120" cy="3916080"/>
          </a:xfrm>
          <a:prstGeom prst="rect">
            <a:avLst/>
          </a:prstGeom>
          <a:ln>
            <a:noFill/>
          </a:ln>
        </p:spPr>
      </p:pic>
      <p:pic>
        <p:nvPicPr>
          <p:cNvPr id="233" name="Рисунок 2" descr=""/>
          <p:cNvPicPr/>
          <p:nvPr/>
        </p:nvPicPr>
        <p:blipFill>
          <a:blip r:embed="rId6"/>
          <a:stretch/>
        </p:blipFill>
        <p:spPr>
          <a:xfrm>
            <a:off x="8904240" y="1670400"/>
            <a:ext cx="1917720" cy="2018880"/>
          </a:xfrm>
          <a:prstGeom prst="rect">
            <a:avLst/>
          </a:prstGeom>
          <a:ln>
            <a:noFill/>
          </a:ln>
        </p:spPr>
      </p:pic>
      <p:pic>
        <p:nvPicPr>
          <p:cNvPr id="234" name="Рисунок 3" descr=""/>
          <p:cNvPicPr/>
          <p:nvPr/>
        </p:nvPicPr>
        <p:blipFill>
          <a:blip r:embed="rId7"/>
          <a:srcRect l="0" t="15258" r="0" b="0"/>
          <a:stretch/>
        </p:blipFill>
        <p:spPr>
          <a:xfrm>
            <a:off x="4655880" y="1682640"/>
            <a:ext cx="3672000" cy="2122200"/>
          </a:xfrm>
          <a:prstGeom prst="rect">
            <a:avLst/>
          </a:prstGeom>
          <a:ln>
            <a:noFill/>
          </a:ln>
        </p:spPr>
      </p:pic>
      <p:pic>
        <p:nvPicPr>
          <p:cNvPr id="235" name="Изображение 4" descr=""/>
          <p:cNvPicPr/>
          <p:nvPr/>
        </p:nvPicPr>
        <p:blipFill>
          <a:blip r:embed="rId8"/>
          <a:stretch/>
        </p:blipFill>
        <p:spPr>
          <a:xfrm>
            <a:off x="9768240" y="1440"/>
            <a:ext cx="1627200" cy="1627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34" descr=""/>
          <p:cNvPicPr/>
          <p:nvPr/>
        </p:nvPicPr>
        <p:blipFill>
          <a:blip r:embed="rId1"/>
          <a:stretch/>
        </p:blipFill>
        <p:spPr>
          <a:xfrm>
            <a:off x="0" y="4680"/>
            <a:ext cx="700560" cy="6852240"/>
          </a:xfrm>
          <a:prstGeom prst="rect">
            <a:avLst/>
          </a:prstGeom>
          <a:ln>
            <a:noFill/>
          </a:ln>
        </p:spPr>
      </p:pic>
      <p:pic>
        <p:nvPicPr>
          <p:cNvPr id="237" name="Picture 35" descr=""/>
          <p:cNvPicPr/>
          <p:nvPr/>
        </p:nvPicPr>
        <p:blipFill>
          <a:blip r:embed="rId2"/>
          <a:stretch/>
        </p:blipFill>
        <p:spPr>
          <a:xfrm>
            <a:off x="11490480" y="4680"/>
            <a:ext cx="700560" cy="685224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886320" y="1757520"/>
            <a:ext cx="254448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c55a11"/>
                </a:solidFill>
                <a:latin typeface="Arial"/>
                <a:ea typeface="DejaVu Sans"/>
              </a:rPr>
              <a:t>Количество детей, принявших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c55a11"/>
                </a:solidFill>
                <a:latin typeface="Arial"/>
                <a:ea typeface="DejaVu Sans"/>
              </a:rPr>
              <a:t>участие в профилактических акциях,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c55a11"/>
                </a:solidFill>
                <a:latin typeface="Arial"/>
                <a:ea typeface="DejaVu Sans"/>
              </a:rPr>
              <a:t>составляет  5805 человек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39" name="Picture 36" descr=""/>
          <p:cNvPicPr/>
          <p:nvPr/>
        </p:nvPicPr>
        <p:blipFill>
          <a:blip r:embed="rId3"/>
          <a:stretch/>
        </p:blipFill>
        <p:spPr>
          <a:xfrm>
            <a:off x="1055520" y="260640"/>
            <a:ext cx="4626360" cy="492480"/>
          </a:xfrm>
          <a:prstGeom prst="rect">
            <a:avLst/>
          </a:prstGeom>
          <a:ln>
            <a:noFill/>
          </a:ln>
        </p:spPr>
      </p:pic>
      <p:pic>
        <p:nvPicPr>
          <p:cNvPr id="240" name="Picture 37" descr=""/>
          <p:cNvPicPr/>
          <p:nvPr/>
        </p:nvPicPr>
        <p:blipFill>
          <a:blip r:embed="rId4"/>
          <a:stretch/>
        </p:blipFill>
        <p:spPr>
          <a:xfrm>
            <a:off x="3971160" y="1129320"/>
            <a:ext cx="2707200" cy="3045960"/>
          </a:xfrm>
          <a:prstGeom prst="rect">
            <a:avLst/>
          </a:prstGeom>
          <a:ln>
            <a:noFill/>
          </a:ln>
        </p:spPr>
      </p:pic>
      <p:pic>
        <p:nvPicPr>
          <p:cNvPr id="241" name="Picture 38" descr="C:\Users\User\Desktop\Screenshot_2025-05-15-18-15-23-787_com.vkontakte.android-edit.jpg"/>
          <p:cNvPicPr/>
          <p:nvPr/>
        </p:nvPicPr>
        <p:blipFill>
          <a:blip r:embed="rId5"/>
          <a:srcRect l="0" t="-7154" r="0" b="20803"/>
          <a:stretch/>
        </p:blipFill>
        <p:spPr>
          <a:xfrm>
            <a:off x="7170840" y="507240"/>
            <a:ext cx="4007160" cy="3071880"/>
          </a:xfrm>
          <a:prstGeom prst="rect">
            <a:avLst/>
          </a:prstGeom>
          <a:ln>
            <a:noFill/>
          </a:ln>
        </p:spPr>
      </p:pic>
      <p:pic>
        <p:nvPicPr>
          <p:cNvPr id="242" name="Picture 39" descr="C:\Users\User\Desktop\Screenshot_2025-05-15-18-18-22-160_com.vkontakte.android-edit.jpg"/>
          <p:cNvPicPr/>
          <p:nvPr/>
        </p:nvPicPr>
        <p:blipFill>
          <a:blip r:embed="rId6"/>
          <a:stretch/>
        </p:blipFill>
        <p:spPr>
          <a:xfrm>
            <a:off x="7170840" y="3785040"/>
            <a:ext cx="4001040" cy="2774520"/>
          </a:xfrm>
          <a:prstGeom prst="rect">
            <a:avLst/>
          </a:prstGeom>
          <a:ln>
            <a:noFill/>
          </a:ln>
        </p:spPr>
      </p:pic>
      <p:pic>
        <p:nvPicPr>
          <p:cNvPr id="243" name="Picture 42" descr=""/>
          <p:cNvPicPr/>
          <p:nvPr/>
        </p:nvPicPr>
        <p:blipFill>
          <a:blip r:embed="rId7"/>
          <a:stretch/>
        </p:blipFill>
        <p:spPr>
          <a:xfrm>
            <a:off x="3732840" y="4433760"/>
            <a:ext cx="3184200" cy="2134080"/>
          </a:xfrm>
          <a:prstGeom prst="rect">
            <a:avLst/>
          </a:prstGeom>
          <a:ln>
            <a:noFill/>
          </a:ln>
        </p:spPr>
      </p:pic>
      <p:pic>
        <p:nvPicPr>
          <p:cNvPr id="244" name="Рисунок 1" descr=""/>
          <p:cNvPicPr/>
          <p:nvPr/>
        </p:nvPicPr>
        <p:blipFill>
          <a:blip r:embed="rId8"/>
          <a:stretch/>
        </p:blipFill>
        <p:spPr>
          <a:xfrm>
            <a:off x="983520" y="4581000"/>
            <a:ext cx="2649240" cy="1986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1847880" y="1773000"/>
            <a:ext cx="8777880" cy="1064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Наши контакты:</a:t>
            </a:r>
            <a:br/>
            <a:br/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тел.  8 384 46 21 077</a:t>
            </a:r>
            <a:br/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email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: kdn.krapivino@mail.ru</a:t>
            </a:r>
            <a:br/>
            <a:br/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6" name="Рисунок 10" descr=""/>
          <p:cNvPicPr/>
          <p:nvPr/>
        </p:nvPicPr>
        <p:blipFill>
          <a:blip r:embed="rId1"/>
          <a:stretch/>
        </p:blipFill>
        <p:spPr>
          <a:xfrm>
            <a:off x="0" y="-20520"/>
            <a:ext cx="12188880" cy="281520"/>
          </a:xfrm>
          <a:prstGeom prst="rect">
            <a:avLst/>
          </a:prstGeom>
          <a:ln>
            <a:noFill/>
          </a:ln>
        </p:spPr>
      </p:pic>
      <p:sp>
        <p:nvSpPr>
          <p:cNvPr id="247" name="CustomShape 2"/>
          <p:cNvSpPr/>
          <p:nvPr/>
        </p:nvSpPr>
        <p:spPr>
          <a:xfrm>
            <a:off x="3489840" y="4749480"/>
            <a:ext cx="5298840" cy="49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3"/>
          <p:cNvSpPr/>
          <p:nvPr/>
        </p:nvSpPr>
        <p:spPr>
          <a:xfrm>
            <a:off x="3287880" y="765000"/>
            <a:ext cx="6095520" cy="74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7000"/>
              </a:lnSpc>
              <a:spcAft>
                <a:spcPts val="799"/>
              </a:spcAft>
              <a:tabLst>
                <a:tab algn="l" pos="0"/>
              </a:tabLst>
            </a:pPr>
            <a:r>
              <a:rPr b="1" lang="ru-RU" sz="4000" spc="-1" strike="noStrike">
                <a:solidFill>
                  <a:srgbClr val="000000"/>
                </a:solidFill>
                <a:latin typeface="Times New Roman"/>
                <a:ea typeface="Calibri"/>
              </a:rPr>
              <a:t>Спасибо за внимание!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49" name="Изображение 4" descr="брен низ"/>
          <p:cNvPicPr/>
          <p:nvPr/>
        </p:nvPicPr>
        <p:blipFill>
          <a:blip r:embed="rId2"/>
          <a:stretch/>
        </p:blipFill>
        <p:spPr>
          <a:xfrm>
            <a:off x="17280" y="3002760"/>
            <a:ext cx="12160440" cy="3854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10" descr=""/>
          <p:cNvPicPr/>
          <p:nvPr/>
        </p:nvPicPr>
        <p:blipFill>
          <a:blip r:embed="rId1"/>
          <a:stretch/>
        </p:blipFill>
        <p:spPr>
          <a:xfrm>
            <a:off x="0" y="-31320"/>
            <a:ext cx="12188880" cy="21492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11753280" y="6356880"/>
            <a:ext cx="2944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2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479520" y="311400"/>
            <a:ext cx="10257120" cy="74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2f5597"/>
                </a:solidFill>
                <a:latin typeface="Times New Roman"/>
                <a:ea typeface="DejaVu Sans"/>
              </a:rPr>
              <a:t>     </a:t>
            </a:r>
            <a:r>
              <a:rPr b="1" lang="ru-RU" sz="2400" spc="-1" strike="noStrike">
                <a:solidFill>
                  <a:srgbClr val="181717"/>
                </a:solidFill>
                <a:latin typeface="Times New Roman"/>
                <a:ea typeface="DejaVu Sans"/>
              </a:rPr>
              <a:t>НОРМАТИВНЫЕ ПРАВОВЫЕ АКТЫ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9" name="Picture 2" descr=""/>
          <p:cNvPicPr/>
          <p:nvPr/>
        </p:nvPicPr>
        <p:blipFill>
          <a:blip r:embed="rId2"/>
          <a:stretch/>
        </p:blipFill>
        <p:spPr>
          <a:xfrm>
            <a:off x="767520" y="1052640"/>
            <a:ext cx="780120" cy="883080"/>
          </a:xfrm>
          <a:prstGeom prst="rect">
            <a:avLst/>
          </a:prstGeom>
          <a:ln>
            <a:noFill/>
          </a:ln>
        </p:spPr>
      </p:pic>
      <p:pic>
        <p:nvPicPr>
          <p:cNvPr id="130" name="Picture 3" descr=""/>
          <p:cNvPicPr/>
          <p:nvPr/>
        </p:nvPicPr>
        <p:blipFill>
          <a:blip r:embed="rId3"/>
          <a:stretch/>
        </p:blipFill>
        <p:spPr>
          <a:xfrm>
            <a:off x="737280" y="2127240"/>
            <a:ext cx="840240" cy="1078560"/>
          </a:xfrm>
          <a:prstGeom prst="rect">
            <a:avLst/>
          </a:prstGeom>
          <a:ln>
            <a:noFill/>
          </a:ln>
        </p:spPr>
      </p:pic>
      <p:pic>
        <p:nvPicPr>
          <p:cNvPr id="131" name="Изображение 1" descr="Бренд2"/>
          <p:cNvPicPr/>
          <p:nvPr/>
        </p:nvPicPr>
        <p:blipFill>
          <a:blip r:embed="rId4"/>
          <a:stretch/>
        </p:blipFill>
        <p:spPr>
          <a:xfrm>
            <a:off x="-168120" y="4725000"/>
            <a:ext cx="12432960" cy="2389320"/>
          </a:xfrm>
          <a:prstGeom prst="rect">
            <a:avLst/>
          </a:prstGeom>
          <a:ln>
            <a:noFill/>
          </a:ln>
        </p:spPr>
      </p:pic>
      <p:pic>
        <p:nvPicPr>
          <p:cNvPr id="132" name="Picture 4" descr=""/>
          <p:cNvPicPr/>
          <p:nvPr/>
        </p:nvPicPr>
        <p:blipFill>
          <a:blip r:embed="rId5"/>
          <a:stretch/>
        </p:blipFill>
        <p:spPr>
          <a:xfrm>
            <a:off x="737280" y="4077000"/>
            <a:ext cx="694080" cy="1151280"/>
          </a:xfrm>
          <a:prstGeom prst="rect">
            <a:avLst/>
          </a:prstGeom>
          <a:ln>
            <a:noFill/>
          </a:ln>
        </p:spPr>
      </p:pic>
      <p:sp>
        <p:nvSpPr>
          <p:cNvPr id="133" name="CustomShape 3"/>
          <p:cNvSpPr/>
          <p:nvPr/>
        </p:nvSpPr>
        <p:spPr>
          <a:xfrm>
            <a:off x="1775520" y="1053000"/>
            <a:ext cx="9976680" cy="427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b="0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Конституция Российской Федерации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- Федеральный закон от 24.06.1999 № 120-ФЗ «Об основах системы профилактики безнадзорности и правонарушений несовершеннолетних» </a:t>
            </a:r>
            <a:br/>
            <a:r>
              <a:rPr b="0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  - Закон Кемеровской области от 17.01.2005 № 11-ОЗ «О системе профилактики безнадзорности и правонарушений несовершеннолетних»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- Постановление Коллегии Администрации Кемеровской области от 29.05.2017 №241 «Об утверждении Положения о муниципальных комиссиях по делам несовершеннолетних и защите их прав»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- Решение Совета народных депутатов Крапивинского муниципального округа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от 13.02.2020г. № 72 «Об утверждении Положения о Комиссии по делам несовершеннолетних и защите их прав Крапивинского муниципального округа»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- Муниципальная программа «Профилактика безнадзорности и правонарушений на 2021-2026 годы»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13" descr=""/>
          <p:cNvPicPr/>
          <p:nvPr/>
        </p:nvPicPr>
        <p:blipFill>
          <a:blip r:embed="rId1"/>
          <a:stretch/>
        </p:blipFill>
        <p:spPr>
          <a:xfrm rot="5400000">
            <a:off x="-3071520" y="3074760"/>
            <a:ext cx="6854760" cy="705240"/>
          </a:xfrm>
          <a:prstGeom prst="rect">
            <a:avLst/>
          </a:prstGeom>
          <a:ln>
            <a:noFill/>
          </a:ln>
        </p:spPr>
      </p:pic>
      <p:pic>
        <p:nvPicPr>
          <p:cNvPr id="135" name="Рисунок 14" descr=""/>
          <p:cNvPicPr/>
          <p:nvPr/>
        </p:nvPicPr>
        <p:blipFill>
          <a:blip r:embed="rId2"/>
          <a:stretch/>
        </p:blipFill>
        <p:spPr>
          <a:xfrm>
            <a:off x="11521080" y="0"/>
            <a:ext cx="705240" cy="6854760"/>
          </a:xfrm>
          <a:prstGeom prst="rect">
            <a:avLst/>
          </a:prstGeom>
          <a:ln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11753280" y="6356880"/>
            <a:ext cx="2944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7" name="TextShape 2"/>
          <p:cNvSpPr txBox="1"/>
          <p:nvPr/>
        </p:nvSpPr>
        <p:spPr>
          <a:xfrm>
            <a:off x="1638360" y="260640"/>
            <a:ext cx="9140760" cy="3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br/>
            <a:br/>
            <a:br/>
            <a:r>
              <a:rPr b="1" lang="ru-RU" sz="1800" spc="-1" strike="noStrike">
                <a:solidFill>
                  <a:srgbClr val="181717"/>
                </a:solidFill>
                <a:latin typeface="Times New Roman"/>
                <a:ea typeface="Tahoma"/>
              </a:rPr>
              <a:t>МЕЖВЕДОМСТВЕННАЯ КООРДИНАЦИЯ</a:t>
            </a:r>
            <a:br/>
            <a:br/>
            <a:r>
              <a:rPr b="0" lang="ru-RU" sz="1800" spc="-1" strike="noStrike">
                <a:solidFill>
                  <a:srgbClr val="181717"/>
                </a:solidFill>
                <a:latin typeface="Times New Roman"/>
                <a:ea typeface="DejaVu Sans"/>
              </a:rPr>
              <a:t>Комиссия по делам несовершеннолетних и защите их прав</a:t>
            </a:r>
            <a:br/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2495520" y="836640"/>
            <a:ext cx="7707240" cy="699480"/>
          </a:xfrm>
          <a:prstGeom prst="roundRect">
            <a:avLst>
              <a:gd name="adj" fmla="val 41689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Комиссия по делам несовершеннолетних и защите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181717"/>
                </a:solidFill>
                <a:latin typeface="Arial"/>
                <a:ea typeface="DejaVu Sans"/>
              </a:rPr>
              <a:t>их прав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39" name="CustomShape 4"/>
          <p:cNvSpPr/>
          <p:nvPr/>
        </p:nvSpPr>
        <p:spPr>
          <a:xfrm>
            <a:off x="874440" y="2845800"/>
            <a:ext cx="1620000" cy="115524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Отдел МВД России по Крапивинскому муниципальному округу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40" name="CustomShape 5"/>
          <p:cNvSpPr/>
          <p:nvPr/>
        </p:nvSpPr>
        <p:spPr>
          <a:xfrm>
            <a:off x="874440" y="4618800"/>
            <a:ext cx="1754640" cy="115524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ГПДН Отдела МВД России по Крапивинскому муниципальному округу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41" name="CustomShape 6"/>
          <p:cNvSpPr/>
          <p:nvPr/>
        </p:nvSpPr>
        <p:spPr>
          <a:xfrm>
            <a:off x="3217680" y="2863080"/>
            <a:ext cx="1437120" cy="72900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УСЗН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администрации КМО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42" name="CustomShape 7"/>
          <p:cNvSpPr/>
          <p:nvPr/>
        </p:nvSpPr>
        <p:spPr>
          <a:xfrm>
            <a:off x="3217680" y="4894920"/>
            <a:ext cx="1924920" cy="94212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ФКУ УИИ ГУФСИН России по Кемеровской области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43" name="CustomShape 8"/>
          <p:cNvSpPr/>
          <p:nvPr/>
        </p:nvSpPr>
        <p:spPr>
          <a:xfrm>
            <a:off x="3217680" y="3850200"/>
            <a:ext cx="1437120" cy="72900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СРЦ Крапивинского округа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44" name="CustomShape 9"/>
          <p:cNvSpPr/>
          <p:nvPr/>
        </p:nvSpPr>
        <p:spPr>
          <a:xfrm>
            <a:off x="5321160" y="3030840"/>
            <a:ext cx="1234800" cy="115524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ГБУЗ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«Крапивинская районная больница»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45" name="CustomShape 10"/>
          <p:cNvSpPr/>
          <p:nvPr/>
        </p:nvSpPr>
        <p:spPr>
          <a:xfrm>
            <a:off x="6657120" y="3014280"/>
            <a:ext cx="1421280" cy="72900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ТЦЗН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Крапивинского округа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46" name="CustomShape 11"/>
          <p:cNvSpPr/>
          <p:nvPr/>
        </p:nvSpPr>
        <p:spPr>
          <a:xfrm>
            <a:off x="8192520" y="2845800"/>
            <a:ext cx="1737720" cy="94212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Управление образования администрации КМО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47" name="CustomShape 12"/>
          <p:cNvSpPr/>
          <p:nvPr/>
        </p:nvSpPr>
        <p:spPr>
          <a:xfrm>
            <a:off x="8687160" y="5017320"/>
            <a:ext cx="1546920" cy="51588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Отдел опеки и попечительства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48" name="CustomShape 13"/>
          <p:cNvSpPr/>
          <p:nvPr/>
        </p:nvSpPr>
        <p:spPr>
          <a:xfrm>
            <a:off x="10204200" y="4327200"/>
            <a:ext cx="1151280" cy="51588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МБУ ДПО «ИМЦ»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49" name="CustomShape 14"/>
          <p:cNvSpPr/>
          <p:nvPr/>
        </p:nvSpPr>
        <p:spPr>
          <a:xfrm>
            <a:off x="7059960" y="4981680"/>
            <a:ext cx="1447560" cy="72900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МБУ «Крапивинский Центр Д и К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50" name="CustomShape 15"/>
          <p:cNvSpPr/>
          <p:nvPr/>
        </p:nvSpPr>
        <p:spPr>
          <a:xfrm>
            <a:off x="9989640" y="2147760"/>
            <a:ext cx="1477440" cy="72900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УКМПС и Т администрации КМО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51" name="CustomShape 16"/>
          <p:cNvSpPr/>
          <p:nvPr/>
        </p:nvSpPr>
        <p:spPr>
          <a:xfrm flipH="1">
            <a:off x="2471040" y="1644840"/>
            <a:ext cx="1230840" cy="111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17"/>
          <p:cNvSpPr/>
          <p:nvPr/>
        </p:nvSpPr>
        <p:spPr>
          <a:xfrm>
            <a:off x="4063680" y="1750680"/>
            <a:ext cx="360" cy="10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CustomShape 18"/>
          <p:cNvSpPr/>
          <p:nvPr/>
        </p:nvSpPr>
        <p:spPr>
          <a:xfrm>
            <a:off x="5726880" y="1885680"/>
            <a:ext cx="360" cy="630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" name="CustomShape 19"/>
          <p:cNvSpPr/>
          <p:nvPr/>
        </p:nvSpPr>
        <p:spPr>
          <a:xfrm>
            <a:off x="7338600" y="1885680"/>
            <a:ext cx="360" cy="763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CustomShape 20"/>
          <p:cNvSpPr/>
          <p:nvPr/>
        </p:nvSpPr>
        <p:spPr>
          <a:xfrm>
            <a:off x="8688240" y="1885680"/>
            <a:ext cx="360" cy="763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21"/>
          <p:cNvSpPr/>
          <p:nvPr/>
        </p:nvSpPr>
        <p:spPr>
          <a:xfrm>
            <a:off x="9864360" y="1744200"/>
            <a:ext cx="222120" cy="281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CustomShape 22"/>
          <p:cNvSpPr/>
          <p:nvPr/>
        </p:nvSpPr>
        <p:spPr>
          <a:xfrm flipH="1">
            <a:off x="7737120" y="4012560"/>
            <a:ext cx="660600" cy="81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CustomShape 23"/>
          <p:cNvSpPr/>
          <p:nvPr/>
        </p:nvSpPr>
        <p:spPr>
          <a:xfrm>
            <a:off x="9061920" y="4012560"/>
            <a:ext cx="360" cy="852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CustomShape 24"/>
          <p:cNvSpPr/>
          <p:nvPr/>
        </p:nvSpPr>
        <p:spPr>
          <a:xfrm>
            <a:off x="9890280" y="3866760"/>
            <a:ext cx="272520" cy="21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" name="CustomShape 25"/>
          <p:cNvSpPr/>
          <p:nvPr/>
        </p:nvSpPr>
        <p:spPr>
          <a:xfrm>
            <a:off x="1685160" y="4255200"/>
            <a:ext cx="3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CustomShape 26"/>
          <p:cNvSpPr/>
          <p:nvPr/>
        </p:nvSpPr>
        <p:spPr>
          <a:xfrm>
            <a:off x="10323000" y="3242880"/>
            <a:ext cx="1010520" cy="80208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МЦ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Лидер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62" name="CustomShape 27"/>
          <p:cNvSpPr/>
          <p:nvPr/>
        </p:nvSpPr>
        <p:spPr>
          <a:xfrm flipH="1">
            <a:off x="10726920" y="2886480"/>
            <a:ext cx="360" cy="34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3" name="CustomShape 28"/>
          <p:cNvSpPr/>
          <p:nvPr/>
        </p:nvSpPr>
        <p:spPr>
          <a:xfrm>
            <a:off x="4063680" y="3601800"/>
            <a:ext cx="360" cy="214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CustomShape 29"/>
          <p:cNvSpPr/>
          <p:nvPr/>
        </p:nvSpPr>
        <p:spPr>
          <a:xfrm>
            <a:off x="4997520" y="1736280"/>
            <a:ext cx="360" cy="3080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30"/>
          <p:cNvSpPr/>
          <p:nvPr/>
        </p:nvSpPr>
        <p:spPr>
          <a:xfrm>
            <a:off x="5220000" y="4981680"/>
            <a:ext cx="1437120" cy="30348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СНД  КМО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66" name="CustomShape 31"/>
          <p:cNvSpPr/>
          <p:nvPr/>
        </p:nvSpPr>
        <p:spPr>
          <a:xfrm>
            <a:off x="5219640" y="1870560"/>
            <a:ext cx="360" cy="3080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 descr=""/>
          <p:cNvPicPr/>
          <p:nvPr/>
        </p:nvPicPr>
        <p:blipFill>
          <a:blip r:embed="rId1"/>
          <a:stretch/>
        </p:blipFill>
        <p:spPr>
          <a:xfrm>
            <a:off x="0" y="11160"/>
            <a:ext cx="705240" cy="6852240"/>
          </a:xfrm>
          <a:prstGeom prst="rect">
            <a:avLst/>
          </a:prstGeom>
          <a:ln>
            <a:noFill/>
          </a:ln>
        </p:spPr>
      </p:pic>
      <p:pic>
        <p:nvPicPr>
          <p:cNvPr id="168" name="Picture 3" descr=""/>
          <p:cNvPicPr/>
          <p:nvPr/>
        </p:nvPicPr>
        <p:blipFill>
          <a:blip r:embed="rId2"/>
          <a:stretch/>
        </p:blipFill>
        <p:spPr>
          <a:xfrm>
            <a:off x="11485440" y="14400"/>
            <a:ext cx="705240" cy="6852240"/>
          </a:xfrm>
          <a:prstGeom prst="rect">
            <a:avLst/>
          </a:prstGeom>
          <a:ln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3791880" y="405360"/>
            <a:ext cx="496764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 u="sng">
                <a:solidFill>
                  <a:srgbClr val="c55a11"/>
                </a:solidFill>
                <a:uFillTx/>
                <a:latin typeface="Arial"/>
                <a:ea typeface="DejaVu Sans"/>
              </a:rPr>
              <a:t>НАПРАВЛЕНИЯ В РАБОТЕ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2423520" y="1266120"/>
            <a:ext cx="7847640" cy="1700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71" name="CustomShape 3"/>
          <p:cNvSpPr/>
          <p:nvPr/>
        </p:nvSpPr>
        <p:spPr>
          <a:xfrm>
            <a:off x="2423520" y="3437640"/>
            <a:ext cx="7847640" cy="14389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95959"/>
                </a:solidFill>
                <a:latin typeface="Arial"/>
                <a:ea typeface="DejaVu Sans"/>
              </a:rPr>
              <a:t>Профилактическая деятельность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2" name="CustomShape 4"/>
          <p:cNvSpPr/>
          <p:nvPr/>
        </p:nvSpPr>
        <p:spPr>
          <a:xfrm>
            <a:off x="2423520" y="5445360"/>
            <a:ext cx="7847640" cy="9133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95959"/>
                </a:solidFill>
                <a:latin typeface="Arial"/>
                <a:ea typeface="DejaVu Sans"/>
              </a:rPr>
              <a:t>В 2025г проведено 23 заседаний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95959"/>
                </a:solidFill>
                <a:latin typeface="Arial"/>
                <a:ea typeface="DejaVu Sans"/>
              </a:rPr>
              <a:t>КДН и ЗП ( 2024г - 25)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3" name="CustomShape 5"/>
          <p:cNvSpPr/>
          <p:nvPr/>
        </p:nvSpPr>
        <p:spPr>
          <a:xfrm>
            <a:off x="2588760" y="1464480"/>
            <a:ext cx="70344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95959"/>
                </a:solidFill>
                <a:latin typeface="Arial"/>
                <a:ea typeface="DejaVu Sans"/>
              </a:rPr>
              <a:t>Административное производство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" descr=""/>
          <p:cNvPicPr/>
          <p:nvPr/>
        </p:nvPicPr>
        <p:blipFill>
          <a:blip r:embed="rId1"/>
          <a:stretch/>
        </p:blipFill>
        <p:spPr>
          <a:xfrm>
            <a:off x="0" y="11160"/>
            <a:ext cx="705240" cy="6852240"/>
          </a:xfrm>
          <a:prstGeom prst="rect">
            <a:avLst/>
          </a:prstGeom>
          <a:ln>
            <a:noFill/>
          </a:ln>
        </p:spPr>
      </p:pic>
      <p:pic>
        <p:nvPicPr>
          <p:cNvPr id="175" name="Picture 10" descr=""/>
          <p:cNvPicPr/>
          <p:nvPr/>
        </p:nvPicPr>
        <p:blipFill>
          <a:blip r:embed="rId2"/>
          <a:stretch/>
        </p:blipFill>
        <p:spPr>
          <a:xfrm>
            <a:off x="11485440" y="14400"/>
            <a:ext cx="705240" cy="6852240"/>
          </a:xfrm>
          <a:prstGeom prst="rect">
            <a:avLst/>
          </a:prstGeom>
          <a:ln>
            <a:noFill/>
          </a:ln>
        </p:spPr>
      </p:pic>
      <p:sp>
        <p:nvSpPr>
          <p:cNvPr id="176" name="CustomShape 1"/>
          <p:cNvSpPr/>
          <p:nvPr/>
        </p:nvSpPr>
        <p:spPr>
          <a:xfrm>
            <a:off x="3791880" y="405360"/>
            <a:ext cx="496764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 u="sng">
                <a:solidFill>
                  <a:srgbClr val="c55a11"/>
                </a:solidFill>
                <a:uFillTx/>
                <a:latin typeface="Arial"/>
                <a:ea typeface="DejaVu Sans"/>
              </a:rPr>
              <a:t>На учете: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2411640" y="1260000"/>
            <a:ext cx="7847640" cy="2333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78" name="CustomShape 3"/>
          <p:cNvSpPr/>
          <p:nvPr/>
        </p:nvSpPr>
        <p:spPr>
          <a:xfrm>
            <a:off x="2412000" y="4680000"/>
            <a:ext cx="7847640" cy="1438920"/>
          </a:xfrm>
          <a:prstGeom prst="roundRect">
            <a:avLst>
              <a:gd name="adj" fmla="val 13925"/>
            </a:avLst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79" name="CustomShape 4"/>
          <p:cNvSpPr/>
          <p:nvPr/>
        </p:nvSpPr>
        <p:spPr>
          <a:xfrm>
            <a:off x="2588760" y="1878120"/>
            <a:ext cx="73105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95959"/>
                </a:solidFill>
                <a:latin typeface="Arial"/>
                <a:ea typeface="DejaVu Sans"/>
              </a:rPr>
              <a:t>На 31.12.2025  — 22 несовершеннолетних;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95959"/>
                </a:solidFill>
                <a:latin typeface="Arial"/>
                <a:ea typeface="DejaVu Sans"/>
              </a:rPr>
              <a:t>На 31.12.2024  - 21 несовершеннолетний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0" name="CustomShape 5"/>
          <p:cNvSpPr/>
          <p:nvPr/>
        </p:nvSpPr>
        <p:spPr>
          <a:xfrm>
            <a:off x="2452680" y="4714920"/>
            <a:ext cx="7630560" cy="214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95959"/>
                </a:solidFill>
                <a:latin typeface="Arial"/>
                <a:ea typeface="DejaVu Sans"/>
              </a:rPr>
              <a:t>Профилактический учет: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595959"/>
                </a:solidFill>
                <a:latin typeface="Arial"/>
                <a:ea typeface="DejaVu Sans"/>
              </a:rPr>
              <a:t>На 31.12.2025  — 29 семей (65 детей);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595959"/>
                </a:solidFill>
                <a:latin typeface="Arial"/>
                <a:ea typeface="DejaVu Sans"/>
              </a:rPr>
              <a:t>На 31.12.2024  - 42 семьи (94 ребенка)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3" descr="C:\Users\User\Desktop\Рисунок1.png"/>
          <p:cNvPicPr/>
          <p:nvPr/>
        </p:nvPicPr>
        <p:blipFill>
          <a:blip r:embed="rId1"/>
          <a:stretch/>
        </p:blipFill>
        <p:spPr>
          <a:xfrm>
            <a:off x="0" y="-28080"/>
            <a:ext cx="720360" cy="6995520"/>
          </a:xfrm>
          <a:prstGeom prst="rect">
            <a:avLst/>
          </a:prstGeom>
          <a:ln>
            <a:noFill/>
          </a:ln>
        </p:spPr>
      </p:pic>
      <p:pic>
        <p:nvPicPr>
          <p:cNvPr id="182" name="Picture 4" descr="C:\Users\User\Desktop\Рисунок1.png"/>
          <p:cNvPicPr/>
          <p:nvPr/>
        </p:nvPicPr>
        <p:blipFill>
          <a:blip r:embed="rId2"/>
          <a:stretch/>
        </p:blipFill>
        <p:spPr>
          <a:xfrm>
            <a:off x="11465640" y="-28080"/>
            <a:ext cx="725040" cy="6885000"/>
          </a:xfrm>
          <a:prstGeom prst="rect">
            <a:avLst/>
          </a:prstGeom>
          <a:ln>
            <a:noFill/>
          </a:ln>
        </p:spPr>
      </p:pic>
      <p:sp>
        <p:nvSpPr>
          <p:cNvPr id="183" name="CustomShape 1"/>
          <p:cNvSpPr/>
          <p:nvPr/>
        </p:nvSpPr>
        <p:spPr>
          <a:xfrm>
            <a:off x="1293480" y="404640"/>
            <a:ext cx="534528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200" spc="-1" strike="noStrike" u="sng">
                <a:solidFill>
                  <a:srgbClr val="3b3838"/>
                </a:solidFill>
                <a:uFillTx/>
                <a:latin typeface="Arial"/>
                <a:ea typeface="DejaVu Sans"/>
              </a:rPr>
              <a:t>НАПРАВЛЕНИЯ В РАБОТЕ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725040" y="4506120"/>
            <a:ext cx="676764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3b3838"/>
                </a:solidFill>
                <a:latin typeface="Arial"/>
                <a:ea typeface="DejaVu Sans"/>
              </a:rPr>
              <a:t>Рассмотрено: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3b3838"/>
                </a:solidFill>
                <a:latin typeface="Arial"/>
                <a:ea typeface="DejaVu Sans"/>
              </a:rPr>
              <a:t>- 55 вопроса (АППГ - 54)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3b3838"/>
                </a:solidFill>
                <a:latin typeface="Arial"/>
                <a:ea typeface="DejaVu Sans"/>
              </a:rPr>
              <a:t>профилактической направленности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3b3838"/>
                </a:solidFill>
                <a:latin typeface="Arial"/>
                <a:ea typeface="DejaVu Sans"/>
              </a:rPr>
              <a:t>- 150 дел  об административных правонарушениях (АППГ - 146)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85" name="Picture 2" descr=""/>
          <p:cNvPicPr/>
          <p:nvPr/>
        </p:nvPicPr>
        <p:blipFill>
          <a:blip r:embed="rId3"/>
          <a:stretch/>
        </p:blipFill>
        <p:spPr>
          <a:xfrm>
            <a:off x="6960240" y="424440"/>
            <a:ext cx="4032720" cy="3239280"/>
          </a:xfrm>
          <a:prstGeom prst="rect">
            <a:avLst/>
          </a:prstGeom>
          <a:ln w="9360">
            <a:solidFill>
              <a:srgbClr val="ed7d31"/>
            </a:solidFill>
            <a:miter/>
          </a:ln>
        </p:spPr>
      </p:pic>
      <p:pic>
        <p:nvPicPr>
          <p:cNvPr id="186" name="Рисунок 2" descr=""/>
          <p:cNvPicPr/>
          <p:nvPr/>
        </p:nvPicPr>
        <p:blipFill>
          <a:blip r:embed="rId4"/>
          <a:srcRect l="0" t="20183" r="0" b="0"/>
          <a:stretch/>
        </p:blipFill>
        <p:spPr>
          <a:xfrm>
            <a:off x="8030520" y="3717000"/>
            <a:ext cx="1868040" cy="3023280"/>
          </a:xfrm>
          <a:prstGeom prst="rect">
            <a:avLst/>
          </a:prstGeom>
          <a:ln>
            <a:noFill/>
          </a:ln>
        </p:spPr>
      </p:pic>
      <p:pic>
        <p:nvPicPr>
          <p:cNvPr id="187" name="Изображение 1" descr=""/>
          <p:cNvPicPr/>
          <p:nvPr/>
        </p:nvPicPr>
        <p:blipFill>
          <a:blip r:embed="rId5"/>
          <a:stretch/>
        </p:blipFill>
        <p:spPr>
          <a:xfrm>
            <a:off x="1055880" y="1124640"/>
            <a:ext cx="5190120" cy="322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cb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17000"/>
          </a:bodyPr>
          <a:p>
            <a:pPr algn="ctr">
              <a:lnSpc>
                <a:spcPct val="90000"/>
              </a:lnSpc>
            </a:pPr>
            <a:br/>
            <a:br/>
            <a:br/>
            <a:br/>
            <a:br/>
            <a:br/>
            <a:br/>
            <a:br/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1809720" y="39024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Административные правонарушения</a:t>
            </a:r>
            <a:endParaRPr b="0" lang="ru-RU" sz="2800" spc="-1" strike="noStrike">
              <a:latin typeface="Arial"/>
            </a:endParaRPr>
          </a:p>
        </p:txBody>
      </p:sp>
      <p:graphicFrame>
        <p:nvGraphicFramePr>
          <p:cNvPr id="190" name="Диаграмма 15"/>
          <p:cNvGraphicFramePr/>
          <p:nvPr/>
        </p:nvGraphicFramePr>
        <p:xfrm>
          <a:off x="1238400" y="938520"/>
          <a:ext cx="11459880" cy="642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191" name="Picture 14" descr="C:\Users\User\Desktop\Рисунок1.png"/>
          <p:cNvPicPr/>
          <p:nvPr/>
        </p:nvPicPr>
        <p:blipFill>
          <a:blip r:embed="rId2"/>
          <a:stretch/>
        </p:blipFill>
        <p:spPr>
          <a:xfrm>
            <a:off x="11782800" y="0"/>
            <a:ext cx="705240" cy="6850440"/>
          </a:xfrm>
          <a:prstGeom prst="rect">
            <a:avLst/>
          </a:prstGeom>
          <a:ln>
            <a:noFill/>
          </a:ln>
        </p:spPr>
      </p:pic>
      <p:pic>
        <p:nvPicPr>
          <p:cNvPr id="192" name="Рисунок 17" descr=""/>
          <p:cNvPicPr/>
          <p:nvPr/>
        </p:nvPicPr>
        <p:blipFill>
          <a:blip r:embed="rId3"/>
          <a:stretch/>
        </p:blipFill>
        <p:spPr>
          <a:xfrm>
            <a:off x="259560" y="-1800"/>
            <a:ext cx="706680" cy="6852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5" descr=""/>
          <p:cNvPicPr/>
          <p:nvPr/>
        </p:nvPicPr>
        <p:blipFill>
          <a:blip r:embed="rId1"/>
          <a:stretch/>
        </p:blipFill>
        <p:spPr>
          <a:xfrm>
            <a:off x="0" y="4680"/>
            <a:ext cx="705240" cy="6852240"/>
          </a:xfrm>
          <a:prstGeom prst="rect">
            <a:avLst/>
          </a:prstGeom>
          <a:ln>
            <a:noFill/>
          </a:ln>
        </p:spPr>
      </p:pic>
      <p:pic>
        <p:nvPicPr>
          <p:cNvPr id="194" name="Picture 16" descr=""/>
          <p:cNvPicPr/>
          <p:nvPr/>
        </p:nvPicPr>
        <p:blipFill>
          <a:blip r:embed="rId2"/>
          <a:stretch/>
        </p:blipFill>
        <p:spPr>
          <a:xfrm>
            <a:off x="11485440" y="4680"/>
            <a:ext cx="705240" cy="6852240"/>
          </a:xfrm>
          <a:prstGeom prst="rect">
            <a:avLst/>
          </a:prstGeom>
          <a:ln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1631520" y="456840"/>
            <a:ext cx="92880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3b3838"/>
                </a:solidFill>
                <a:latin typeface="Arial"/>
                <a:ea typeface="DejaVu Sans"/>
              </a:rPr>
              <a:t>ИНДИВИДУАЛЬНАЯ ПРОГРАММА РЕАБИЛИТАЦИИ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813960" y="923040"/>
            <a:ext cx="10670760" cy="557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Направлена:</a:t>
            </a:r>
            <a:endParaRPr b="0" lang="ru-RU" sz="3600" spc="-1" strike="noStrike">
              <a:latin typeface="Arial"/>
            </a:endParaRPr>
          </a:p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предупреждение совершения несовершеннолетним повторных преступлений, правонарушений; </a:t>
            </a: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вовлечение их в досуговую деятельность; </a:t>
            </a: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формирование образа жизни достойного человека;</a:t>
            </a: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на «оздоровление» обстановки в семье;</a:t>
            </a: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содействие в укреплении материальной базы семьи и другие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813960" y="923040"/>
            <a:ext cx="10670760" cy="557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Направлена:</a:t>
            </a:r>
            <a:endParaRPr b="0" lang="ru-RU" sz="3600" spc="-1" strike="noStrike">
              <a:latin typeface="Arial"/>
            </a:endParaRPr>
          </a:p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предупреждение совершения несовершеннолетним повторных преступлений, правонарушений; </a:t>
            </a: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вовлечение их в досуговую деятельность; </a:t>
            </a: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формирование образа жизни достойного человека;</a:t>
            </a: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на «оздоровление» обстановки в семье;</a:t>
            </a: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содействие в укреплении материальной базы семьи и другие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813960" y="923040"/>
            <a:ext cx="10670760" cy="557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Направлена:</a:t>
            </a:r>
            <a:endParaRPr b="0" lang="ru-RU" sz="3600" spc="-1" strike="noStrike">
              <a:latin typeface="Arial"/>
            </a:endParaRPr>
          </a:p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предупреждение совершения несовершеннолетним повторных преступлений, правонарушений; </a:t>
            </a: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вовлечение их в досуговую деятельность; </a:t>
            </a: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формирование образа жизни достойного человека;</a:t>
            </a: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на «оздоровление» обстановки в семье;</a:t>
            </a: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содействие в укреплении материальной базы семьи и другие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7" descr=""/>
          <p:cNvPicPr/>
          <p:nvPr/>
        </p:nvPicPr>
        <p:blipFill>
          <a:blip r:embed="rId1"/>
          <a:stretch/>
        </p:blipFill>
        <p:spPr>
          <a:xfrm>
            <a:off x="0" y="0"/>
            <a:ext cx="705240" cy="6852240"/>
          </a:xfrm>
          <a:prstGeom prst="rect">
            <a:avLst/>
          </a:prstGeom>
          <a:ln>
            <a:noFill/>
          </a:ln>
        </p:spPr>
      </p:pic>
      <p:pic>
        <p:nvPicPr>
          <p:cNvPr id="200" name="Picture 18" descr=""/>
          <p:cNvPicPr/>
          <p:nvPr/>
        </p:nvPicPr>
        <p:blipFill>
          <a:blip r:embed="rId2"/>
          <a:stretch/>
        </p:blipFill>
        <p:spPr>
          <a:xfrm>
            <a:off x="11485440" y="0"/>
            <a:ext cx="705240" cy="6852240"/>
          </a:xfrm>
          <a:prstGeom prst="rect">
            <a:avLst/>
          </a:prstGeom>
          <a:ln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1271520" y="332640"/>
            <a:ext cx="95040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ОБЕСПЕЧЕНИЕ ВРЕМЕННОЙ ЗАНЯТОСТИ ПОДРОСТКОВ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1980000" y="714600"/>
            <a:ext cx="773928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c55a11"/>
                </a:solidFill>
                <a:latin typeface="Arial"/>
                <a:ea typeface="DejaVu Sans"/>
              </a:rPr>
              <a:t>В  летний период 2025 года временной занятостью охвачено 270 (АППГ — 245) несовершеннолетних в возрасте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c55a11"/>
                </a:solidFill>
                <a:latin typeface="Arial"/>
                <a:ea typeface="DejaVu Sans"/>
              </a:rPr>
              <a:t>от 14 до 18 лет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03" name="Picture 21" descr=""/>
          <p:cNvPicPr/>
          <p:nvPr/>
        </p:nvPicPr>
        <p:blipFill>
          <a:blip r:embed="rId3"/>
          <a:stretch/>
        </p:blipFill>
        <p:spPr>
          <a:xfrm>
            <a:off x="706320" y="4433400"/>
            <a:ext cx="4164480" cy="224388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204" name="Picture 22" descr=""/>
          <p:cNvPicPr/>
          <p:nvPr/>
        </p:nvPicPr>
        <p:blipFill>
          <a:blip r:embed="rId4"/>
          <a:stretch/>
        </p:blipFill>
        <p:spPr>
          <a:xfrm>
            <a:off x="4871880" y="1638000"/>
            <a:ext cx="2797200" cy="5039640"/>
          </a:xfrm>
          <a:prstGeom prst="rect">
            <a:avLst/>
          </a:prstGeom>
          <a:ln w="9360">
            <a:solidFill>
              <a:srgbClr val="ed7d31"/>
            </a:solidFill>
            <a:miter/>
          </a:ln>
        </p:spPr>
      </p:pic>
      <p:pic>
        <p:nvPicPr>
          <p:cNvPr id="205" name="Picture 23" descr=""/>
          <p:cNvPicPr/>
          <p:nvPr/>
        </p:nvPicPr>
        <p:blipFill>
          <a:blip r:embed="rId5"/>
          <a:srcRect l="0" t="0" r="3298" b="11360"/>
          <a:stretch/>
        </p:blipFill>
        <p:spPr>
          <a:xfrm>
            <a:off x="7653960" y="1638000"/>
            <a:ext cx="3813840" cy="246960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206" name="Picture 24" descr=""/>
          <p:cNvPicPr/>
          <p:nvPr/>
        </p:nvPicPr>
        <p:blipFill>
          <a:blip r:embed="rId6"/>
          <a:stretch/>
        </p:blipFill>
        <p:spPr>
          <a:xfrm>
            <a:off x="706320" y="1638000"/>
            <a:ext cx="4164480" cy="277488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207" name="Picture 25" descr=""/>
          <p:cNvPicPr/>
          <p:nvPr/>
        </p:nvPicPr>
        <p:blipFill>
          <a:blip r:embed="rId7"/>
          <a:stretch/>
        </p:blipFill>
        <p:spPr>
          <a:xfrm>
            <a:off x="7686720" y="4089600"/>
            <a:ext cx="3797640" cy="257688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Application>LibreOffice/6.4.7.2$Linux_X86_64 LibreOffice_project/40$Build-2</Application>
  <Words>415</Words>
  <Paragraphs>99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2026-03-20T13:42:44Z</dcterms:created>
  <dc:creator>I N S T A L L</dc:creator>
  <dc:description/>
  <dc:language>ru-RU</dc:language>
  <cp:lastModifiedBy/>
  <dcterms:modified xsi:type="dcterms:W3CDTF">2026-04-01T10:36:06Z</dcterms:modified>
  <cp:revision>16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14</vt:i4>
  </property>
</Properties>
</file>