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9" r:id="rId3"/>
    <p:sldId id="380" r:id="rId4"/>
    <p:sldId id="384" r:id="rId5"/>
    <p:sldId id="381" r:id="rId6"/>
    <p:sldId id="391" r:id="rId7"/>
    <p:sldId id="392" r:id="rId8"/>
    <p:sldId id="390" r:id="rId9"/>
    <p:sldId id="368" r:id="rId10"/>
    <p:sldId id="385" r:id="rId11"/>
    <p:sldId id="386" r:id="rId12"/>
    <p:sldId id="344" r:id="rId13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3B4555"/>
    <a:srgbClr val="4970B5"/>
    <a:srgbClr val="3D6595"/>
    <a:srgbClr val="335D6A"/>
    <a:srgbClr val="2A52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82" autoAdjust="0"/>
  </p:normalViewPr>
  <p:slideViewPr>
    <p:cSldViewPr>
      <p:cViewPr>
        <p:scale>
          <a:sx n="82" d="100"/>
          <a:sy n="82" d="100"/>
        </p:scale>
        <p:origin x="-1002" y="-234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6.3386790356627101E-2"/>
                  <c:y val="-2.724839158200537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117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4.1644761693145203E-2"/>
                  <c:y val="5.048618743006672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799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215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Зерновые</c:v>
                </c:pt>
                <c:pt idx="1">
                  <c:v>Технические</c:v>
                </c:pt>
                <c:pt idx="2">
                  <c:v>Картофель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37117</c:v>
                </c:pt>
                <c:pt idx="1">
                  <c:v>11799</c:v>
                </c:pt>
                <c:pt idx="2">
                  <c:v>1215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explosion val="0"/>
          </c:dPt>
          <c:dPt>
            <c:idx val="1"/>
            <c:explosion val="9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107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172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Зерновые</c:v>
                </c:pt>
                <c:pt idx="1">
                  <c:v>Технические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105107</c:v>
                </c:pt>
                <c:pt idx="1">
                  <c:v>17172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394018067295626"/>
          <c:y val="0.44464673301882446"/>
          <c:w val="0.2249678281891852"/>
          <c:h val="0.11070653396235113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Зерновые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85.2</c:v>
                </c:pt>
                <c:pt idx="1">
                  <c:v>15.1</c:v>
                </c:pt>
                <c:pt idx="2">
                  <c:v>20.3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-1.6533481015072432E-3"/>
                  <c:y val="1.2400110761304319E-2"/>
                </c:manualLayout>
              </c:layout>
              <c:showVal val="1"/>
            </c:dLbl>
            <c:dLbl>
              <c:idx val="1"/>
              <c:layout>
                <c:manualLayout>
                  <c:x val="6.0622063410682733E-17"/>
                  <c:y val="1.488013291356518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Зерновые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124.8</c:v>
                </c:pt>
                <c:pt idx="1">
                  <c:v>19.600000000000001</c:v>
                </c:pt>
                <c:pt idx="2">
                  <c:v>23.9</c:v>
                </c:pt>
              </c:numCache>
            </c:numRef>
          </c:val>
        </c:ser>
        <c:axId val="36105600"/>
        <c:axId val="55501952"/>
      </c:barChart>
      <c:catAx>
        <c:axId val="361056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501952"/>
        <c:crosses val="autoZero"/>
        <c:auto val="1"/>
        <c:lblAlgn val="ctr"/>
        <c:lblOffset val="100"/>
      </c:catAx>
      <c:valAx>
        <c:axId val="55501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105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производства зерновых и зернобобовых - 124,8 тыс.тонн</c:v>
                </c:pt>
              </c:strCache>
            </c:strRef>
          </c:tx>
          <c:dLbls>
            <c:dLbl>
              <c:idx val="5"/>
              <c:layout>
                <c:manualLayout>
                  <c:x val="1.1410335356583805E-2"/>
                  <c:y val="-1.687408960732758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Озимая рожь</c:v>
                </c:pt>
                <c:pt idx="1">
                  <c:v>Озимая пшеница</c:v>
                </c:pt>
                <c:pt idx="2">
                  <c:v>Яровая пшеница</c:v>
                </c:pt>
                <c:pt idx="3">
                  <c:v>Ячмень</c:v>
                </c:pt>
                <c:pt idx="4">
                  <c:v>Овес</c:v>
                </c:pt>
                <c:pt idx="5">
                  <c:v>Гречиха</c:v>
                </c:pt>
                <c:pt idx="6">
                  <c:v>Горох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4.03</c:v>
                </c:pt>
                <c:pt idx="1">
                  <c:v>8.1</c:v>
                </c:pt>
                <c:pt idx="2">
                  <c:v>49.4</c:v>
                </c:pt>
                <c:pt idx="3">
                  <c:v>37.04</c:v>
                </c:pt>
                <c:pt idx="4">
                  <c:v>12.1</c:v>
                </c:pt>
                <c:pt idx="5">
                  <c:v>0.5</c:v>
                </c:pt>
                <c:pt idx="6">
                  <c:v>13.6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026885905959149"/>
          <c:y val="0.38164991698453266"/>
          <c:w val="0.35200767757956275"/>
          <c:h val="0.44128854509992721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производства технических культур - 19,6 тыс. тонн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7.4392084338239739E-2"/>
                  <c:y val="4.797183007278767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Рапс</c:v>
                </c:pt>
                <c:pt idx="1">
                  <c:v>Озимая сурепица</c:v>
                </c:pt>
                <c:pt idx="2">
                  <c:v>Лен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16.5</c:v>
                </c:pt>
                <c:pt idx="1">
                  <c:v>3</c:v>
                </c:pt>
                <c:pt idx="2">
                  <c:v>0.14000000000000001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1487473035115656"/>
          <c:y val="0.40360954531234811"/>
          <c:w val="0.27252829401407264"/>
          <c:h val="0.3383086092699714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корма (без концентратов и соломы)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корма (без концентратов и соломы)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21.5</c:v>
                </c:pt>
              </c:numCache>
            </c:numRef>
          </c:val>
        </c:ser>
        <c:axId val="59878784"/>
        <c:axId val="59888768"/>
      </c:barChart>
      <c:catAx>
        <c:axId val="598787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888768"/>
        <c:crosses val="autoZero"/>
        <c:auto val="1"/>
        <c:lblAlgn val="ctr"/>
        <c:lblOffset val="100"/>
      </c:catAx>
      <c:valAx>
        <c:axId val="59888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8787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7865903835285971E-2"/>
          <c:w val="0.7502328682217777"/>
          <c:h val="0.93213409616471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7224652530630751E-2"/>
                  <c:y val="-6.2854111037035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1467</a:t>
                    </a:r>
                    <a:r>
                      <a:rPr lang="ru-RU" dirty="0" smtClean="0"/>
                      <a:t> га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1614525932738621E-2"/>
                  <c:y val="1.75304369017922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1389</a:t>
                    </a:r>
                    <a:r>
                      <a:rPr lang="ru-RU" dirty="0" smtClean="0"/>
                      <a:t> га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4898073338914111E-2"/>
                  <c:y val="-5.63740279582466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2282</a:t>
                    </a:r>
                    <a:r>
                      <a:rPr lang="ru-RU" dirty="0" smtClean="0"/>
                      <a:t> га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200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Озимая рожь</c:v>
                </c:pt>
                <c:pt idx="1">
                  <c:v>Озимая пшеница</c:v>
                </c:pt>
                <c:pt idx="2">
                  <c:v>Озимая сурепица</c:v>
                </c:pt>
                <c:pt idx="3">
                  <c:v>Тритикале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1467</c:v>
                </c:pt>
                <c:pt idx="1">
                  <c:v>1389</c:v>
                </c:pt>
                <c:pt idx="2">
                  <c:v>2282</c:v>
                </c:pt>
                <c:pt idx="3">
                  <c:v>200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8" y="-266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453" y="1799927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уборочной кампании 2022 года в</a:t>
            </a:r>
          </a:p>
          <a:p>
            <a:pPr defTabSz="39600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Крапивинском муниципальном округе</a:t>
            </a:r>
          </a:p>
        </p:txBody>
      </p:sp>
      <p:pic>
        <p:nvPicPr>
          <p:cNvPr id="6" name="Picture 2" descr="Кемеровская область 2019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41" y="442860"/>
            <a:ext cx="8156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1" descr="Z:\Администрация МО\Руководитель аппарата\Салтымакова И.Н\Герб2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8669" y="431775"/>
            <a:ext cx="648072" cy="10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9285" y="359767"/>
            <a:ext cx="4433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кормов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509566287"/>
              </p:ext>
            </p:extLst>
          </p:nvPr>
        </p:nvGraphicFramePr>
        <p:xfrm>
          <a:off x="216422" y="1263225"/>
          <a:ext cx="6912768" cy="485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4" name="Picture 4" descr="https://vedtver.ru/wp-content/uploads/2019/07/e3785d08c03dbb6257b9f854af97b3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3085" y="1007839"/>
            <a:ext cx="3513478" cy="2304256"/>
          </a:xfrm>
          <a:prstGeom prst="rect">
            <a:avLst/>
          </a:prstGeom>
          <a:noFill/>
        </p:spPr>
      </p:pic>
      <p:pic>
        <p:nvPicPr>
          <p:cNvPr id="5126" name="Picture 6" descr="https://agro.permkrai.ru/upload/iblock/a8d/IMG_64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9189" y="3528119"/>
            <a:ext cx="421246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36501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873" y="370635"/>
            <a:ext cx="9228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урожай 2023 года посеяно 5 338 га озимых культур: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493149526"/>
              </p:ext>
            </p:extLst>
          </p:nvPr>
        </p:nvGraphicFramePr>
        <p:xfrm>
          <a:off x="857492" y="1079847"/>
          <a:ext cx="9080009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5400" b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7" name="Picture 2" descr="Кемеровская область 2019_ПП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41" y="442860"/>
            <a:ext cx="8156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1" descr="Z:\Администрация МО\Руководитель аппарата\Салтымакова И.Н\Герб2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8669" y="431775"/>
            <a:ext cx="648072" cy="10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383" y="359767"/>
            <a:ext cx="988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уборки в 2022 году – 50 131 га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861699208"/>
              </p:ext>
            </p:extLst>
          </p:nvPr>
        </p:nvGraphicFramePr>
        <p:xfrm>
          <a:off x="1368549" y="1264491"/>
          <a:ext cx="9001000" cy="521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8169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030" y="47337"/>
            <a:ext cx="8289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 объемы производства зерновых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технических культур – 122 279 тонн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215697109"/>
              </p:ext>
            </p:extLst>
          </p:nvPr>
        </p:nvGraphicFramePr>
        <p:xfrm>
          <a:off x="0" y="768003"/>
          <a:ext cx="7830613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https://shop.edaeco.com/upload/iblock/cd0/cd0c6d64146e73e990e90b8fa43e99e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64" y="3528119"/>
            <a:ext cx="4104456" cy="27352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8960" y="2303983"/>
            <a:ext cx="4715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Плановые объемы производства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картофеля – 22 478 тонн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20477" y="287759"/>
            <a:ext cx="51125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уборке в 2022 году было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задействовано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76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зерноуборочных комбайна (суточная производительность –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1 400 га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(5 000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тонн), сезонная нагрузка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652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га на один комбайн).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963191" y="4397625"/>
            <a:ext cx="5414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послеуборочной очистке и сушке зерна работали 23 зерносушильных комплексов со сменной производительностью 2 800 тонн, сезонная нагрузка – 5 500 тонн.</a:t>
            </a:r>
          </a:p>
        </p:txBody>
      </p:sp>
      <p:pic>
        <p:nvPicPr>
          <p:cNvPr id="2050" name="Picture 2" descr="https://images11.popmeh.ru/upload/img_cache/d81/d8199993ddf219a0f8507d4b8ea2f7a7_ce_2048x1092x0x0_cropped_1332x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7" y="2881059"/>
            <a:ext cx="5328592" cy="3552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af12.mail.ru/cgi-bin/readmsg?id=16309164300512238483;0;2&amp;mode=attachment&amp;email=ush_krap@mail.ru&amp;ct=image%2fjpeg&amp;cn=IMG%2d20210906%2dWA001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af12.mail.ru/cgi-bin/readmsg?id=16309164300512238483;0;2&amp;mode=attachment&amp;email=ush_krap@mail.ru&amp;ct=image%2fjpeg&amp;cn=IMG%2d20210906%2dWA0011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af12.mail.ru/cgi-bin/readmsg?id=16309164300512238483;0;2&amp;mode=attachment&amp;email=ush_krap@mail.ru&amp;ct=image%2fjpeg&amp;cn=IMG%2d20210906%2dWA0011.jpg&amp;cte=bin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20" b="19480"/>
          <a:stretch/>
        </p:blipFill>
        <p:spPr>
          <a:xfrm>
            <a:off x="5963191" y="473328"/>
            <a:ext cx="3744417" cy="3774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6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5455" y="215751"/>
            <a:ext cx="6251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уборочных работ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4453" y="1151855"/>
          <a:ext cx="10297144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92485" y="575791"/>
          <a:ext cx="8928992" cy="4604360"/>
        </p:xfrm>
        <a:graphic>
          <a:graphicData uri="http://schemas.openxmlformats.org/drawingml/2006/table">
            <a:tbl>
              <a:tblPr/>
              <a:tblGrid>
                <a:gridCol w="2376264"/>
                <a:gridCol w="1584176"/>
                <a:gridCol w="1656184"/>
                <a:gridCol w="1584176"/>
                <a:gridCol w="1728192"/>
              </a:tblGrid>
              <a:tr h="3483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Площадь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Намолочено,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тонн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урожайность,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Намолочено,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тонн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урожайность,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Зерновые и зернобобовые культуры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117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га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Бункерный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намолот          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94692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30,15                      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136826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36,9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Амбарный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намолот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85171 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27,1                   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124790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33,6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1215 га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223503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184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239244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196,9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Технические культуры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11799 га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151250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14,74                   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196015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16,6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517" y="0"/>
            <a:ext cx="8735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производства зерновых, зернобобовых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технических культур в 2022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-215627" y="1295599"/>
          <a:ext cx="612067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473005" y="1359253"/>
          <a:ext cx="6049071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169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3" y="1007839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8989" y="3960167"/>
            <a:ext cx="5977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валовое производство зерновых и зернобобовых культур: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070" y="1007839"/>
            <a:ext cx="50510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Банновское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49,2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КФХ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Печерин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С.В. – 44,1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Плотниковское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41,4 ц/га;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Златозара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40,5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ООО «Весна» - 39,8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Плухин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Н.И. – 37,9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Шефер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В.Р. – 36,4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ООО «Золотая Нива» – 35,6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493" y="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высокая урожайность зерновых и зернобобовых культур: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0997" y="4824263"/>
            <a:ext cx="54932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Банновское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18 157 тонн;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Златозара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18 098 тонн;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АО «Ваганово» – 15 470 тонн;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Плотниковское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12 946 тонн.</a:t>
            </a:r>
          </a:p>
        </p:txBody>
      </p:sp>
      <p:pic>
        <p:nvPicPr>
          <p:cNvPr id="7170" name="Picture 2" descr="https://images.ru.prom.st/800322279_w640_h640_semena-ozimoj-pshenit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45" y="4032175"/>
            <a:ext cx="4752528" cy="2399995"/>
          </a:xfrm>
          <a:prstGeom prst="rect">
            <a:avLst/>
          </a:prstGeom>
          <a:noFill/>
        </p:spPr>
      </p:pic>
      <p:pic>
        <p:nvPicPr>
          <p:cNvPr id="7172" name="Picture 4" descr="https://agro.ati-nn.com/images/1news/07.07.20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997" y="1007839"/>
            <a:ext cx="444063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23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3" y="1007839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998" y="339857"/>
            <a:ext cx="8367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высокая урожайность картофеля: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445" y="1151855"/>
            <a:ext cx="5774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Златозара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310 ц/га;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«Весна» – 250 ц/га;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«СПК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Зеленовский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206,2 ц/га.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037" y="4248199"/>
            <a:ext cx="5558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высокая урожайность технических культур: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1077" y="5112295"/>
            <a:ext cx="5091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Плотниковское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23,1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Банновское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22,9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Златозара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22,1 ц/га.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fermoved.ru/wp-content/uploads/2017/11/riv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9109" y="1439887"/>
            <a:ext cx="4176464" cy="2785669"/>
          </a:xfrm>
          <a:prstGeom prst="rect">
            <a:avLst/>
          </a:prstGeom>
          <a:noFill/>
        </p:spPr>
      </p:pic>
      <p:pic>
        <p:nvPicPr>
          <p:cNvPr id="6148" name="Picture 4" descr="https://udobreniya.net/wp-content/uploads/2018/05/raps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421" y="2520007"/>
            <a:ext cx="5512056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8644</TotalTime>
  <Words>406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economik</cp:lastModifiedBy>
  <cp:revision>1320</cp:revision>
  <cp:lastPrinted>2020-03-11T07:03:08Z</cp:lastPrinted>
  <dcterms:created xsi:type="dcterms:W3CDTF">2018-10-19T07:56:24Z</dcterms:created>
  <dcterms:modified xsi:type="dcterms:W3CDTF">2022-12-13T08:43:19Z</dcterms:modified>
</cp:coreProperties>
</file>