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handoutMasterIdLst>
    <p:handoutMasterId r:id="rId12"/>
  </p:handoutMasterIdLst>
  <p:sldIdLst>
    <p:sldId id="266" r:id="rId2"/>
    <p:sldId id="261" r:id="rId3"/>
    <p:sldId id="293" r:id="rId4"/>
    <p:sldId id="294" r:id="rId5"/>
    <p:sldId id="304" r:id="rId6"/>
    <p:sldId id="301" r:id="rId7"/>
    <p:sldId id="298" r:id="rId8"/>
    <p:sldId id="303" r:id="rId9"/>
    <p:sldId id="287" r:id="rId10"/>
    <p:sldId id="289" r:id="rId1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1A86B"/>
    <a:srgbClr val="D56509"/>
    <a:srgbClr val="E86E0A"/>
    <a:srgbClr val="D7E9F5"/>
    <a:srgbClr val="D8EAF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43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228" y="-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hlevina2\Desktop\&#1050;&#1086;&#1083;&#1083;&#1077;&#1075;&#1080;&#1103;\2024%20&#1075;&#1086;&#1076;%20&#1076;&#1083;&#1103;%20&#1082;&#1086;&#1083;&#1083;&#1077;&#1075;&#1080;&#1080;%20(&#1103;&#1088;&#1082;&#1080;&#1081;%20&#1082;&#1072;&#1085;&#1090;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hlevina2\Desktop\&#1050;&#1086;&#1083;&#1083;&#1077;&#1075;&#1080;&#1103;\2024%20&#1075;&#1086;&#1076;%20&#1076;&#1083;&#1103;%20&#1082;&#1086;&#1083;&#1083;&#1077;&#1075;&#1080;&#1080;%20(&#1103;&#1088;&#1082;&#1080;&#1081;%20&#1082;&#1072;&#1085;&#1090;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0" i="1" baseline="0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387</c:v>
                </c:pt>
                <c:pt idx="1">
                  <c:v>345</c:v>
                </c:pt>
                <c:pt idx="2">
                  <c:v>362</c:v>
                </c:pt>
                <c:pt idx="3">
                  <c:v>314</c:v>
                </c:pt>
                <c:pt idx="4">
                  <c:v>249</c:v>
                </c:pt>
                <c:pt idx="5">
                  <c:v>239</c:v>
                </c:pt>
              </c:numCache>
            </c:numRef>
          </c:val>
        </c:ser>
        <c:shape val="cylinder"/>
        <c:axId val="45367680"/>
        <c:axId val="45369216"/>
        <c:axId val="0"/>
      </c:bar3DChart>
      <c:catAx>
        <c:axId val="453676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45369216"/>
        <c:crosses val="autoZero"/>
        <c:auto val="1"/>
        <c:lblAlgn val="ctr"/>
        <c:lblOffset val="100"/>
      </c:catAx>
      <c:valAx>
        <c:axId val="4536921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453676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dLbls>
            <c:dLbl>
              <c:idx val="1"/>
              <c:layout>
                <c:manualLayout>
                  <c:x val="1.3888888888888951E-2"/>
                  <c:y val="-1.1904761904761915E-2"/>
                </c:manualLayout>
              </c:layout>
              <c:showVal val="1"/>
            </c:dLbl>
            <c:dLbl>
              <c:idx val="2"/>
              <c:layout>
                <c:manualLayout>
                  <c:x val="2.083333333333336E-2"/>
                  <c:y val="-1.5873015873015879E-2"/>
                </c:manualLayout>
              </c:layout>
              <c:showVal val="1"/>
            </c:dLbl>
            <c:dLbl>
              <c:idx val="3"/>
              <c:layout>
                <c:manualLayout>
                  <c:x val="1.157407407407416E-2"/>
                  <c:y val="-7.9365079365079413E-3"/>
                </c:manualLayout>
              </c:layout>
              <c:showVal val="1"/>
            </c:dLbl>
            <c:dLbl>
              <c:idx val="4"/>
              <c:layout>
                <c:manualLayout>
                  <c:x val="1.8518518518518622E-2"/>
                  <c:y val="-1.9841269841269861E-2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Без постоянного источника доходов</c:v>
                </c:pt>
                <c:pt idx="1">
                  <c:v>Работающие</c:v>
                </c:pt>
                <c:pt idx="2">
                  <c:v>Инвалид</c:v>
                </c:pt>
                <c:pt idx="3">
                  <c:v>Пенсионеры</c:v>
                </c:pt>
                <c:pt idx="4">
                  <c:v>Самозанятые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</c:v>
                </c:pt>
                <c:pt idx="1">
                  <c:v>14</c:v>
                </c:pt>
                <c:pt idx="2">
                  <c:v>1</c:v>
                </c:pt>
                <c:pt idx="3">
                  <c:v>16</c:v>
                </c:pt>
                <c:pt idx="4">
                  <c:v>1</c:v>
                </c:pt>
              </c:numCache>
            </c:numRef>
          </c:val>
        </c:ser>
        <c:shape val="cylinder"/>
        <c:axId val="46051712"/>
        <c:axId val="46053248"/>
        <c:axId val="0"/>
      </c:bar3DChart>
      <c:catAx>
        <c:axId val="46051712"/>
        <c:scaling>
          <c:orientation val="minMax"/>
        </c:scaling>
        <c:axPos val="b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46053248"/>
        <c:crosses val="autoZero"/>
        <c:auto val="1"/>
        <c:lblAlgn val="ctr"/>
        <c:lblOffset val="100"/>
      </c:catAx>
      <c:valAx>
        <c:axId val="4605324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800" baseline="0">
                <a:latin typeface="Times New Roman" pitchFamily="18" charset="0"/>
              </a:defRPr>
            </a:pPr>
            <a:endParaRPr lang="ru-RU"/>
          </a:p>
        </c:txPr>
        <c:crossAx val="46051712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defRPr>
            </a:pPr>
            <a:r>
              <a:rPr lang="ru-RU" sz="1600" b="1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Преступления, совершенные ранее совершавшими</a:t>
            </a:r>
          </a:p>
        </c:rich>
      </c:tx>
      <c:layout>
        <c:manualLayout>
          <c:xMode val="edge"/>
          <c:yMode val="edge"/>
          <c:x val="0.20775015933715743"/>
          <c:y val="7.328243100199465E-2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gapWidth val="92"/>
        <c:shape val="box"/>
        <c:axId val="47322240"/>
        <c:axId val="47324544"/>
        <c:axId val="0"/>
      </c:bar3DChart>
      <c:catAx>
        <c:axId val="473222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defRPr>
            </a:pPr>
            <a:endParaRPr lang="ru-RU"/>
          </a:p>
        </c:txPr>
        <c:crossAx val="47324544"/>
        <c:crosses val="autoZero"/>
        <c:auto val="1"/>
        <c:lblAlgn val="ctr"/>
        <c:lblOffset val="100"/>
      </c:catAx>
      <c:valAx>
        <c:axId val="47324544"/>
        <c:scaling>
          <c:orientation val="minMax"/>
          <c:max val="21000"/>
          <c:min val="0"/>
        </c:scaling>
        <c:delete val="1"/>
        <c:axPos val="l"/>
        <c:numFmt formatCode="General" sourceLinked="1"/>
        <c:majorTickMark val="none"/>
        <c:tickLblPos val="nextTo"/>
        <c:crossAx val="47322240"/>
        <c:crosses val="autoZero"/>
        <c:crossBetween val="between"/>
        <c:minorUnit val="500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 baseline="0" dirty="0">
                <a:solidFill>
                  <a:schemeClr val="tx1"/>
                </a:solidFill>
                <a:effectLst/>
              </a:rPr>
              <a:t>Преступления, совершенные в состоянии алкогольного опьянения</a:t>
            </a:r>
            <a:endParaRPr lang="ru-RU" sz="160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24202109922764423"/>
          <c:y val="8.4977224701830945E-2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798841931208614E-2"/>
          <c:y val="0.10360533304213891"/>
          <c:w val="0.9435354564594518"/>
          <c:h val="0.77763666588446867"/>
        </c:manualLayout>
      </c:layout>
      <c:bar3DChart>
        <c:barDir val="col"/>
        <c:grouping val="clustered"/>
        <c:gapWidth val="92"/>
        <c:shape val="box"/>
        <c:axId val="112780032"/>
        <c:axId val="112782336"/>
        <c:axId val="0"/>
      </c:bar3DChart>
      <c:catAx>
        <c:axId val="1127800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defRPr>
            </a:pPr>
            <a:endParaRPr lang="ru-RU"/>
          </a:p>
        </c:txPr>
        <c:crossAx val="112782336"/>
        <c:crosses val="autoZero"/>
        <c:auto val="1"/>
        <c:lblAlgn val="ctr"/>
        <c:lblOffset val="100"/>
      </c:catAx>
      <c:valAx>
        <c:axId val="112782336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1278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116</c:v>
                </c:pt>
                <c:pt idx="1">
                  <c:v>108</c:v>
                </c:pt>
                <c:pt idx="2">
                  <c:v>115</c:v>
                </c:pt>
                <c:pt idx="3">
                  <c:v>97</c:v>
                </c:pt>
                <c:pt idx="4">
                  <c:v>70</c:v>
                </c:pt>
              </c:numCache>
            </c:numRef>
          </c:val>
        </c:ser>
        <c:axId val="112945024"/>
        <c:axId val="112961024"/>
      </c:barChart>
      <c:catAx>
        <c:axId val="112945024"/>
        <c:scaling>
          <c:orientation val="minMax"/>
        </c:scaling>
        <c:axPos val="b"/>
        <c:numFmt formatCode="General" sourceLinked="1"/>
        <c:tickLblPos val="nextTo"/>
        <c:crossAx val="112961024"/>
        <c:crosses val="autoZero"/>
        <c:auto val="1"/>
        <c:lblAlgn val="ctr"/>
        <c:lblOffset val="100"/>
      </c:catAx>
      <c:valAx>
        <c:axId val="112961024"/>
        <c:scaling>
          <c:orientation val="minMax"/>
        </c:scaling>
        <c:delete val="1"/>
        <c:axPos val="l"/>
        <c:numFmt formatCode="General" sourceLinked="1"/>
        <c:tickLblPos val="nextTo"/>
        <c:crossAx val="112945024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163</c:v>
                </c:pt>
                <c:pt idx="1">
                  <c:v>174</c:v>
                </c:pt>
                <c:pt idx="2">
                  <c:v>180</c:v>
                </c:pt>
                <c:pt idx="3">
                  <c:v>125</c:v>
                </c:pt>
                <c:pt idx="4">
                  <c:v>78</c:v>
                </c:pt>
              </c:numCache>
            </c:numRef>
          </c:val>
        </c:ser>
        <c:axId val="134403584"/>
        <c:axId val="134405504"/>
      </c:barChart>
      <c:catAx>
        <c:axId val="134403584"/>
        <c:scaling>
          <c:orientation val="minMax"/>
        </c:scaling>
        <c:axPos val="b"/>
        <c:numFmt formatCode="General" sourceLinked="1"/>
        <c:tickLblPos val="nextTo"/>
        <c:crossAx val="134405504"/>
        <c:crosses val="autoZero"/>
        <c:auto val="1"/>
        <c:lblAlgn val="ctr"/>
        <c:lblOffset val="100"/>
      </c:catAx>
      <c:valAx>
        <c:axId val="134405504"/>
        <c:scaling>
          <c:orientation val="minMax"/>
        </c:scaling>
        <c:delete val="1"/>
        <c:axPos val="l"/>
        <c:numFmt formatCode="General" sourceLinked="1"/>
        <c:tickLblPos val="nextTo"/>
        <c:crossAx val="1344035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A5E41-CBE2-43F1-8862-65A650D3A7FD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BDB10-BF3B-46BC-B5DB-218FD69CC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1827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67F5-671D-4224-A344-66319E553205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98A8-7893-4A3D-BDF9-BE009E2890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9157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67F5-671D-4224-A344-66319E553205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98A8-7893-4A3D-BDF9-BE009E2890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8293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67F5-671D-4224-A344-66319E553205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98A8-7893-4A3D-BDF9-BE009E2890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558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67F5-671D-4224-A344-66319E553205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98A8-7893-4A3D-BDF9-BE009E2890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7095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67F5-671D-4224-A344-66319E553205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98A8-7893-4A3D-BDF9-BE009E2890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758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67F5-671D-4224-A344-66319E553205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98A8-7893-4A3D-BDF9-BE009E2890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559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67F5-671D-4224-A344-66319E553205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98A8-7893-4A3D-BDF9-BE009E2890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04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67F5-671D-4224-A344-66319E553205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98A8-7893-4A3D-BDF9-BE009E2890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500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67F5-671D-4224-A344-66319E553205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98A8-7893-4A3D-BDF9-BE009E2890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938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67F5-671D-4224-A344-66319E553205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98A8-7893-4A3D-BDF9-BE009E2890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6592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67F5-671D-4224-A344-66319E553205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98A8-7893-4A3D-BDF9-BE009E2890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1195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367F5-671D-4224-A344-66319E553205}" type="datetimeFigureOut">
              <a:rPr lang="ru-RU" smtClean="0"/>
              <a:pPr/>
              <a:t>17.03.2026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098A8-7893-4A3D-BDF9-BE009E2890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181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12.jpe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3.xml"/><Relationship Id="rId7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68" y="-30054"/>
            <a:ext cx="12185073" cy="688805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74F20BEF-E510-5540-B603-290ED625DCF4}"/>
              </a:ext>
            </a:extLst>
          </p:cNvPr>
          <p:cNvSpPr txBox="1">
            <a:spLocks/>
          </p:cNvSpPr>
          <p:nvPr/>
        </p:nvSpPr>
        <p:spPr>
          <a:xfrm>
            <a:off x="1187318" y="302003"/>
            <a:ext cx="10960778" cy="9144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ЗАСЕДАНИЕ СОВЕТА НАРОДНЫХ ДЕПУТАТОВ </a:t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КРАПИВИНСКОГО МУНИЦИПАЛЬНОГО ОКРУГА</a:t>
            </a:r>
            <a:endParaRPr lang="x-none" sz="2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3350" y="4667329"/>
            <a:ext cx="6197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Выступление начальника Отдела МВД России                                                       по Крапивинскому муниципальному округу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подполковника полиции</a:t>
            </a:r>
          </a:p>
          <a:p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Нигомаева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 Алексея Викторовича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614" y="6217621"/>
            <a:ext cx="2924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30 марта 2026г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87318" y="2078158"/>
            <a:ext cx="102552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i="1" dirty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О результатах работы </a:t>
            </a:r>
            <a:endParaRPr lang="ru-RU" sz="3600" b="1" i="1" dirty="0" smtClean="0"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3600" b="1" i="1" dirty="0" smtClean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Отдела </a:t>
            </a:r>
            <a:r>
              <a:rPr lang="ru-RU" sz="3600" b="1" i="1" dirty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МВД России </a:t>
            </a:r>
            <a:br>
              <a:rPr lang="ru-RU" sz="3600" b="1" i="1" dirty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</a:br>
            <a:r>
              <a:rPr lang="ru-RU" sz="3600" b="1" i="1" dirty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по </a:t>
            </a:r>
            <a:r>
              <a:rPr lang="ru-RU" sz="3600" b="1" i="1" dirty="0" smtClean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Крапивинскому муниципальному округу</a:t>
            </a:r>
            <a:r>
              <a:rPr lang="ru-RU" sz="3600" b="1" i="1" dirty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/>
            </a:r>
            <a:br>
              <a:rPr lang="ru-RU" sz="3600" b="1" i="1" dirty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</a:br>
            <a:r>
              <a:rPr lang="ru-RU" sz="3600" b="1" i="1" dirty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в </a:t>
            </a:r>
            <a:r>
              <a:rPr lang="ru-RU" sz="3600" b="1" i="1" dirty="0" smtClean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2025 </a:t>
            </a:r>
            <a:r>
              <a:rPr lang="ru-RU" sz="3600" b="1" i="1" dirty="0" smtClean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году</a:t>
            </a:r>
            <a:endParaRPr lang="x-none" sz="3600" b="1" i="1" dirty="0"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</p:txBody>
      </p:sp>
      <p:pic>
        <p:nvPicPr>
          <p:cNvPr id="11" name="Picture 2" descr="http://post.mvd.ru/Session/577298-gA0W3Ynwemvkp8BBxmdR-kmbducw/MIME/INBOX-MM-1/13584-02-B/Screenshot_20221207_1157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404" b="100000" l="7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106" y="133452"/>
            <a:ext cx="1161014" cy="1282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886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5073" cy="68880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81752" y="458274"/>
            <a:ext cx="1088672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sz="2400" b="1" dirty="0"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pic>
        <p:nvPicPr>
          <p:cNvPr id="10" name="Picture 2" descr="http://post.mvd.ru/Session/577298-gA0W3Ynwemvkp8BBxmdR-kmbducw/MIME/INBOX-MM-1/13584-02-B/Screenshot_20221207_1157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404" b="100000" l="7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"/>
            <a:ext cx="1223931" cy="139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🇷🇺 Мы - граждане России! - 536569292015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2019" y="4096102"/>
            <a:ext cx="4584205" cy="2576743"/>
          </a:xfrm>
          <a:prstGeom prst="rect">
            <a:avLst/>
          </a:prstGeom>
          <a:noFill/>
        </p:spPr>
      </p:pic>
      <p:pic>
        <p:nvPicPr>
          <p:cNvPr id="2052" name="Picture 4" descr="👮‍♂️ Сотрудники полиции обеспечили охрану общественного порядка в период проведения «Лыжни России-2026» на территории Крапивинского муниципального округа. - 536608744994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17184" y="2625755"/>
            <a:ext cx="3485246" cy="3529338"/>
          </a:xfrm>
          <a:prstGeom prst="rect">
            <a:avLst/>
          </a:prstGeom>
          <a:noFill/>
        </p:spPr>
      </p:pic>
      <p:pic>
        <p:nvPicPr>
          <p:cNvPr id="2054" name="Picture 6" descr="#БОРИСОВО - 536615090492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67537" y="874216"/>
            <a:ext cx="3803738" cy="366422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293340" y="1103870"/>
            <a:ext cx="5189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u="sng" dirty="0" smtClean="0"/>
              <a:t>Спасибо за внимание</a:t>
            </a:r>
            <a:endParaRPr lang="ru-RU" sz="3600" i="1" u="sng" dirty="0"/>
          </a:p>
        </p:txBody>
      </p:sp>
    </p:spTree>
    <p:extLst>
      <p:ext uri="{BB962C8B-B14F-4D97-AF65-F5344CB8AC3E}">
        <p14:creationId xmlns:p14="http://schemas.microsoft.com/office/powerpoint/2010/main" xmlns="" val="43860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5073" cy="68880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16839" y="468903"/>
            <a:ext cx="1070385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УРОВЕНЬ ПРЕСТУПНОСТИ</a:t>
            </a:r>
            <a:endParaRPr lang="ru-RU" sz="2400" b="1" dirty="0"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pic>
        <p:nvPicPr>
          <p:cNvPr id="19" name="Picture 2" descr="http://post.mvd.ru/Session/577298-gA0W3Ynwemvkp8BBxmdR-kmbducw/MIME/INBOX-MM-1/13584-02-B/Screenshot_20221207_1157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404" b="100000" l="7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931" cy="139947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" name="Диаграмма 19"/>
          <p:cNvGraphicFramePr/>
          <p:nvPr/>
        </p:nvGraphicFramePr>
        <p:xfrm>
          <a:off x="5840626" y="2603157"/>
          <a:ext cx="5972433" cy="3723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70248" y="3133352"/>
          <a:ext cx="5472671" cy="3232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557"/>
                <a:gridCol w="939114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Территории с наибольшим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удельным весом преступлений от зарегистрированных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пгт</a:t>
                      </a:r>
                      <a:r>
                        <a:rPr lang="ru-RU" dirty="0" smtClean="0"/>
                        <a:t>. Крапивинский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35,1</a:t>
                      </a:r>
                      <a:endParaRPr lang="ru-RU" dirty="0"/>
                    </a:p>
                  </a:txBody>
                  <a:tcPr/>
                </a:tc>
              </a:tr>
              <a:tr h="367454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пгт</a:t>
                      </a:r>
                      <a:r>
                        <a:rPr lang="ru-RU" dirty="0" smtClean="0"/>
                        <a:t>. </a:t>
                      </a:r>
                      <a:r>
                        <a:rPr lang="ru-RU" dirty="0" err="1" smtClean="0"/>
                        <a:t>Зеленогорский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15,1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Шевелевское</a:t>
                      </a:r>
                      <a:r>
                        <a:rPr lang="ru-RU" dirty="0" smtClean="0"/>
                        <a:t> территориальное отделение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6,6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Мельковское</a:t>
                      </a:r>
                      <a:r>
                        <a:rPr lang="ru-RU" dirty="0" smtClean="0"/>
                        <a:t> территориальное </a:t>
                      </a:r>
                      <a:r>
                        <a:rPr lang="ru-RU" dirty="0" smtClean="0"/>
                        <a:t>отделение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Территория с наименьшим уровнем преступности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Тарадановское</a:t>
                      </a:r>
                      <a:r>
                        <a:rPr lang="ru-RU" dirty="0" smtClean="0"/>
                        <a:t> территориальное отделение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Каменское территориальное отделение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175264" y="1469309"/>
          <a:ext cx="936916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916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Снижение</a:t>
                      </a:r>
                      <a:r>
                        <a:rPr lang="ru-RU" baseline="0" dirty="0" smtClean="0"/>
                        <a:t> с </a:t>
                      </a:r>
                      <a:r>
                        <a:rPr lang="ru-RU" baseline="0" dirty="0" smtClean="0"/>
                        <a:t>1146 </a:t>
                      </a:r>
                      <a:r>
                        <a:rPr lang="ru-RU" baseline="0" dirty="0" smtClean="0"/>
                        <a:t>до </a:t>
                      </a:r>
                      <a:r>
                        <a:rPr lang="ru-RU" baseline="0" dirty="0" smtClean="0"/>
                        <a:t>1100 </a:t>
                      </a:r>
                      <a:r>
                        <a:rPr lang="ru-RU" baseline="0" dirty="0" smtClean="0"/>
                        <a:t>условных преступлений в расчете на 100000 населения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7185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61011" cy="688805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80023" y="409200"/>
            <a:ext cx="1062036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СОСТОЯНИЕ ПРЕСТУПНОСТИ НА ТЕРРИТОРИИ ОБСЛУЖИВАНИЯ</a:t>
            </a:r>
            <a:endParaRPr lang="ru-RU" sz="2400" b="1" dirty="0"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pic>
        <p:nvPicPr>
          <p:cNvPr id="22" name="Picture 2" descr="http://post.mvd.ru/Session/577298-gA0W3Ynwemvkp8BBxmdR-kmbducw/MIME/INBOX-MM-1/13584-02-B/Screenshot_20221207_1157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404" b="100000" l="7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92" y="77999"/>
            <a:ext cx="1223931" cy="139947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Прямоугольник 28"/>
          <p:cNvSpPr/>
          <p:nvPr/>
        </p:nvSpPr>
        <p:spPr>
          <a:xfrm>
            <a:off x="169004" y="1872845"/>
            <a:ext cx="4631515" cy="5021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ЗАРЕГИСТРИРОВАНО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ПРЕСТУПЛЕНИЙ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71309" y="2702304"/>
            <a:ext cx="3754603" cy="5021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 личности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10193" y="3506274"/>
            <a:ext cx="3748670" cy="5021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 собственности 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30120" y="4334605"/>
            <a:ext cx="3754603" cy="96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24000"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ВЫЯВЛЕНО АДМИНИСТРАТИВНЫХ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ПРАВОНАРУШЕНИЙ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411426" y="4602863"/>
            <a:ext cx="4404866" cy="7970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Преступления, совершенные несовершеннолетними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435701" y="5546333"/>
            <a:ext cx="4380591" cy="4913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несовершеннолетних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88005" y="3031074"/>
            <a:ext cx="1979628" cy="441202"/>
          </a:xfrm>
          <a:prstGeom prst="rect">
            <a:avLst/>
          </a:prstGeom>
          <a:solidFill>
            <a:schemeClr val="accent2">
              <a:lumMod val="40000"/>
              <a:lumOff val="60000"/>
              <a:alpha val="8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(-24,1%)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55656" y="3824071"/>
            <a:ext cx="1977880" cy="464662"/>
          </a:xfrm>
          <a:prstGeom prst="rect">
            <a:avLst/>
          </a:prstGeom>
          <a:solidFill>
            <a:schemeClr val="accent2">
              <a:lumMod val="40000"/>
              <a:lumOff val="60000"/>
              <a:alpha val="8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117 (-17%)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346724" y="5008483"/>
            <a:ext cx="1670643" cy="464662"/>
          </a:xfrm>
          <a:prstGeom prst="rect">
            <a:avLst/>
          </a:prstGeom>
          <a:solidFill>
            <a:schemeClr val="accent2">
              <a:lumMod val="40000"/>
              <a:lumOff val="60000"/>
              <a:alpha val="8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(-33,3%)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681651" y="5873480"/>
            <a:ext cx="1288491" cy="464662"/>
          </a:xfrm>
          <a:prstGeom prst="rect">
            <a:avLst/>
          </a:prstGeom>
          <a:solidFill>
            <a:schemeClr val="accent2">
              <a:lumMod val="40000"/>
              <a:lumOff val="60000"/>
              <a:alpha val="8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70383" y="5132647"/>
            <a:ext cx="1987865" cy="464662"/>
          </a:xfrm>
          <a:prstGeom prst="rect">
            <a:avLst/>
          </a:prstGeom>
          <a:solidFill>
            <a:schemeClr val="accent2">
              <a:lumMod val="40000"/>
              <a:lumOff val="60000"/>
              <a:alpha val="8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858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626222" y="2293789"/>
            <a:ext cx="1950795" cy="441202"/>
          </a:xfrm>
          <a:prstGeom prst="rect">
            <a:avLst/>
          </a:prstGeom>
          <a:solidFill>
            <a:schemeClr val="accent2">
              <a:lumMod val="40000"/>
              <a:lumOff val="60000"/>
              <a:alpha val="8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239 (-4%)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255803" y="3313642"/>
            <a:ext cx="4404866" cy="7970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Поставлено на учет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несовершеннолетний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786551" y="2928429"/>
            <a:ext cx="2210221" cy="464662"/>
          </a:xfrm>
          <a:prstGeom prst="rect">
            <a:avLst/>
          </a:prstGeom>
          <a:solidFill>
            <a:schemeClr val="accent2">
              <a:lumMod val="40000"/>
              <a:lumOff val="60000"/>
              <a:alpha val="8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85782" y="2123274"/>
            <a:ext cx="4404866" cy="7970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Поставлено на учет неблагополучных семей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87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32712" cy="691498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83779" y="2579447"/>
            <a:ext cx="4368660" cy="734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Зарегистрировано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киберпреступлений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27959" y="3543866"/>
            <a:ext cx="1821836" cy="5212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E86E0A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(-16,3%)</a:t>
            </a:r>
            <a:endParaRPr lang="ru-RU" sz="2400" b="1" dirty="0">
              <a:solidFill>
                <a:srgbClr val="E86E0A"/>
              </a:solidFill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8629" y="1008860"/>
            <a:ext cx="11115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C00000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КОНЦЕПЦИЯ ГОСУДАРСТВЕННОЙ СИСТЕМЫ ПРОТИВОДЕЙСТВИЯ </a:t>
            </a:r>
            <a:r>
              <a:rPr lang="en-US" sz="1900" b="1" dirty="0" smtClean="0">
                <a:solidFill>
                  <a:srgbClr val="C00000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IT – </a:t>
            </a:r>
            <a:r>
              <a:rPr lang="ru-RU" sz="1900" b="1" dirty="0" smtClean="0">
                <a:solidFill>
                  <a:srgbClr val="C00000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ПРЕСТУПЛЕНИЯМ </a:t>
            </a:r>
          </a:p>
          <a:p>
            <a:pPr algn="ctr"/>
            <a:r>
              <a:rPr lang="ru-RU" sz="1900" b="1" dirty="0" smtClean="0">
                <a:solidFill>
                  <a:srgbClr val="C00000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(Указ Президента РФ от 28 декабря 2024 г. № 1126)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4105" y="3543867"/>
            <a:ext cx="2281618" cy="5212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D56509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Кузбасс</a:t>
            </a:r>
            <a:endParaRPr lang="ru-RU" sz="2400" b="1" dirty="0">
              <a:solidFill>
                <a:srgbClr val="D56509"/>
              </a:solidFill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12751" y="385083"/>
            <a:ext cx="1091656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ПРОТИВОДЕЙСТВИЕ </a:t>
            </a:r>
            <a:r>
              <a:rPr lang="en-US" sz="2400" b="1" dirty="0" smtClean="0"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IT-</a:t>
            </a:r>
            <a:r>
              <a:rPr lang="ru-RU" sz="2400" b="1" dirty="0" smtClean="0"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ПРЕСТУПНОСТИ</a:t>
            </a:r>
            <a:endParaRPr lang="ru-RU" sz="2400" b="1" dirty="0"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pic>
        <p:nvPicPr>
          <p:cNvPr id="24" name="Picture 2" descr="http://post.mvd.ru/Session/577298-gA0W3Ynwemvkp8BBxmdR-kmbducw/MIME/INBOX-MM-1/13584-02-B/Screenshot_20221207_1157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404" b="100000" l="7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46" y="23853"/>
            <a:ext cx="1223931" cy="13994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вал 4"/>
          <p:cNvSpPr/>
          <p:nvPr/>
        </p:nvSpPr>
        <p:spPr>
          <a:xfrm>
            <a:off x="3847070" y="2397211"/>
            <a:ext cx="1770033" cy="114665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(-9,4%)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880683" y="2613136"/>
            <a:ext cx="6148629" cy="4445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Социальное положение потерпевших</a:t>
            </a:r>
            <a:endParaRPr lang="ru-RU" sz="24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43949" y="2393536"/>
            <a:ext cx="11685364" cy="8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Диаграмма 27"/>
          <p:cNvGraphicFramePr/>
          <p:nvPr/>
        </p:nvGraphicFramePr>
        <p:xfrm>
          <a:off x="6037476" y="3300559"/>
          <a:ext cx="5619065" cy="3059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61747" y="4272916"/>
            <a:ext cx="2670923" cy="5212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Мошенничество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1153" y="4919586"/>
            <a:ext cx="2670923" cy="5212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Кражи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89742" y="4264677"/>
            <a:ext cx="1743577" cy="5212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(-30,8%)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40315" y="4915466"/>
            <a:ext cx="1793003" cy="5212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(-41,7%)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5073" cy="6888054"/>
          </a:xfrm>
          <a:prstGeom prst="rect">
            <a:avLst/>
          </a:prstGeom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54397929"/>
              </p:ext>
            </p:extLst>
          </p:nvPr>
        </p:nvGraphicFramePr>
        <p:xfrm>
          <a:off x="-6927" y="1145993"/>
          <a:ext cx="4981575" cy="3119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92299214"/>
              </p:ext>
            </p:extLst>
          </p:nvPr>
        </p:nvGraphicFramePr>
        <p:xfrm>
          <a:off x="6237417" y="2919988"/>
          <a:ext cx="4948238" cy="3138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089" y="682376"/>
            <a:ext cx="8447809" cy="6597909"/>
          </a:xfrm>
          <a:prstGeom prst="rect">
            <a:avLst/>
          </a:prstGeom>
          <a:effectLst>
            <a:softEdge rad="9271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-1" y="0"/>
            <a:ext cx="12185073" cy="6858000"/>
          </a:xfrm>
          <a:prstGeom prst="rect">
            <a:avLst/>
          </a:prstGeom>
          <a:solidFill>
            <a:srgbClr val="D7E9F5">
              <a:alpha val="8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5545" y="988176"/>
            <a:ext cx="1174005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C00000"/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ПРОГРАММА «ОБЕСПЕЧЕНИЕ БЕЗОПАСНОСТИ НАСЕЛЕНИЯ»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54645" y="2243698"/>
            <a:ext cx="4977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0" i="0" u="none" strike="noStrike" kern="1200" spc="0" baseline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defRPr>
            </a:pPr>
            <a:r>
              <a:rPr lang="ru-RU" sz="2400" b="1" dirty="0"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Преступления, совершенные в состоянии алкогольного опьянения</a:t>
            </a:r>
            <a:endParaRPr lang="ru-RU" sz="2400" dirty="0"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902" y="2282325"/>
            <a:ext cx="4977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0" i="0" u="none" strike="noStrike" kern="1200" spc="0" baseline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defRPr>
            </a:pPr>
            <a:r>
              <a:rPr lang="ru-RU" sz="2400" b="1" dirty="0"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Преступления</a:t>
            </a:r>
            <a:r>
              <a:rPr lang="ru-RU" sz="2400" b="1" dirty="0" smtClean="0"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, совершенные ранее совершавшими</a:t>
            </a:r>
            <a:endParaRPr lang="ru-RU" sz="2400" dirty="0"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1396" y="419701"/>
            <a:ext cx="1079635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ПРОФИЛАКТИКА ПРАВОНАРУШЕНИЙ</a:t>
            </a:r>
            <a:endParaRPr lang="ru-RU" sz="2400" b="1" dirty="0"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pic>
        <p:nvPicPr>
          <p:cNvPr id="15" name="Picture 2" descr="http://post.mvd.ru/Session/577298-gA0W3Ynwemvkp8BBxmdR-kmbducw/MIME/INBOX-MM-1/13584-02-B/Screenshot_20221207_1157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404" b="100000" l="7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37" y="55118"/>
            <a:ext cx="1223931" cy="13994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03434" y="1819173"/>
            <a:ext cx="114043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Диаграмма 16"/>
          <p:cNvGraphicFramePr/>
          <p:nvPr/>
        </p:nvGraphicFramePr>
        <p:xfrm>
          <a:off x="6333688" y="3280095"/>
          <a:ext cx="5670958" cy="285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656206" y="2894202"/>
          <a:ext cx="4687582" cy="3403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5435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119" y="-6845"/>
            <a:ext cx="12185073" cy="6888054"/>
          </a:xfrm>
          <a:prstGeom prst="rect">
            <a:avLst/>
          </a:prstGeom>
          <a:solidFill>
            <a:schemeClr val="accent2">
              <a:lumMod val="40000"/>
              <a:lumOff val="60000"/>
              <a:alpha val="98000"/>
            </a:schemeClr>
          </a:solidFill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4814" y="97110"/>
            <a:ext cx="10216055" cy="6784099"/>
          </a:xfrm>
          <a:effectLst>
            <a:softEdge rad="635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-44119" y="-26564"/>
            <a:ext cx="12185073" cy="6888054"/>
          </a:xfrm>
          <a:prstGeom prst="rect">
            <a:avLst/>
          </a:prstGeom>
          <a:solidFill>
            <a:schemeClr val="accent2">
              <a:lumMod val="20000"/>
              <a:lumOff val="80000"/>
              <a:alpha val="95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210902" y="1369935"/>
            <a:ext cx="718915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Эффективность по раскрытию преступлений </a:t>
            </a: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57,3% (-8,3%)</a:t>
            </a:r>
            <a:endParaRPr lang="ru-RU" sz="2600" b="1" dirty="0">
              <a:solidFill>
                <a:srgbClr val="00B050"/>
              </a:solidFill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97353" y="1277860"/>
            <a:ext cx="4436918" cy="5874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Установлено лиц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97353" y="2367638"/>
            <a:ext cx="4436918" cy="6021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Расследовано преступлений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45217" y="3553388"/>
            <a:ext cx="4436918" cy="780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Раскрыто преступлений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104469" y="1692675"/>
            <a:ext cx="1804556" cy="532635"/>
          </a:xfrm>
          <a:prstGeom prst="rect">
            <a:avLst/>
          </a:prstGeom>
          <a:solidFill>
            <a:schemeClr val="accent2">
              <a:lumMod val="40000"/>
              <a:lumOff val="60000"/>
              <a:alpha val="8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104469" y="2854610"/>
            <a:ext cx="1804556" cy="538424"/>
          </a:xfrm>
          <a:prstGeom prst="rect">
            <a:avLst/>
          </a:prstGeom>
          <a:solidFill>
            <a:schemeClr val="accent2">
              <a:lumMod val="40000"/>
              <a:lumOff val="60000"/>
              <a:alpha val="8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129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4618" y="554969"/>
            <a:ext cx="1082401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РАСКРЫВАЕМОСТЬ ПРЕСТУПЛЕНИЙ</a:t>
            </a:r>
            <a:endParaRPr lang="ru-RU" sz="2400" b="1" dirty="0"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pic>
        <p:nvPicPr>
          <p:cNvPr id="16" name="Picture 2" descr="http://post.mvd.ru/Session/577298-gA0W3Ynwemvkp8BBxmdR-kmbducw/MIME/INBOX-MM-1/13584-02-B/Screenshot_20221207_1157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404" b="100000" l="7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42" y="-6845"/>
            <a:ext cx="1223931" cy="139947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>
          <a:xfrm>
            <a:off x="10104469" y="4108330"/>
            <a:ext cx="1804556" cy="542682"/>
          </a:xfrm>
          <a:prstGeom prst="rect">
            <a:avLst/>
          </a:prstGeom>
          <a:solidFill>
            <a:schemeClr val="accent2">
              <a:lumMod val="40000"/>
              <a:lumOff val="60000"/>
              <a:alpha val="8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9248885"/>
              </p:ext>
            </p:extLst>
          </p:nvPr>
        </p:nvGraphicFramePr>
        <p:xfrm>
          <a:off x="-25992" y="3474806"/>
          <a:ext cx="6315608" cy="3173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902"/>
                <a:gridCol w="2264081"/>
                <a:gridCol w="394282"/>
                <a:gridCol w="2078343"/>
              </a:tblGrid>
              <a:tr h="564727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E86E0A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Крапивинский округ</a:t>
                      </a:r>
                      <a:endParaRPr lang="ru-RU" b="1" dirty="0">
                        <a:solidFill>
                          <a:srgbClr val="E86E0A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Кемеровская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обл.</a:t>
                      </a:r>
                      <a:endParaRPr lang="ru-RU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472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Убийства</a:t>
                      </a:r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D56509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  <a:endParaRPr lang="ru-RU" b="1" dirty="0">
                        <a:solidFill>
                          <a:srgbClr val="D56509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97,2%</a:t>
                      </a:r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472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ТВЗ</a:t>
                      </a:r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E86E0A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100%</a:t>
                      </a:r>
                      <a:endParaRPr lang="ru-RU" b="1" dirty="0">
                        <a:solidFill>
                          <a:srgbClr val="E86E0A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98,8%</a:t>
                      </a:r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472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Кражи</a:t>
                      </a:r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E86E0A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40,4%</a:t>
                      </a:r>
                      <a:endParaRPr lang="ru-RU" b="1" dirty="0">
                        <a:solidFill>
                          <a:srgbClr val="E86E0A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49,9%</a:t>
                      </a:r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472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Кражи из квартир</a:t>
                      </a:r>
                    </a:p>
                    <a:p>
                      <a:pPr algn="ctr"/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E86E0A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66,7%</a:t>
                      </a:r>
                      <a:endParaRPr lang="ru-RU" b="1" dirty="0">
                        <a:solidFill>
                          <a:srgbClr val="E86E0A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62,4%</a:t>
                      </a:r>
                      <a:endParaRPr lang="ru-RU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13612" y="2848462"/>
            <a:ext cx="6093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Раскрываемость преступлений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5283" y="4106189"/>
            <a:ext cx="1402773" cy="46522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45282" y="4688741"/>
            <a:ext cx="1402773" cy="46522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45282" y="5221556"/>
            <a:ext cx="1402773" cy="465224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45282" y="5772159"/>
            <a:ext cx="1402773" cy="60347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658422" y="3553388"/>
            <a:ext cx="2133402" cy="46759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345497" y="3544999"/>
            <a:ext cx="1856961" cy="46759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104543" y="4193034"/>
            <a:ext cx="1064204" cy="37948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087766" y="4742625"/>
            <a:ext cx="1064204" cy="37948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054209" y="5288776"/>
            <a:ext cx="1064204" cy="37948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873749" y="4167868"/>
            <a:ext cx="1064204" cy="37948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874004" y="4742626"/>
            <a:ext cx="1105894" cy="37948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857226" y="5280388"/>
            <a:ext cx="1147840" cy="37948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054209" y="5841846"/>
            <a:ext cx="1064204" cy="50862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840448" y="6006985"/>
            <a:ext cx="1134004" cy="37948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9564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5073" cy="68880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565" y="830754"/>
            <a:ext cx="9277170" cy="5571849"/>
          </a:xfrm>
          <a:prstGeom prst="rect">
            <a:avLst/>
          </a:prstGeom>
          <a:effectLst>
            <a:softEdge rad="9652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927" y="-30054"/>
            <a:ext cx="12185073" cy="6888054"/>
          </a:xfrm>
          <a:prstGeom prst="rect">
            <a:avLst/>
          </a:prstGeom>
          <a:solidFill>
            <a:schemeClr val="accent2">
              <a:lumMod val="20000"/>
              <a:lumOff val="80000"/>
              <a:alpha val="95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48037" y="422804"/>
            <a:ext cx="1083229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ПРОТИВОДЕЙСТВИЕ НЕЗАКОННОЙ МИГРАЦИИ</a:t>
            </a:r>
            <a:endParaRPr lang="ru-RU" sz="2400" b="1" dirty="0"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pic>
        <p:nvPicPr>
          <p:cNvPr id="10" name="Picture 2" descr="http://post.mvd.ru/Session/577298-gA0W3Ynwemvkp8BBxmdR-kmbducw/MIME/INBOX-MM-1/13584-02-B/Screenshot_20221207_1157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404" b="100000" l="7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73" y="55526"/>
            <a:ext cx="1223931" cy="13994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290945" y="2584542"/>
            <a:ext cx="3862927" cy="658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Выявлено административных правонарушений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58732" y="2924614"/>
            <a:ext cx="1493219" cy="481804"/>
          </a:xfrm>
          <a:prstGeom prst="rect">
            <a:avLst/>
          </a:prstGeom>
          <a:solidFill>
            <a:schemeClr val="accent2">
              <a:lumMod val="40000"/>
              <a:lumOff val="60000"/>
              <a:alpha val="98000"/>
            </a:schemeClr>
          </a:solidFill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40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09330" y="1687991"/>
            <a:ext cx="4888211" cy="5593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Проведено проверок в сфере миграции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527716" y="2099608"/>
            <a:ext cx="1436260" cy="481804"/>
          </a:xfrm>
          <a:prstGeom prst="rect">
            <a:avLst/>
          </a:prstGeom>
          <a:solidFill>
            <a:schemeClr val="accent2">
              <a:lumMod val="40000"/>
              <a:lumOff val="60000"/>
              <a:alpha val="98000"/>
            </a:schemeClr>
          </a:solidFill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112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59771" y="2656241"/>
            <a:ext cx="4834024" cy="5535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Выдворено и депортировано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527716" y="2932749"/>
            <a:ext cx="1436260" cy="481804"/>
          </a:xfrm>
          <a:prstGeom prst="rect">
            <a:avLst/>
          </a:prstGeom>
          <a:solidFill>
            <a:schemeClr val="accent2">
              <a:lumMod val="40000"/>
              <a:lumOff val="60000"/>
              <a:alpha val="98000"/>
            </a:schemeClr>
          </a:solidFill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2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1570" y="3549392"/>
            <a:ext cx="3875218" cy="6244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Совершенных иностранными гражданами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40920" y="3875109"/>
            <a:ext cx="1436260" cy="481804"/>
          </a:xfrm>
          <a:prstGeom prst="rect">
            <a:avLst/>
          </a:prstGeom>
          <a:solidFill>
            <a:schemeClr val="accent2">
              <a:lumMod val="40000"/>
              <a:lumOff val="60000"/>
              <a:alpha val="98000"/>
            </a:schemeClr>
          </a:solidFill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17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6581" y="4428531"/>
            <a:ext cx="3932928" cy="5158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Совершенных гражданами РФ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15691" y="4800235"/>
            <a:ext cx="1436260" cy="481804"/>
          </a:xfrm>
          <a:prstGeom prst="rect">
            <a:avLst/>
          </a:prstGeom>
          <a:solidFill>
            <a:schemeClr val="accent2">
              <a:lumMod val="40000"/>
              <a:lumOff val="60000"/>
              <a:alpha val="98000"/>
            </a:schemeClr>
          </a:solidFill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23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 descr="C:\Users\Штаб\Downloads\cbcfcf45-661a-4c15-85fc-c36f6af2b599.JPG"/>
          <p:cNvPicPr/>
          <p:nvPr/>
        </p:nvPicPr>
        <p:blipFill>
          <a:blip r:embed="rId7"/>
          <a:srcRect l="9223" t="6366" r="27004" b="-776"/>
          <a:stretch>
            <a:fillRect/>
          </a:stretch>
        </p:blipFill>
        <p:spPr bwMode="auto">
          <a:xfrm>
            <a:off x="6524368" y="3303374"/>
            <a:ext cx="3945923" cy="327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160084" y="5610661"/>
            <a:ext cx="3932928" cy="7324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Оказано государственных услуг гражданам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19810" y="6196549"/>
            <a:ext cx="1436260" cy="481804"/>
          </a:xfrm>
          <a:prstGeom prst="rect">
            <a:avLst/>
          </a:prstGeom>
          <a:solidFill>
            <a:schemeClr val="accent2">
              <a:lumMod val="40000"/>
              <a:lumOff val="60000"/>
              <a:alpha val="98000"/>
            </a:schemeClr>
          </a:solidFill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4062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621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584"/>
            <a:ext cx="12185073" cy="6888054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111396" y="419701"/>
            <a:ext cx="1082660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ПРОФИЛАКТИКА ДОРОЖНО-ТРАНСПОРТНЫХ ПРОИСШЕСТВИЙ</a:t>
            </a:r>
            <a:endParaRPr lang="ru-RU" sz="2400" b="1" dirty="0"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pic>
        <p:nvPicPr>
          <p:cNvPr id="50" name="Picture 2" descr="http://post.mvd.ru/Session/577298-gA0W3Ynwemvkp8BBxmdR-kmbducw/MIME/INBOX-MM-1/13584-02-B/Screenshot_20221207_1157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404" b="100000" l="7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584"/>
            <a:ext cx="1223931" cy="1399472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Прямоугольник 50"/>
          <p:cNvSpPr/>
          <p:nvPr/>
        </p:nvSpPr>
        <p:spPr>
          <a:xfrm>
            <a:off x="317593" y="1415475"/>
            <a:ext cx="3779756" cy="6686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Выявлено правонарушений за управление ТС в состоянии </a:t>
            </a: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а/о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922689" y="1882682"/>
            <a:ext cx="1670801" cy="481804"/>
          </a:xfrm>
          <a:prstGeom prst="rect">
            <a:avLst/>
          </a:prstGeom>
          <a:solidFill>
            <a:schemeClr val="accent2">
              <a:lumMod val="40000"/>
              <a:lumOff val="60000"/>
              <a:alpha val="98000"/>
            </a:schemeClr>
          </a:solidFill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52 (11,1%)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09354" y="2466483"/>
            <a:ext cx="3779756" cy="5489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Зарегистрировано ДТП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925770" y="2724041"/>
            <a:ext cx="1643009" cy="443554"/>
          </a:xfrm>
          <a:prstGeom prst="rect">
            <a:avLst/>
          </a:prstGeom>
          <a:solidFill>
            <a:schemeClr val="accent2">
              <a:lumMod val="40000"/>
              <a:lumOff val="60000"/>
              <a:alpha val="98000"/>
            </a:schemeClr>
          </a:solidFill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105 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77427" y="3430012"/>
            <a:ext cx="3779756" cy="6969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Водителями в нетрезвом виде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997793" y="3953307"/>
            <a:ext cx="1694554" cy="428323"/>
          </a:xfrm>
          <a:prstGeom prst="rect">
            <a:avLst/>
          </a:prstGeom>
          <a:solidFill>
            <a:schemeClr val="accent2">
              <a:lumMod val="40000"/>
              <a:lumOff val="60000"/>
              <a:alpha val="98000"/>
            </a:schemeClr>
          </a:solidFill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6 (+50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%)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3701" y="4432312"/>
            <a:ext cx="3779756" cy="4835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результате ДТП погибло</a:t>
            </a:r>
          </a:p>
          <a:p>
            <a:pPr algn="ctr"/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85001" y="4661107"/>
            <a:ext cx="1748534" cy="438116"/>
          </a:xfrm>
          <a:prstGeom prst="rect">
            <a:avLst/>
          </a:prstGeom>
          <a:solidFill>
            <a:schemeClr val="accent2">
              <a:lumMod val="40000"/>
              <a:lumOff val="60000"/>
              <a:alpha val="98000"/>
            </a:schemeClr>
          </a:solidFill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 0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3678" y="5305168"/>
            <a:ext cx="3779756" cy="8896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результате ДТП причинен вред здоровью</a:t>
            </a:r>
          </a:p>
          <a:p>
            <a:pPr algn="ctr"/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82028" y="5991517"/>
            <a:ext cx="1752653" cy="508136"/>
          </a:xfrm>
          <a:prstGeom prst="rect">
            <a:avLst/>
          </a:prstGeom>
          <a:solidFill>
            <a:schemeClr val="accent2">
              <a:lumMod val="40000"/>
              <a:lumOff val="60000"/>
              <a:alpha val="98000"/>
            </a:schemeClr>
          </a:solidFill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(-25,9%)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🚔 Госавтоинспекция приглашает на службу! - 9996749290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1045" y="1537387"/>
            <a:ext cx="5182544" cy="3886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9249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5073" cy="6888054"/>
          </a:xfrm>
          <a:prstGeom prst="rect">
            <a:avLst/>
          </a:prstGeom>
          <a:effectLst>
            <a:softEdge rad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109" y="1071812"/>
            <a:ext cx="5278756" cy="6803606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0" y="71081"/>
            <a:ext cx="12185073" cy="6888054"/>
          </a:xfrm>
          <a:prstGeom prst="rect">
            <a:avLst/>
          </a:prstGeom>
          <a:solidFill>
            <a:schemeClr val="accent2">
              <a:lumMod val="40000"/>
              <a:lumOff val="60000"/>
              <a:alpha val="97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8871" y="2803092"/>
            <a:ext cx="4436918" cy="6225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несовершеннолетних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9205" y="1512704"/>
            <a:ext cx="4436918" cy="7599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Установлено местонахождение граждан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69691" y="1820104"/>
            <a:ext cx="1804556" cy="580461"/>
          </a:xfrm>
          <a:prstGeom prst="rect">
            <a:avLst/>
          </a:prstGeom>
          <a:solidFill>
            <a:schemeClr val="accent2">
              <a:lumMod val="40000"/>
              <a:lumOff val="60000"/>
              <a:alpha val="8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1576" y="539066"/>
            <a:ext cx="1069748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ea typeface="PT Astra Serif" panose="020A0603040505020204" pitchFamily="18" charset="-52"/>
                <a:cs typeface="Arial" panose="020B0604020202020204" pitchFamily="34" charset="0"/>
              </a:rPr>
              <a:t>РОЗЫСКНАЯ РАБОТА</a:t>
            </a:r>
            <a:endParaRPr lang="ru-RU" sz="2400" b="1" dirty="0">
              <a:latin typeface="Arial" panose="020B0604020202020204" pitchFamily="34" charset="0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pic>
        <p:nvPicPr>
          <p:cNvPr id="15" name="Picture 2" descr="http://post.mvd.ru/Session/577298-gA0W3Ynwemvkp8BBxmdR-kmbducw/MIME/INBOX-MM-1/13584-02-B/Screenshot_20221207_1157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404" b="100000" l="7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402" y="89700"/>
            <a:ext cx="1223931" cy="13994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785531" y="3309252"/>
            <a:ext cx="1804556" cy="534249"/>
          </a:xfrm>
          <a:prstGeom prst="rect">
            <a:avLst/>
          </a:prstGeom>
          <a:solidFill>
            <a:schemeClr val="accent2">
              <a:lumMod val="40000"/>
              <a:lumOff val="60000"/>
              <a:alpha val="8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270" y="4810975"/>
            <a:ext cx="4436918" cy="10193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Установлено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военнослужащих самовольно оставивших воинские части 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28476" y="5672050"/>
            <a:ext cx="1804556" cy="580461"/>
          </a:xfrm>
          <a:prstGeom prst="rect">
            <a:avLst/>
          </a:prstGeom>
          <a:solidFill>
            <a:schemeClr val="accent2">
              <a:lumMod val="40000"/>
              <a:lumOff val="60000"/>
              <a:alpha val="8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avatars.mds.yandex.net/i?id=c94e4e92a18c1a59f4828f5ef83232d241e17be6-13603046-images-thumbs&amp;n=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35215" y="1510018"/>
            <a:ext cx="4572000" cy="43538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85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5215</TotalTime>
  <Words>353</Words>
  <Application>Microsoft Office PowerPoint</Application>
  <PresentationFormat>Произвольный</PresentationFormat>
  <Paragraphs>116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zhlevina2</dc:creator>
  <cp:lastModifiedBy>Штаб</cp:lastModifiedBy>
  <cp:revision>334</cp:revision>
  <cp:lastPrinted>2025-01-23T10:37:55Z</cp:lastPrinted>
  <dcterms:created xsi:type="dcterms:W3CDTF">2025-01-06T06:02:59Z</dcterms:created>
  <dcterms:modified xsi:type="dcterms:W3CDTF">2026-03-17T04:17:24Z</dcterms:modified>
</cp:coreProperties>
</file>