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14" r:id="rId3"/>
    <p:sldId id="353" r:id="rId4"/>
    <p:sldId id="347" r:id="rId5"/>
    <p:sldId id="371" r:id="rId6"/>
    <p:sldId id="357" r:id="rId7"/>
    <p:sldId id="358" r:id="rId8"/>
    <p:sldId id="350" r:id="rId9"/>
    <p:sldId id="363" r:id="rId10"/>
    <p:sldId id="368" r:id="rId11"/>
    <p:sldId id="334" r:id="rId12"/>
    <p:sldId id="345" r:id="rId13"/>
    <p:sldId id="344" r:id="rId14"/>
  </p:sldIdLst>
  <p:sldSz cx="11522075" cy="6480175"/>
  <p:notesSz cx="6797675" cy="9928225"/>
  <p:defaultTextStyle>
    <a:defPPr>
      <a:defRPr lang="ru-RU"/>
    </a:defPPr>
    <a:lvl1pPr marL="0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241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482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723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964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6205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446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687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928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41">
          <p15:clr>
            <a:srgbClr val="A4A3A4"/>
          </p15:clr>
        </p15:guide>
        <p15:guide id="2" pos="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555"/>
    <a:srgbClr val="4970B5"/>
    <a:srgbClr val="3D6595"/>
    <a:srgbClr val="335D6A"/>
    <a:srgbClr val="2A5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73" autoAdjust="0"/>
  </p:normalViewPr>
  <p:slideViewPr>
    <p:cSldViewPr>
      <p:cViewPr varScale="1">
        <p:scale>
          <a:sx n="70" d="100"/>
          <a:sy n="70" d="100"/>
        </p:scale>
        <p:origin x="-638" y="-82"/>
      </p:cViewPr>
      <p:guideLst>
        <p:guide orient="horz" pos="2041"/>
        <p:guide pos="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0E753-E654-4DBB-88B5-199BF758B3DF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DB1B3-A8B5-4AA1-821C-D2F13B51D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5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DB1B3-A8B5-4AA1-821C-D2F13B51D7C7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25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15CD9-E970-4BED-B3B0-1865A3ED6D4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0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69759" y="273008"/>
            <a:ext cx="3030547" cy="58051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4122" y="273008"/>
            <a:ext cx="8903603" cy="58051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3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3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122" y="1587043"/>
            <a:ext cx="5967074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232" y="1587043"/>
            <a:ext cx="5967075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3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58007"/>
            <a:ext cx="3790683" cy="10980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7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3"/>
            <a:ext cx="6913245" cy="5355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8"/>
            <a:ext cx="6913245" cy="7605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02248" tIns="51124" rIns="102248" bIns="511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BE7D-50CA-4F7A-A4F8-78429D7D0587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10" y="6006163"/>
            <a:ext cx="3648657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48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431" indent="-383431" algn="l" defTabSz="102248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767" indent="-319526" algn="l" defTabSz="102248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103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344" indent="-255621" algn="l" defTabSz="102248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585" indent="-255621" algn="l" defTabSz="102248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7" y="2058"/>
            <a:ext cx="10493917" cy="64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429" y="1673450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96000"/>
            <a:r>
              <a:rPr lang="ru-RU" sz="4000" b="1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 национальных проектов по </a:t>
            </a:r>
            <a:r>
              <a:rPr lang="ru-RU" sz="40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первого полугодия 2023 года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64" y="248665"/>
            <a:ext cx="1780186" cy="11912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597" y="359767"/>
            <a:ext cx="648072" cy="108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4"/>
          <p:cNvPicPr/>
          <p:nvPr/>
        </p:nvPicPr>
        <p:blipFill>
          <a:blip r:embed="rId3" cstate="print"/>
          <a:stretch/>
        </p:blipFill>
        <p:spPr>
          <a:xfrm>
            <a:off x="0" y="0"/>
            <a:ext cx="777240" cy="1263240"/>
          </a:xfrm>
          <a:prstGeom prst="rect">
            <a:avLst/>
          </a:prstGeom>
          <a:ln>
            <a:noFill/>
          </a:ln>
        </p:spPr>
      </p:pic>
      <p:sp>
        <p:nvSpPr>
          <p:cNvPr id="80" name="Line 2"/>
          <p:cNvSpPr/>
          <p:nvPr/>
        </p:nvSpPr>
        <p:spPr>
          <a:xfrm>
            <a:off x="852666" y="723537"/>
            <a:ext cx="7603920" cy="360"/>
          </a:xfrm>
          <a:prstGeom prst="line">
            <a:avLst/>
          </a:prstGeom>
          <a:ln w="12600">
            <a:solidFill>
              <a:srgbClr val="3B455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904570" y="70606"/>
            <a:ext cx="9136869" cy="5693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Жилье и городская среда </a:t>
            </a:r>
            <a:r>
              <a:rPr lang="ru-RU" sz="3200" b="1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934" y="36075"/>
            <a:ext cx="1572904" cy="12436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4570" y="1032407"/>
            <a:ext cx="8600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комфортной городской среды»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237" y="1871935"/>
            <a:ext cx="3600400" cy="39577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1" y="1871935"/>
            <a:ext cx="3409148" cy="39649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215" y="1871935"/>
            <a:ext cx="3885014" cy="39649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855" y="519057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придомовых территорий № 83, № 19 </a:t>
            </a:r>
          </a:p>
          <a:p>
            <a: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пгт. Зеленогорский</a:t>
            </a:r>
            <a:endParaRPr lang="ru-RU" sz="1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33245" y="5183403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центральной аллеи в пгт. Зеленогорский</a:t>
            </a:r>
            <a:endParaRPr lang="ru-RU" sz="1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0983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813195" y="900352"/>
            <a:ext cx="8940940" cy="6849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03133" y="82345"/>
            <a:ext cx="8934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Малое </a:t>
            </a:r>
            <a:r>
              <a:rPr lang="ru-RU" sz="2400" b="1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предпринимательство </a:t>
            </a:r>
            <a:r>
              <a:rPr lang="ru-RU" sz="2400" b="1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индивидуальной предпринимательской инициативы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2293" y="1264491"/>
            <a:ext cx="655272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благоприятных условий для осуществления деятельности самозанятыми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гражданами»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легкого старта и комфортного ведения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бизнеса»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«акселерация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малого и среднего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предпринимательства»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133" y="1704948"/>
            <a:ext cx="4608512" cy="41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069" y="3725565"/>
            <a:ext cx="4535817" cy="2682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236835" y="768003"/>
            <a:ext cx="7591341" cy="4653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870" y="15971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224533" y="40686"/>
            <a:ext cx="7603643" cy="6716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Безопасные и качественные дороги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6461" y="1028654"/>
            <a:ext cx="9150987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9109" y="5816575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второй половины моста через </a:t>
            </a:r>
          </a:p>
          <a:p>
            <a: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Большая Кедровка</a:t>
            </a:r>
            <a:endParaRPr lang="ru-RU" sz="1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9069" y="1309327"/>
            <a:ext cx="4535817" cy="22557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44" y="903170"/>
            <a:ext cx="4680520" cy="26292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44" y="3723196"/>
            <a:ext cx="4680521" cy="26852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1176" y="5955074"/>
            <a:ext cx="488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автодороги Крапивино - Панфилово</a:t>
            </a:r>
            <a:endParaRPr lang="ru-RU" sz="1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53" y="2058"/>
            <a:ext cx="9512422" cy="64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0557" y="2447999"/>
            <a:ext cx="4444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r>
              <a:rPr lang="ru-RU" sz="36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3600" b="1" dirty="0">
              <a:solidFill>
                <a:srgbClr val="3B45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0" y="208899"/>
            <a:ext cx="1780186" cy="1188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469" y="263767"/>
            <a:ext cx="65232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008509" y="825626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224533" y="105577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801" y="1940477"/>
            <a:ext cx="38884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Человеческий капитал:</a:t>
            </a:r>
            <a:endParaRPr lang="ru-RU" sz="22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</a:p>
          <a:p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endParaRPr lang="ru-RU" sz="2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Демография</a:t>
            </a:r>
          </a:p>
          <a:p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Культура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4430" y="825626"/>
            <a:ext cx="856895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РФ от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07.05.2018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204 «О национальных целях и стратегических задачах развития Российской Федерации на период до 2024 года»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0368" y="2020165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Комфортная среда для </a:t>
            </a:r>
            <a:r>
              <a:rPr lang="ru-RU" sz="2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жизни:</a:t>
            </a:r>
            <a:endParaRPr lang="ru-RU" sz="22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Безопасные и качественные автомобильные дороги» </a:t>
            </a:r>
            <a:endParaRPr lang="ru-RU" sz="2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Жильё и городская среда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0637" y="3310076"/>
            <a:ext cx="7920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рост:</a:t>
            </a:r>
            <a:endParaRPr lang="ru-RU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 и индустрия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гостеприимства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«Наука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«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Малое и среднее предпринимательство и поддержка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индивидуальной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предпринимательской инициативы»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экономика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«Производительность труда и поддержка занятости»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кооперация и экспорт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Комплексный план модернизации и расширения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магистральной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инфраструктуры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921367" y="863823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7327" y="935831"/>
            <a:ext cx="9222994" cy="14308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России от 21.07.2020 № 474 «О национальных целях развития РФ на период до 2030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года»,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национальных целей развития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РФ: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7339" y="2520007"/>
            <a:ext cx="2420322" cy="23776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6461" y="2366672"/>
            <a:ext cx="88001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населения, здоровье и благополучие людей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возможности для самореализации и развития талантов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комфортная и безопасная среда для жизни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достойный, эффективный труд и успешное предпринимательство;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цифровая трансформация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3890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3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65187" y="93583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52111" y="183228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539" y="1307868"/>
            <a:ext cx="5286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федерация: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проектов,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региональных проекта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3140" y="2794652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Кузбасс: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-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проектов </a:t>
            </a:r>
          </a:p>
          <a:p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8840" y="4332594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Крапивинский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округ: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проектов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региональных проекта </a:t>
            </a:r>
          </a:p>
          <a:p>
            <a:pPr algn="ctr"/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065" y="1415997"/>
            <a:ext cx="2952055" cy="28538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703" y="3528119"/>
            <a:ext cx="2521673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2326" y="222826"/>
            <a:ext cx="2281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64493" y="807615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4493" y="1386794"/>
            <a:ext cx="46085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«Успех каждого ребенка»:</a:t>
            </a:r>
          </a:p>
          <a:p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60 новых мест по </a:t>
            </a:r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туристко - краеведческому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направлению </a:t>
            </a:r>
            <a:endParaRPr lang="ru-RU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4493" y="4208741"/>
            <a:ext cx="5613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«Патриотическое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граждан Российской Федерации»: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кадетского класса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9069" y="1319468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приобретено оборудование на 326 тыс. руб.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125" y="4250165"/>
            <a:ext cx="4323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запланировано 444 тыс. руб.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773" y="2553731"/>
            <a:ext cx="5670376" cy="154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7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98977" y="780888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98673" y="149536"/>
            <a:ext cx="1714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44814" y="5950243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7244" y="5616351"/>
            <a:ext cx="1962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Стало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7874" y="869043"/>
            <a:ext cx="910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«Культурная среда»</a:t>
            </a: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668" y="5656179"/>
            <a:ext cx="10638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риобретение автоклуба на сумму 8,5 млн. руб.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оборудования на сумму 106 тыс. руб. 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8" y="1480417"/>
            <a:ext cx="4835305" cy="41757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997" y="1480417"/>
            <a:ext cx="5832648" cy="41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52525" y="629225"/>
            <a:ext cx="7488832" cy="1902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42508" y="22212"/>
            <a:ext cx="2964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445" y="1064430"/>
            <a:ext cx="106765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Планы на 2023 год: 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 легковой автомобиль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(УАЗ)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модульная ВА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(с. Борисово)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модульный ФАП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(п. Красный Ключ)</a:t>
            </a: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приобретение оборудования: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дефибриллятор </a:t>
            </a:r>
            <a:r>
              <a:rPr lang="ru-RU" sz="2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кардиосинхронизированный 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аппарат </a:t>
            </a:r>
            <a:r>
              <a:rPr lang="ru-RU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искусственной вентиляции легких у </a:t>
            </a:r>
            <a:r>
              <a:rPr lang="ru-RU" sz="2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новорожденных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шкаф </a:t>
            </a:r>
            <a:r>
              <a:rPr lang="ru-RU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9149" y="602765"/>
            <a:ext cx="92890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«Модернизация первичного звена здравоохранения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РФ» </a:t>
            </a:r>
            <a:endParaRPr lang="ru-RU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7" t="7774" r="6662" b="35555"/>
          <a:stretch/>
        </p:blipFill>
        <p:spPr>
          <a:xfrm>
            <a:off x="6409109" y="1418723"/>
            <a:ext cx="5040559" cy="31175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9109" y="4144726"/>
            <a:ext cx="511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врачебной амбулатории</a:t>
            </a:r>
            <a:endParaRPr lang="ru-RU" sz="1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3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943376" y="768003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39361" y="143743"/>
            <a:ext cx="2207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4051" y="518430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МТБ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475" y="768003"/>
            <a:ext cx="62231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«Разработка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реализация программы системной поддержки и повышения качества жизни граждан старшего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поколения»: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граждан, достигших возраста 18 лет, признанных нуждающимися в социальном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обслуживании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долговременного ухода за пожилыми людьми и инвалидами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229" y="1871935"/>
            <a:ext cx="316835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5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63246" y="57579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89686" y="52571"/>
            <a:ext cx="2207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461" y="863823"/>
            <a:ext cx="76328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«Финансовая поддержка семей при рождении детей»: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ежемесячные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выплаты при рождении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третьего и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последующего ребенка до 3-х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лет</a:t>
            </a:r>
            <a:endParaRPr lang="ru-RU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меры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поддержки многодетным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семьям</a:t>
            </a:r>
            <a:endParaRPr lang="ru-RU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областного материнского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капитала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горячим питанием детей начальных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классов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 6 месяцев финансовая помощь – 13,5 млн. руб.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5253" y="2256086"/>
            <a:ext cx="3744417" cy="288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8803</TotalTime>
  <Words>520</Words>
  <Application>Microsoft Office PowerPoint</Application>
  <PresentationFormat>Произвольный</PresentationFormat>
  <Paragraphs>94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Безопасные и качественные дороги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User</cp:lastModifiedBy>
  <cp:revision>1790</cp:revision>
  <cp:lastPrinted>2020-07-10T04:24:24Z</cp:lastPrinted>
  <dcterms:created xsi:type="dcterms:W3CDTF">2018-10-19T07:56:24Z</dcterms:created>
  <dcterms:modified xsi:type="dcterms:W3CDTF">2023-08-15T09:53:56Z</dcterms:modified>
</cp:coreProperties>
</file>