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79" r:id="rId8"/>
    <p:sldMasterId id="2147484067" r:id="rId9"/>
  </p:sldMasterIdLst>
  <p:notesMasterIdLst>
    <p:notesMasterId r:id="rId24"/>
  </p:notesMasterIdLst>
  <p:sldIdLst>
    <p:sldId id="280" r:id="rId10"/>
    <p:sldId id="294" r:id="rId11"/>
    <p:sldId id="289" r:id="rId12"/>
    <p:sldId id="257" r:id="rId13"/>
    <p:sldId id="309" r:id="rId14"/>
    <p:sldId id="297" r:id="rId15"/>
    <p:sldId id="296" r:id="rId16"/>
    <p:sldId id="298" r:id="rId17"/>
    <p:sldId id="273" r:id="rId18"/>
    <p:sldId id="292" r:id="rId19"/>
    <p:sldId id="301" r:id="rId20"/>
    <p:sldId id="303" r:id="rId21"/>
    <p:sldId id="305" r:id="rId22"/>
    <p:sldId id="293" r:id="rId23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6A8EB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87811" autoAdjust="0"/>
  </p:normalViewPr>
  <p:slideViewPr>
    <p:cSldViewPr>
      <p:cViewPr>
        <p:scale>
          <a:sx n="74" d="100"/>
          <a:sy n="74" d="100"/>
        </p:scale>
        <p:origin x="-9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3713237515519759E-2"/>
          <c:y val="1.8371847572491946E-2"/>
          <c:w val="0.96473966342921003"/>
          <c:h val="0.974573380735473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46"/>
            <c:spPr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7129273647957244"/>
                  <c:y val="-8.460930267007389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НДФЛ </a:t>
                    </a:r>
                  </a:p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1,2%</a:t>
                    </a:r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128538836815405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chemeClr val="tx1"/>
                        </a:solidFill>
                      </a:rPr>
                      <a:t>Земельный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налог</a:t>
                    </a:r>
                  </a:p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 4,6%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"/>
                  <c:y val="3.604229159722997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Акцизы </a:t>
                    </a:r>
                    <a:endParaRPr lang="ru-RU" sz="1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9,3%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2.6300683939601253E-2"/>
                  <c:y val="-0.28417416583342614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chemeClr val="tx1"/>
                        </a:solidFill>
                      </a:rPr>
                      <a:t>Иные налоговые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доходы</a:t>
                    </a:r>
                  </a:p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  1,0%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5.122237880001641E-3"/>
                  <c:y val="0.11621764248416849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Доходы от аренды </a:t>
                    </a:r>
                    <a:endParaRPr lang="ru-RU" sz="1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4,7%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26396858682368646"/>
                  <c:y val="5.961715024421766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chemeClr val="tx1"/>
                        </a:solidFill>
                      </a:rPr>
                      <a:t>Безвозмездные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поступления </a:t>
                    </a:r>
                  </a:p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79,2%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Доходы от аренды имущества</c:v>
                </c:pt>
                <c:pt idx="4">
                  <c:v>Иные налоговые доходы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1.1785681511294066</c:v>
                </c:pt>
                <c:pt idx="1">
                  <c:v>4.5818639468267808</c:v>
                </c:pt>
                <c:pt idx="2">
                  <c:v>9.3000000000000007</c:v>
                </c:pt>
                <c:pt idx="3">
                  <c:v>4.7</c:v>
                </c:pt>
                <c:pt idx="4">
                  <c:v>1</c:v>
                </c:pt>
                <c:pt idx="5">
                  <c:v>79.2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615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0.23684</cdr:x>
      <cdr:y>0.32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007" y="53573"/>
          <a:ext cx="1939209" cy="167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96DF4A-CFBB-4AA5-9113-B0AD505E20CD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55B4D5-0C62-4F32-8ADC-A9DA51B2D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537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5B4D5-0C62-4F32-8ADC-A9DA51B2DA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825B-3EE7-4D19-BED3-B8FC0030AEFC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4591-5FE7-44EA-88C4-E673F543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408C-D4CE-4F37-A632-278D5EF41998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5F7F-F858-4B34-9463-63990D606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6668-CB26-452F-AEE7-F225AA2F94F3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CE1F-E8AA-4043-82E4-4EC17BB5A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8FB94786-3033-41B7-9578-06E72612A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3CDD10-CD06-484D-8680-4862097CC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7AB9D8-D148-4C9D-A5CB-B98AAFB5E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478C19-0A89-4F7B-8D80-7A892D0389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13E5FC-BC13-4FF5-826F-54EE1C26A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4F1549-3C99-4C79-B3B4-3E0D812A71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EC503-2168-49A2-8FA3-6BA8021D9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3D154A-0F13-4A00-AE6A-7F016EE60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1EB-8743-4E8C-8902-A08105463D84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EF74-5F8F-4614-A781-AD3EFF463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5973D7-9A73-4181-9BF8-31B22DAAC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35B2BB-80F5-4809-9A5C-6DCC63767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762CA9-5DF2-418C-9D7F-D7217B067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43C87DE0-F384-4F12-A73D-EE5965232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7937F4-1D3C-4C66-A662-7066D9713B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AB34F7-9656-4F32-AFB4-04A69663B0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47A352-548E-4316-A660-6773B1BE4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F1E8FA-A905-4AED-9E6D-E7E7BE946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9A1993-CCA7-4790-AE02-823658EDA5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41D4B0-81B1-423F-89F4-2145E44470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CADE-7219-46FE-8C9F-FEBBE719F00E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2BD9-16C1-4FBF-BF1A-F9F99CB8E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B4F190-D4D6-466A-BEBE-F1C799713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1F8AE8-4206-4870-8682-3B100633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889102-E683-4B0F-90CE-5F1AED381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260B42-2C4D-4B37-8505-D6728EF48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30819F9D-4095-4F90-B527-9241566F89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E350-2C61-4CBD-A62A-62F0D3CCC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6E2806-70CC-4691-BE5C-3AB26F0B9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376956-1441-4E6A-9E54-085DB2E31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AE0297-F3D5-4FDD-B2D3-81555A0331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D5C779-CA6F-45CD-B90E-F9E35600B4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B166-F40B-4800-B0A3-99E80782B0AA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32B4-9721-4853-8772-2BB80F357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A3A8B9-C46D-4591-AAFF-CCE82569A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1D2BEA-F4E6-45E6-BAEC-86A474040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C5DD70-0068-494D-AD24-5F6ADA64B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C0BAE1-D687-4D30-9485-8A967BA6D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4ED80E-E166-45E1-84F9-9EDFB6574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B10BDA-E427-47D8-92BD-BF41D31DD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87A72BAD-3763-4243-B3F8-72DA415227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2CBF52-F387-4C7E-BDC2-77BF5E2ABB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F13ED7-D638-4F46-BBAE-58C98D9A3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6E98C1-B4A5-432D-A213-FF5EAFA732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F6CB-DABE-4C7F-84B4-19D6304463BF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B5A3-2C66-49A0-B520-45213094D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2A0B15-8524-4091-9A7C-328C04372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F91092-B5D4-4B93-BDEE-7DD4AC67BE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A2DB41-64F3-44F2-A73A-2307744120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17CD95-67CE-4B91-9D65-FC2557762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460DF1-E1C7-4E66-9455-D08AB018B8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84D24-E1DE-496C-9E1E-ED1CF1D8D8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EC12B7-DC28-46DC-B989-9E7DC47A5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1CE9CE7-DC11-4890-A927-EAF95887AD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0D50EA-53CB-44DC-B5DF-924067D653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F542DA-DEAB-4CD6-BE5E-CBD47C490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2E1B-461E-4019-9E48-C80C8339E0D0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256F-112A-411A-AD0B-6E33DD70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6BC86E-8D9D-4608-8F57-8BB207CDDE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CFC4ED-31C1-4A0D-A250-A5AAB7079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08AC18-92E7-4FB1-BD61-8BCC97D042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709379-F75D-4068-A3E7-9C592B630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305CC0-F5C3-46A2-A5FC-7B432A2A8E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1502DFA7-C673-4EAB-BFE4-588F990995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44557-4013-4CB8-B344-BB836AECB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01BB32-4F43-4515-99D6-930C5D71FC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C0548D-4272-4C77-8A7F-000BA81D7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F73E4D-3AD1-4482-91F3-B071DD3F5B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BE61-30D7-4383-882B-97D8ADD950C5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A69-8FCE-4E09-9C3F-24068E299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AC27D6-7B77-43F6-B402-37F0F6F4F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C44F32-613D-4143-8403-8E6EB211F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B5AFD4-8DC7-4131-AB2C-769DAD74A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A5BF8C-7253-42E0-AB25-A1D4489F6A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830465-D83B-4204-90A9-6E4624401C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963A41-16B9-4A34-8213-0EA3CCEE0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00641ED-A24A-46ED-80AE-F18F6A281A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7675E-F381-478F-B45D-BDDEBC316E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618504-5CC1-45FB-9C68-DE6EC8FED7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D9783-3EC7-40E5-B20C-079DFBF274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CAFD-4784-4FE1-B5AE-F83C4421C963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9FA-EFED-43C6-A33D-359B1938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0A2FAA-9A38-4785-80AC-33D465ECA8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A8291-CC89-4227-AA9E-44E6F0344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242029-9C32-4E34-B551-DA16A98F0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1F143AF-7F47-4D10-A274-F0A319EBC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BB21EE-89CE-4074-AF5F-B63C5B56CB49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5D2642-E157-4143-8C87-8E8E130E5B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813D58-358D-43AB-A7E5-4A447A441460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E66192-4050-44F7-B37C-B95039AFA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7B388B-1F29-4B19-97BB-409A5F462E95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02E474-882D-46B9-863A-C51955B4B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1EFB1E-A99C-43C6-B66F-FF3E59C451B7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E94F8A-7C29-4E45-ABAB-1BAC1DB4A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2F560F-A665-4D76-B889-15F5F40C92AA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041E32-4365-436E-98AD-4914345003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9729C3-340A-4077-AEB3-F43E2B3BF52A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6A47A3-886E-4771-9C7A-2C0D93F34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F322-0186-4A7C-A0C8-9C631489C5F1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439F-2D98-4716-9291-C5671C8A8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E140EC-AA0C-4CAA-8507-C46CBC183C5A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16D5C0-C793-43CD-893A-847A60C66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EE8705C-FF28-4525-AB03-AA7807484049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E4E68D-B6A0-40AA-85B4-51D78EF5FF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317931-D803-4B23-8091-D3182AE5E6CB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D3069B-623F-4EB0-988A-F87A574354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C232BA-672F-4E9B-994D-A046BF570041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B0C2AD-C014-4687-BA08-95804F01E7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19C382-84C6-43CC-A0E1-6484B5E4155E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AA0CB8-1194-4B1F-AFB3-43E3D5C0C4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CF4D9-E6F4-470E-8152-1205C43BF334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60A2-0EE5-4868-B578-ECE9799AC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F8C04558-4A25-40F0-97B9-03E070C1D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1924283-2C9A-4C45-83F0-BDA6F6749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90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90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433B8532-E9D2-45F3-B2E0-2E97DA80D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453C3AEC-0E69-432D-A0B3-B3DD16C8D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50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50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DD857526-DE29-4E7A-BFC1-E377421DF3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71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272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8F34EB0-8CF3-4C69-812E-2216F9897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626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D396BF-7A80-4DC4-9206-99836AF45156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DFE57C0-0F7B-4FC1-9A9A-239A9A6A0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0CF4D9-E6F4-470E-8152-1205C43BF334}" type="datetimeFigureOut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A0A60A2-0EE5-4868-B578-ECE9799AC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Ю Д Ж Е Т   Д Л Я   Г Р А Ж Д А Н</a:t>
            </a:r>
            <a:endParaRPr lang="ru-RU" sz="40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2474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КРАПИВИНСКОГО СЕЛЬСКОГО ПОСЕЛЕНИЯ </a:t>
            </a:r>
          </a:p>
          <a:p>
            <a:pPr algn="ctr">
              <a:defRPr/>
            </a:pPr>
            <a:r>
              <a:rPr lang="ru-RU" sz="4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2019ГОД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64502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(разработан на основе решения Совета народных депутатов Крапивинского муниципального округа от 27.05.2020 № </a:t>
            </a: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«Об исполнении </a:t>
            </a:r>
            <a:r>
              <a:rPr lang="ru-RU" sz="24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Крапивинского </a:t>
            </a: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за 2019 год»)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548681"/>
            <a:ext cx="698477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КРАПИВИНСКОГО СЕЛЬСКОГО ПОСЕЛЕНИЯ </a:t>
            </a:r>
            <a:b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В РАМКАХ ПРОГРАММ ЗА 2019ГОД 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2877D-2B2E-4E11-A601-30F098D014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30318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2389077"/>
              </p:ext>
            </p:extLst>
          </p:nvPr>
        </p:nvGraphicFramePr>
        <p:xfrm>
          <a:off x="179513" y="2060848"/>
          <a:ext cx="8712968" cy="4392488"/>
        </p:xfrm>
        <a:graphic>
          <a:graphicData uri="http://schemas.openxmlformats.org/drawingml/2006/table">
            <a:tbl>
              <a:tblPr/>
              <a:tblGrid>
                <a:gridCol w="3052825"/>
                <a:gridCol w="686137"/>
                <a:gridCol w="1561275"/>
                <a:gridCol w="1306736"/>
                <a:gridCol w="1016349"/>
                <a:gridCol w="1089646"/>
              </a:tblGrid>
              <a:tr h="1569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2019г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2019г 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исполнено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уровню  2018г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35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4902,8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5233,8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7716,5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7633,8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155,7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8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Программа «Благоустройство дорожное хозяйства Крапивинского сельского поселения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1992,4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2159,6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3946,2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3863,5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Программа «Организация  местного самоуправления администрации Крапивинского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2910,4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3074,2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3770,3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3770,3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0984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40352" y="170080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620713"/>
            <a:ext cx="7282954" cy="93607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ПОКАЗАТЕЛИ ЭФФЕКТИВНОСТИ ДЕЯТЕЛЬНОСТИ ОРГАНОВ МЕСТНОГО САМОУПРАВЛЕНИЯ КРАПИВИНСКОГО СЕЛЬСКОГО ПОСЕЛЕНИЯ</a:t>
            </a:r>
          </a:p>
        </p:txBody>
      </p:sp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524FA-ECE1-43EF-9CC5-988D4A537B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5208443"/>
              </p:ext>
            </p:extLst>
          </p:nvPr>
        </p:nvGraphicFramePr>
        <p:xfrm>
          <a:off x="179512" y="1772816"/>
          <a:ext cx="8712968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5797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  показателя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Ед.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</a:rPr>
                        <a:t>изм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026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конец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539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79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в расчете на 1 жителя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089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2925543"/>
              </p:ext>
            </p:extLst>
          </p:nvPr>
        </p:nvGraphicFramePr>
        <p:xfrm>
          <a:off x="251520" y="1988840"/>
          <a:ext cx="860787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968"/>
                <a:gridCol w="2151968"/>
                <a:gridCol w="2151968"/>
                <a:gridCol w="2151968"/>
              </a:tblGrid>
              <a:tr h="5992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532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содержание органов местного самоуправления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расчете 1 единицу штатной численности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323,4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726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бюджете поселения на содержание работников органов местного самоуправления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расчете на 1 жителя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2811,98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3559,84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113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Протяженность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автомобильных дорог общего пользования местного значения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3FE10-3095-4A01-AEFD-B68F6CBAC3A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470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 КРАПИВИНСКОГО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8084616"/>
              </p:ext>
            </p:extLst>
          </p:nvPr>
        </p:nvGraphicFramePr>
        <p:xfrm>
          <a:off x="179512" y="1920240"/>
          <a:ext cx="8784976" cy="478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948"/>
                <a:gridCol w="1437540"/>
                <a:gridCol w="2196244"/>
                <a:gridCol w="2196244"/>
              </a:tblGrid>
              <a:tr h="4674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98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298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сообщения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административным центром муниципального района, в общей численности населения поселения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97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- всего,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950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один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C003A-3337-4CCC-A90C-06500FAAEFB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92696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 КРАПИВИНСКОГО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A4329-CE47-4BE2-9B56-473A1C5740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pic>
        <p:nvPicPr>
          <p:cNvPr id="215042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pic>
        <p:nvPicPr>
          <p:cNvPr id="215043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4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0" y="744538"/>
            <a:ext cx="8750300" cy="4988718"/>
          </a:xfrm>
          <a:prstGeom prst="ellipseRibbon2">
            <a:avLst>
              <a:gd name="adj1" fmla="val 15396"/>
              <a:gd name="adj2" fmla="val 50000"/>
              <a:gd name="adj3" fmla="val 12500"/>
            </a:avLst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Контактная информация: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Глава Крапивинского сельского поселения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Муратова Ольга  Сергеевна </a:t>
            </a: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График работы с 8-30 до 17-30, перерыв с 13-00 до 14-00.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Адрес: 652440, Кемеровская область,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Крапивинский район</a:t>
            </a:r>
          </a:p>
          <a:p>
            <a:pPr algn="ctr">
              <a:defRPr/>
            </a:pPr>
            <a:r>
              <a:rPr lang="ru-RU" sz="1600" dirty="0" err="1">
                <a:solidFill>
                  <a:srgbClr val="FFFFFF"/>
                </a:solidFill>
              </a:rPr>
              <a:t>пгт.Крапивинский</a:t>
            </a: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600" dirty="0" err="1">
                <a:solidFill>
                  <a:srgbClr val="FFFFFF"/>
                </a:solidFill>
              </a:rPr>
              <a:t>Ул.Кирова</a:t>
            </a:r>
            <a:r>
              <a:rPr lang="ru-RU" sz="1600" dirty="0">
                <a:solidFill>
                  <a:srgbClr val="FFFFFF"/>
                </a:solidFill>
              </a:rPr>
              <a:t> 6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Телефон/факс </a:t>
            </a:r>
            <a:r>
              <a:rPr lang="ru-RU" sz="1600" dirty="0">
                <a:solidFill>
                  <a:srgbClr val="FFFFFF"/>
                </a:solidFill>
              </a:rPr>
              <a:t>(8 38446) </a:t>
            </a:r>
            <a:r>
              <a:rPr lang="ru-RU" sz="1600" dirty="0" smtClean="0">
                <a:solidFill>
                  <a:srgbClr val="FFFFFF"/>
                </a:solidFill>
              </a:rPr>
              <a:t>22-7-66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Электронная </a:t>
            </a:r>
            <a:r>
              <a:rPr lang="ru-RU" sz="1600" dirty="0">
                <a:solidFill>
                  <a:srgbClr val="FFFFFF"/>
                </a:solidFill>
              </a:rPr>
              <a:t>почта: </a:t>
            </a:r>
            <a:r>
              <a:rPr lang="en-US" sz="1600" dirty="0">
                <a:solidFill>
                  <a:srgbClr val="FFFFFF"/>
                </a:solidFill>
              </a:rPr>
              <a:t>krapiva06@mail.ru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3"/>
          <p:cNvSpPr>
            <a:spLocks noGrp="1"/>
          </p:cNvSpPr>
          <p:nvPr>
            <p:ph type="subTitle" idx="1"/>
          </p:nvPr>
        </p:nvSpPr>
        <p:spPr>
          <a:xfrm>
            <a:off x="250825" y="549274"/>
            <a:ext cx="8686800" cy="5832053"/>
          </a:xfrm>
        </p:spPr>
        <p:txBody>
          <a:bodyPr/>
          <a:lstStyle/>
          <a:p>
            <a:r>
              <a:rPr lang="ru-RU" sz="28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 ДЛЯ ГРАЖДАН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упрощенная версия бюджетного документа, которая использует неформальный язык и доступные форматы, чтобы облегчить для граждан 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smtClean="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0" y="404664"/>
            <a:ext cx="9144000" cy="1474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3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ЗА 2019 ГОД</a:t>
            </a:r>
          </a:p>
          <a:p>
            <a:pPr algn="ctr">
              <a:defRPr/>
            </a:pPr>
            <a:r>
              <a:rPr lang="ru-RU" sz="23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 </a:t>
            </a:r>
            <a:r>
              <a:rPr lang="ru-RU" sz="23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РЕШЕНИЕ СЛЕДУЮЩИХ КЛЮЧЕВЫХ ЗАДАЧ:</a:t>
            </a:r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413443" y="1884696"/>
            <a:ext cx="8391434" cy="11936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+mn-cs"/>
              </a:rPr>
              <a:t>Обеспечение устойчивости и сбалансированности бюджетной системы в целях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+mn-cs"/>
              </a:rPr>
              <a:t>гарантированного исполнения действующих и принимаемых расходных обязательств</a:t>
            </a:r>
            <a:r>
              <a:rPr lang="ru-RU" dirty="0">
                <a:solidFill>
                  <a:srgbClr val="0070C0"/>
                </a:solidFill>
                <a:cs typeface="+mn-cs"/>
              </a:rPr>
              <a:t> </a:t>
            </a:r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468313" y="3213100"/>
            <a:ext cx="8351838" cy="86518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+mn-cs"/>
              </a:rPr>
              <a:t>Соответствие финансовых возможностей Крапивинского сельского поселения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+mn-cs"/>
              </a:rPr>
              <a:t>ключевым направлениям развития </a:t>
            </a:r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468313" y="4221163"/>
            <a:ext cx="8351838" cy="865187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+mn-cs"/>
              </a:rPr>
              <a:t>Повышение роли бюджетной политики для поддержки экономического роста</a:t>
            </a:r>
            <a:r>
              <a:rPr lang="ru-RU" dirty="0">
                <a:solidFill>
                  <a:srgbClr val="0070C0"/>
                </a:solidFill>
                <a:cs typeface="+mn-cs"/>
              </a:rPr>
              <a:t> </a:t>
            </a:r>
          </a:p>
        </p:txBody>
      </p:sp>
      <p:sp>
        <p:nvSpPr>
          <p:cNvPr id="120853" name="AutoShape 21"/>
          <p:cNvSpPr>
            <a:spLocks noChangeArrowheads="1"/>
          </p:cNvSpPr>
          <p:nvPr/>
        </p:nvSpPr>
        <p:spPr bwMode="auto">
          <a:xfrm>
            <a:off x="468313" y="5300663"/>
            <a:ext cx="8351838" cy="865187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+mn-cs"/>
              </a:rPr>
              <a:t>Повышение прозрачности и открытости бюджетного процесса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908050"/>
            <a:ext cx="7094538" cy="5524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ПАРАМЕТРЫ </a:t>
            </a:r>
            <a:b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БЮДЖЕТА КРАПИВИНСКОГО СЕЛЬСКОГО ПОСЕЛЕНИЯ ЗА 2019 ГОД</a:t>
            </a:r>
          </a:p>
        </p:txBody>
      </p:sp>
      <p:graphicFrame>
        <p:nvGraphicFramePr>
          <p:cNvPr id="109648" name="Group 8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698242873"/>
              </p:ext>
            </p:extLst>
          </p:nvPr>
        </p:nvGraphicFramePr>
        <p:xfrm>
          <a:off x="323528" y="2564905"/>
          <a:ext cx="8569646" cy="3949143"/>
        </p:xfrm>
        <a:graphic>
          <a:graphicData uri="http://schemas.openxmlformats.org/drawingml/2006/table">
            <a:tbl>
              <a:tblPr/>
              <a:tblGrid>
                <a:gridCol w="2592288"/>
                <a:gridCol w="1080120"/>
                <a:gridCol w="1512168"/>
                <a:gridCol w="1224136"/>
                <a:gridCol w="1008112"/>
                <a:gridCol w="1152822"/>
              </a:tblGrid>
              <a:tr h="93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2019г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2019г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к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2018г.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4903,4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7716,5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7627,9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17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</a:t>
                      </a: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1812,9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        1424,0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    1583,0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49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</a:t>
                      </a: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3090,5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         3809,8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    6133,5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6046,0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195,6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0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          5233,8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    7716,5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67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22" name="Text Box 116"/>
          <p:cNvSpPr txBox="1">
            <a:spLocks noChangeArrowheads="1"/>
          </p:cNvSpPr>
          <p:nvPr/>
        </p:nvSpPr>
        <p:spPr bwMode="auto">
          <a:xfrm>
            <a:off x="7596336" y="2132855"/>
            <a:ext cx="1296839" cy="3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/>
            <a:r>
              <a:rPr lang="ru-RU" sz="1400" b="1" dirty="0" smtClean="0">
                <a:solidFill>
                  <a:srgbClr val="002060"/>
                </a:solidFill>
                <a:latin typeface="Arial Cyr" pitchFamily="34" charset="0"/>
                <a:cs typeface="Arial Cyr" pitchFamily="34" charset="0"/>
              </a:rPr>
              <a:t>тыс</a:t>
            </a:r>
            <a:r>
              <a:rPr lang="ru-RU" sz="1400" b="1" dirty="0">
                <a:solidFill>
                  <a:srgbClr val="002060"/>
                </a:solidFill>
                <a:latin typeface="Arial Cyr" pitchFamily="34" charset="0"/>
                <a:cs typeface="Arial Cyr" pitchFamily="34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endParaRPr lang="ru-RU" sz="1400" b="1" dirty="0">
              <a:solidFill>
                <a:srgbClr val="002060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D2630-5BA0-441C-B2A5-2144953BF6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5277035"/>
              </p:ext>
            </p:extLst>
          </p:nvPr>
        </p:nvGraphicFramePr>
        <p:xfrm>
          <a:off x="539552" y="1196752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86409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ДОХОДОВ БЮДЖЕТА КРАПИВИНСКОГО СЕЛЬСКОГО ПОСЕЛЕНИЯ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ЗА 2019 ГОД</a:t>
            </a:r>
            <a:endParaRPr lang="ru-RU" sz="24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09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AutoShap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765175"/>
            <a:ext cx="8229600" cy="4392613"/>
          </a:xfrm>
          <a:prstGeom prst="wave">
            <a:avLst>
              <a:gd name="adj1" fmla="val 13005"/>
              <a:gd name="adj2" fmla="val -18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 – это документ, определяющий: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404813"/>
            <a:ext cx="8661400" cy="616585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 цели и задачи государственной политики в определенной сфере;</a:t>
            </a:r>
          </a:p>
          <a:p>
            <a:pPr>
              <a:lnSpc>
                <a:spcPct val="80000"/>
              </a:lnSpc>
            </a:pPr>
            <a:endParaRPr lang="ru-RU" sz="1400" b="1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 способы их достижения;</a:t>
            </a:r>
          </a:p>
          <a:p>
            <a:pPr>
              <a:lnSpc>
                <a:spcPct val="80000"/>
              </a:lnSpc>
            </a:pPr>
            <a:endParaRPr lang="ru-RU" sz="1400" b="1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 примерные объемы используемых финансов</a:t>
            </a:r>
          </a:p>
          <a:p>
            <a:pPr>
              <a:lnSpc>
                <a:spcPct val="80000"/>
              </a:lnSpc>
            </a:pPr>
            <a:endParaRPr lang="ru-RU" sz="1400" b="1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sz="1400" b="1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</a:rPr>
  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</a:rPr>
  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</a:rPr>
              <a:t>Администратор доходов бюджета - орган местного самоуправления, орган местной администрации,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</a:rPr>
              <a:t>Главный администратор доходов бюджета - определенный решением о бюджете орган местного самоуправления, орган местной администрации, имеющие в своем ведении администраторов доходов бюджета и (или) являющиеся администраторами доходов бюджета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692150"/>
            <a:ext cx="8229600" cy="5881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Главный распорядитель бюджетных средств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/>
              <a:t>- </a:t>
            </a:r>
            <a:r>
              <a:rPr lang="ru-RU" sz="2400" i="1" dirty="0" smtClean="0">
                <a:solidFill>
                  <a:srgbClr val="002060"/>
                </a:solidFill>
              </a:rPr>
              <a:t>орган местного самоуправления, орган местной администрации, указанный в ведомственной структуре расходов бюджета, имеющий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Бюджетные ассигнования</a:t>
            </a:r>
            <a:r>
              <a:rPr lang="ru-RU" sz="2400" i="1" dirty="0" smtClean="0">
                <a:solidFill>
                  <a:srgbClr val="002060"/>
                </a:solidFill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Очередной финансовый год</a:t>
            </a:r>
            <a:r>
              <a:rPr lang="ru-RU" sz="2400" i="1" dirty="0" smtClean="0">
                <a:solidFill>
                  <a:srgbClr val="002060"/>
                </a:solidFill>
              </a:rPr>
              <a:t> - год, следующий за текущим финансовым годом.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Плановый период</a:t>
            </a:r>
            <a:r>
              <a:rPr lang="ru-RU" sz="2400" i="1" dirty="0" smtClean="0">
                <a:solidFill>
                  <a:srgbClr val="002060"/>
                </a:solidFill>
              </a:rPr>
              <a:t> - два финансовых года, следующие за очередным финансовым годом.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404813"/>
            <a:ext cx="6768752" cy="11922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КРАПИВИНСКОГО СЕЛЬСКОГО   ПОСЕЛЕНИЯ ЗА 2019 ГОД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8EE35-2E00-4494-BFB5-6C27A28337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pic>
        <p:nvPicPr>
          <p:cNvPr id="20992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2249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3325049"/>
              </p:ext>
            </p:extLst>
          </p:nvPr>
        </p:nvGraphicFramePr>
        <p:xfrm>
          <a:off x="251520" y="1916832"/>
          <a:ext cx="8712967" cy="4651167"/>
        </p:xfrm>
        <a:graphic>
          <a:graphicData uri="http://schemas.openxmlformats.org/drawingml/2006/table">
            <a:tbl>
              <a:tblPr/>
              <a:tblGrid>
                <a:gridCol w="2664296"/>
                <a:gridCol w="1080120"/>
                <a:gridCol w="1584176"/>
                <a:gridCol w="1318667"/>
                <a:gridCol w="1032854"/>
                <a:gridCol w="1032854"/>
              </a:tblGrid>
              <a:tr h="16527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2019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2019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 к уровню 2018 года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20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141277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977</Words>
  <Application>Microsoft Office PowerPoint</Application>
  <PresentationFormat>Экран (4:3)</PresentationFormat>
  <Paragraphs>248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Изящная</vt:lpstr>
      <vt:lpstr>Открытая</vt:lpstr>
      <vt:lpstr>Слайд 1</vt:lpstr>
      <vt:lpstr>Слайд 2</vt:lpstr>
      <vt:lpstr>Слайд 3</vt:lpstr>
      <vt:lpstr>ОСНОВНЫЕ ПАРАМЕТРЫ   БЮДЖЕТА КРАПИВИНСКОГО СЕЛЬСКОГО ПОСЕЛЕНИЯ ЗА 2019 ГОД</vt:lpstr>
      <vt:lpstr>Слайд 5</vt:lpstr>
      <vt:lpstr>Слайд 6</vt:lpstr>
      <vt:lpstr>Слайд 7</vt:lpstr>
      <vt:lpstr>Слайд 8</vt:lpstr>
      <vt:lpstr>РАСХОДЫ БЮДЖЕТА КРАПИВИНСКОГО СЕЛЬСКОГО   ПОСЕЛЕНИЯ ЗА 2019 ГОД</vt:lpstr>
      <vt:lpstr>РАСХОДЫ БЮДЖЕТА КРАПИВИНСКОГО СЕЛЬСКОГО ПОСЕЛЕНИЯ     В РАМКАХ ПРОГРАММ ЗА 2019ГОД </vt:lpstr>
      <vt:lpstr>ПОКАЗАТЕЛИ ЭФФЕКТИВНОСТИ ДЕЯТЕЛЬНОСТИ ОРГАНОВ МЕСТНОГО САМОУПРАВЛЕНИЯ КРАПИВИНСКОГО СЕЛЬСКОГО ПОСЕЛЕНИЯ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BUD</cp:lastModifiedBy>
  <cp:revision>380</cp:revision>
  <cp:lastPrinted>2013-11-15T06:31:56Z</cp:lastPrinted>
  <dcterms:created xsi:type="dcterms:W3CDTF">2013-05-13T09:45:35Z</dcterms:created>
  <dcterms:modified xsi:type="dcterms:W3CDTF">2020-05-27T10:13:46Z</dcterms:modified>
</cp:coreProperties>
</file>