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16" r:id="rId1"/>
  </p:sldMasterIdLst>
  <p:notesMasterIdLst>
    <p:notesMasterId r:id="rId17"/>
  </p:notesMasterIdLst>
  <p:sldIdLst>
    <p:sldId id="280" r:id="rId2"/>
    <p:sldId id="289" r:id="rId3"/>
    <p:sldId id="257" r:id="rId4"/>
    <p:sldId id="297" r:id="rId5"/>
    <p:sldId id="258" r:id="rId6"/>
    <p:sldId id="274" r:id="rId7"/>
    <p:sldId id="260" r:id="rId8"/>
    <p:sldId id="270" r:id="rId9"/>
    <p:sldId id="273" r:id="rId10"/>
    <p:sldId id="292" r:id="rId11"/>
    <p:sldId id="261" r:id="rId12"/>
    <p:sldId id="298" r:id="rId13"/>
    <p:sldId id="299" r:id="rId14"/>
    <p:sldId id="300" r:id="rId15"/>
    <p:sldId id="293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A8EB"/>
    <a:srgbClr val="6600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30" autoAdjust="0"/>
    <p:restoredTop sz="97246" autoAdjust="0"/>
  </p:normalViewPr>
  <p:slideViewPr>
    <p:cSldViewPr>
      <p:cViewPr>
        <p:scale>
          <a:sx n="77" d="100"/>
          <a:sy n="77" d="100"/>
        </p:scale>
        <p:origin x="-10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image" Target="../media/image4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750084689237379"/>
          <c:y val="5.3701424888760084E-2"/>
          <c:w val="0.82277434169832953"/>
          <c:h val="0.84344653795529312"/>
        </c:manualLayout>
      </c:layout>
      <c:barChart>
        <c:barDir val="col"/>
        <c:grouping val="stacked"/>
        <c:ser>
          <c:idx val="0"/>
          <c:order val="0"/>
          <c:tx>
            <c:strRef>
              <c:f>Sheet1!$A$2</c:f>
              <c:strCache>
                <c:ptCount val="1"/>
                <c:pt idx="0">
                  <c:v>Бюджет Мельковского сельского поселения</c:v>
                </c:pt>
              </c:strCache>
            </c:strRef>
          </c:tx>
          <c:spPr>
            <a:solidFill>
              <a:srgbClr val="92D050"/>
            </a:solidFill>
          </c:spPr>
          <c:cat>
            <c:strRef>
              <c:f>Sheet1!$B$1:$E$1</c:f>
              <c:strCache>
                <c:ptCount val="2"/>
                <c:pt idx="0">
                  <c:v>Факт 2018 год</c:v>
                </c:pt>
                <c:pt idx="1">
                  <c:v>Факт 2019 год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4810.5</c:v>
                </c:pt>
                <c:pt idx="1">
                  <c:v>7043.3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cat>
            <c:strRef>
              <c:f>Sheet1!$B$1:$E$1</c:f>
              <c:strCache>
                <c:ptCount val="2"/>
                <c:pt idx="0">
                  <c:v>Факт 2018 год</c:v>
                </c:pt>
                <c:pt idx="1">
                  <c:v>Факт 2019 год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</c:numCache>
            </c:numRef>
          </c:val>
        </c:ser>
        <c:gapWidth val="184"/>
        <c:overlap val="100"/>
        <c:axId val="59346944"/>
        <c:axId val="59348480"/>
      </c:barChart>
      <c:catAx>
        <c:axId val="59346944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sz="1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9348480"/>
        <c:crosses val="autoZero"/>
        <c:auto val="1"/>
        <c:lblAlgn val="ctr"/>
        <c:lblOffset val="100"/>
        <c:tickLblSkip val="1"/>
        <c:tickMarkSkip val="1"/>
      </c:catAx>
      <c:valAx>
        <c:axId val="59348480"/>
        <c:scaling>
          <c:orientation val="minMax"/>
          <c:max val="8000"/>
        </c:scaling>
        <c:axPos val="l"/>
        <c:numFmt formatCode="#,##0" sourceLinked="0"/>
        <c:tickLblPos val="nextTo"/>
        <c:txPr>
          <a:bodyPr rot="0" vert="horz"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9346944"/>
        <c:crosses val="autoZero"/>
        <c:crossBetween val="between"/>
        <c:majorUnit val="1000"/>
        <c:minorUnit val="500"/>
      </c:valAx>
      <c:spPr>
        <a:noFill/>
        <a:ln w="25402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804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lang="ru-RU" sz="2000" b="1" kern="1200" dirty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defRPr>
            </a:pPr>
            <a:r>
              <a:rPr lang="ru-RU" sz="2000" b="1" kern="1200" dirty="0" smtClean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СТРУКТУРА НАЛОГОВЫХ ДОХОДОВ БЮДЖЕТА МЕЛЬКОВСКОГО СЕЛЬСКОГО ПОСЕЛЕНИЯ ЗА 2019г </a:t>
            </a:r>
            <a:endParaRPr lang="ru-RU" sz="2000" b="1" kern="1200" dirty="0">
              <a:solidFill>
                <a:srgbClr val="7030A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8378501925711971"/>
          <c:y val="1.2419074648271407E-2"/>
        </c:manualLayout>
      </c:layout>
      <c:spPr>
        <a:noFill/>
        <a:ln w="26040">
          <a:noFill/>
        </a:ln>
      </c:spPr>
    </c:title>
    <c:plotArea>
      <c:layout>
        <c:manualLayout>
          <c:layoutTarget val="inner"/>
          <c:xMode val="edge"/>
          <c:yMode val="edge"/>
          <c:x val="0.10202535366440765"/>
          <c:y val="0.19938176197836172"/>
          <c:w val="0.46183109284153584"/>
          <c:h val="0.6297696720566409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налоговых доходов бюджета Мельковского сельского поселения 2018 г.</c:v>
                </c:pt>
              </c:strCache>
            </c:strRef>
          </c:tx>
          <c:dPt>
            <c:idx val="0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-2.6990175031702682E-3"/>
                  <c:y val="6.1270415155455706E-2"/>
                </c:manualLayout>
              </c:layout>
              <c:tx>
                <c:rich>
                  <a:bodyPr/>
                  <a:lstStyle/>
                  <a:p>
                    <a:r>
                      <a:rPr lang="ru-RU" sz="180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endParaRPr lang="en-US"/>
                  </a:p>
                </c:rich>
              </c:tx>
              <c:dLblPos val="bestFit"/>
            </c:dLbl>
            <c:dLbl>
              <c:idx val="2"/>
              <c:layout>
                <c:manualLayout>
                  <c:x val="-8.3166576160738567E-2"/>
                  <c:y val="-0.11806529579486018"/>
                </c:manualLayout>
              </c:layout>
              <c:tx>
                <c:rich>
                  <a:bodyPr/>
                  <a:lstStyle/>
                  <a:p>
                    <a:r>
                      <a:rPr lang="en-US" sz="180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  <a:r>
                      <a:rPr lang="ru-RU" sz="1800">
                        <a:latin typeface="Times New Roman" pitchFamily="18" charset="0"/>
                        <a:cs typeface="Times New Roman" pitchFamily="18" charset="0"/>
                      </a:rPr>
                      <a:t>9</a:t>
                    </a:r>
                  </a:p>
                  <a:p>
                    <a:endParaRPr lang="en-US"/>
                  </a:p>
                </c:rich>
              </c:tx>
              <c:dLblPos val="bestFit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>
                        <a:latin typeface="Times New Roman" pitchFamily="18" charset="0"/>
                        <a:cs typeface="Times New Roman" pitchFamily="18" charset="0"/>
                      </a:rPr>
                      <a:t>22</a:t>
                    </a:r>
                    <a:endParaRPr lang="en-US"/>
                  </a:p>
                </c:rich>
              </c:tx>
              <c:dLblPos val="bestFit"/>
            </c:dLbl>
            <c:dLbl>
              <c:idx val="4"/>
              <c:layout>
                <c:manualLayout>
                  <c:x val="1.7569459874828722E-2"/>
                  <c:y val="0.1510013723222673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>
                        <a:latin typeface="Times New Roman" pitchFamily="18" charset="0"/>
                        <a:cs typeface="Times New Roman" pitchFamily="18" charset="0"/>
                      </a:rPr>
                      <a:t>6</a:t>
                    </a:r>
                  </a:p>
                  <a:p>
                    <a:endParaRPr lang="ru-RU" sz="1800" dirty="0">
                      <a:latin typeface="Times New Roman" pitchFamily="18" charset="0"/>
                      <a:cs typeface="Times New Roman" pitchFamily="18" charset="0"/>
                    </a:endParaRPr>
                  </a:p>
                  <a:p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8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</c:dLbls>
          <c:cat>
            <c:strRef>
              <c:f>Лист1!$A$2:$A$6</c:f>
              <c:strCache>
                <c:ptCount val="5"/>
                <c:pt idx="1">
                  <c:v>НДФЛ 3 %</c:v>
                </c:pt>
                <c:pt idx="2">
                  <c:v>Акцизы 69 %</c:v>
                </c:pt>
                <c:pt idx="3">
                  <c:v>Земельный налог 22 %</c:v>
                </c:pt>
                <c:pt idx="4">
                  <c:v>Прочие 6 %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1">
                  <c:v>2.8000000000000004E-2</c:v>
                </c:pt>
                <c:pt idx="2">
                  <c:v>0.67600000000000271</c:v>
                </c:pt>
                <c:pt idx="3">
                  <c:v>0.22200000000000003</c:v>
                </c:pt>
                <c:pt idx="4">
                  <c:v>7.4000000000000024E-2</c:v>
                </c:pt>
              </c:numCache>
            </c:numRef>
          </c:val>
        </c:ser>
        <c:dLbls>
          <c:showPercent val="1"/>
        </c:dLbls>
        <c:firstSliceAng val="0"/>
      </c:pieChart>
      <c:spPr>
        <a:noFill/>
        <a:ln w="25400">
          <a:noFill/>
        </a:ln>
      </c:spPr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565161741288005"/>
          <c:y val="0.18332653695043991"/>
          <c:w val="0.42759016653090781"/>
          <c:h val="0.70512241064124193"/>
        </c:manualLayout>
      </c:layout>
      <c:txPr>
        <a:bodyPr/>
        <a:lstStyle/>
        <a:p>
          <a:pPr>
            <a:defRPr sz="1405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805"/>
      </a:pPr>
      <a:endParaRPr lang="ru-RU"/>
    </a:p>
  </c:tx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341" cy="496967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744" y="0"/>
            <a:ext cx="2945341" cy="496967"/>
          </a:xfrm>
          <a:prstGeom prst="rect">
            <a:avLst/>
          </a:prstGeom>
        </p:spPr>
        <p:txBody>
          <a:bodyPr vert="horz" lIns="91531" tIns="45766" rIns="91531" bIns="457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F4283DB-586A-4C5F-95CE-E47302887B4D}" type="datetimeFigureOut">
              <a:rPr lang="ru-RU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31" tIns="45766" rIns="91531" bIns="4576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15629"/>
            <a:ext cx="5438776" cy="4467939"/>
          </a:xfrm>
          <a:prstGeom prst="rect">
            <a:avLst/>
          </a:prstGeom>
        </p:spPr>
        <p:txBody>
          <a:bodyPr vert="horz" lIns="91531" tIns="45766" rIns="91531" bIns="4576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671"/>
            <a:ext cx="2945341" cy="496966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744" y="9429671"/>
            <a:ext cx="2945341" cy="496966"/>
          </a:xfrm>
          <a:prstGeom prst="rect">
            <a:avLst/>
          </a:prstGeom>
        </p:spPr>
        <p:txBody>
          <a:bodyPr vert="horz" lIns="91531" tIns="45766" rIns="91531" bIns="457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DEA011-D6E9-4BA3-B87B-5D2C142E11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1183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DEA011-D6E9-4BA3-B87B-5D2C142E119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2390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0C5970-4FDE-4167-85A5-7881A6389635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BDEA011-D6E9-4BA3-B87B-5D2C142E119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9D04274-7DAB-4255-B403-B941030E9F06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FF6608-01D5-465A-8046-CB38B36E9B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F9CF004-8E98-41DC-A876-2F9CBBAF8AA7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F25DBF-4160-471A-8523-104E902EBD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DDC7BB-D90A-4B50-AABC-5282510BDA36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51B3AF-4F09-4BA7-B137-E751A5B9CC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828800"/>
            <a:ext cx="8229600" cy="4302125"/>
          </a:xfrm>
        </p:spPr>
        <p:txBody>
          <a:bodyPr>
            <a:normAutofit/>
          </a:bodyPr>
          <a:lstStyle/>
          <a:p>
            <a:pPr lvl="0"/>
            <a:endParaRPr lang="ru-RU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4209282-F964-4DFD-A2F0-B774BEB7F60C}" type="datetime1">
              <a:rPr lang="ru-RU"/>
              <a:pPr>
                <a:defRPr/>
              </a:pPr>
              <a:t>27.05.2020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2CC5AB8-8E62-4071-80C7-C9F461C496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46A728-3D67-416E-A764-509820CFD7E2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E00808-9101-405F-95F5-6EFB83BEC06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FAA725E-1BF4-4D34-AC37-B56D3CA78EBC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836134-6619-477F-9B78-4CD157EBDC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3F288BC-C4ED-4C41-A223-C976CD0FADA6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4A8D32-18AC-484F-8BFC-9315652CC51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03A171-1BF4-469D-AD54-19C64D624880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232C38-8C2C-45F3-8B67-C62E687D44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897190A-CD67-4A25-888E-1097F4B1B17D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C6F72E6-0CC6-412F-A472-E9B2268080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1CF35DE-96AC-496D-A2BF-D28242DB5155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268C556-3BFD-4B43-B869-071EA9A52F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71C023-7C36-499F-8740-C9A4EB6259F2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49F01B-45BC-4692-A7D8-B248A3F6D2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74D9F1-E11E-4BF0-9FD4-C6D9860DFDB4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9CFC64-578D-4535-9CA4-D115575E95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AFAE99A6-06CB-42F8-AA7A-527BC778F254}" type="datetimeFigureOut">
              <a:rPr lang="ru-RU" smtClean="0"/>
              <a:pPr>
                <a:defRPr/>
              </a:pPr>
              <a:t>27.05.2020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D02CF484-96F1-46FE-AE67-D45AA6B94B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17" r:id="rId1"/>
    <p:sldLayoutId id="2147484618" r:id="rId2"/>
    <p:sldLayoutId id="2147484619" r:id="rId3"/>
    <p:sldLayoutId id="2147484620" r:id="rId4"/>
    <p:sldLayoutId id="2147484621" r:id="rId5"/>
    <p:sldLayoutId id="2147484622" r:id="rId6"/>
    <p:sldLayoutId id="2147484623" r:id="rId7"/>
    <p:sldLayoutId id="2147484624" r:id="rId8"/>
    <p:sldLayoutId id="2147484625" r:id="rId9"/>
    <p:sldLayoutId id="2147484626" r:id="rId10"/>
    <p:sldLayoutId id="2147484627" r:id="rId11"/>
    <p:sldLayoutId id="2147484641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jpeg"/><Relationship Id="rId4" Type="http://schemas.openxmlformats.org/officeDocument/2006/relationships/hyperlink" Target="http://adm-promishl-rn.ru/gallery/?SECTION_ID=61&amp;ELEMENT_ID=9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980728"/>
            <a:ext cx="7848872" cy="5256584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ДЛЯ ГРАЖДАН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ru-RU" sz="40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МЕЛЬКОВСКОГО 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 ЗА 2019 </a:t>
            </a:r>
            <a:r>
              <a:rPr lang="ru-RU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(разработан на основе решения Совета народных депутатов Крапивинского муниципального округа от 27.05.2020 № 141 «Об исполнении бюджета </a:t>
            </a:r>
            <a:r>
              <a:rPr lang="ru-RU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Мельковского</a:t>
            </a: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сельского поселения за 2019 год»)</a:t>
            </a:r>
            <a:endParaRPr lang="ru-RU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defRPr/>
            </a:pPr>
            <a:endParaRPr lang="ru-RU" sz="3100" b="1" dirty="0" smtClean="0">
              <a:solidFill>
                <a:srgbClr val="44332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</p:txBody>
      </p:sp>
      <p:sp>
        <p:nvSpPr>
          <p:cNvPr id="102403" name="AutoShape 7"/>
          <p:cNvSpPr>
            <a:spLocks noChangeArrowheads="1"/>
          </p:cNvSpPr>
          <p:nvPr/>
        </p:nvSpPr>
        <p:spPr bwMode="auto">
          <a:xfrm>
            <a:off x="1259632" y="332656"/>
            <a:ext cx="7274136" cy="1368450"/>
          </a:xfrm>
          <a:prstGeom prst="flowChartProcess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2195736" y="0"/>
            <a:ext cx="6624736" cy="170080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БЮДЖЕТА МЕЛЬКОВСКОГО СЕЛЬСКОГО ПОСЕЛЕНИЯ </a:t>
            </a:r>
            <a:b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В РАМКАХ ПРОГРАММ ЗА 2019 ГОД</a:t>
            </a:r>
            <a:endParaRPr lang="ru-RU" sz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9027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72E7AC-917E-46A5-A5B2-E237C86987B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  <p:graphicFrame>
        <p:nvGraphicFramePr>
          <p:cNvPr id="118924" name="Group 140"/>
          <p:cNvGraphicFramePr>
            <a:graphicFrameLocks noGrp="1"/>
          </p:cNvGraphicFramePr>
          <p:nvPr/>
        </p:nvGraphicFramePr>
        <p:xfrm>
          <a:off x="251520" y="2132855"/>
          <a:ext cx="8640961" cy="4176464"/>
        </p:xfrm>
        <a:graphic>
          <a:graphicData uri="http://schemas.openxmlformats.org/drawingml/2006/table">
            <a:tbl>
              <a:tblPr/>
              <a:tblGrid>
                <a:gridCol w="2982278"/>
                <a:gridCol w="1147031"/>
                <a:gridCol w="1223499"/>
                <a:gridCol w="1299967"/>
                <a:gridCol w="1047659"/>
                <a:gridCol w="940527"/>
              </a:tblGrid>
              <a:tr h="1383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Программы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выполнения 2019 год к 2018 году</a:t>
                      </a:r>
                    </a:p>
                  </a:txBody>
                  <a:tcPr marL="64413" marR="6441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23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4693,8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4316,2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7298,3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7283,9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155,2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290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Муниципальная программа "Организация местного самоуправления администрации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Мельковского 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сельского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поселения»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3325,6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3082,0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4003,3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4003,3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120,4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1920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Муниципальная программа "Благоустройство и дорожное хозяйство Мельковского сельского поселения»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1368,2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1234,2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3295,0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3280,6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9BBB59"/>
                        </a:buClr>
                        <a:buSzTx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239,8</a:t>
                      </a:r>
                    </a:p>
                  </a:txBody>
                  <a:tcPr marL="64413" marR="6441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06537" name="Picture 168" descr="kak-uluchshit-kachestvo-video-v-skayp192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333375"/>
            <a:ext cx="2323381" cy="179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flipH="1">
            <a:off x="7452318" y="1628800"/>
            <a:ext cx="11521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571472" y="0"/>
            <a:ext cx="8321008" cy="17732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ДОРОЖНЫЙ ФОНД АДМИНИСТРАЦИИ </a:t>
            </a:r>
            <a:b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МЕЛЬКОВСКОГО СЕЛЬСКОГО ПОСЕЛЕНИЯ ЗА 2019ГОД</a:t>
            </a:r>
            <a:endParaRPr lang="ru-RU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5122" name="Object 3"/>
          <p:cNvGraphicFramePr>
            <a:graphicFrameLocks noGrp="1"/>
          </p:cNvGraphicFramePr>
          <p:nvPr>
            <p:ph idx="1"/>
          </p:nvPr>
        </p:nvGraphicFramePr>
        <p:xfrm>
          <a:off x="827583" y="2348880"/>
          <a:ext cx="5976441" cy="4104456"/>
        </p:xfrm>
        <a:graphic>
          <a:graphicData uri="http://schemas.openxmlformats.org/presentationml/2006/ole">
            <p:oleObj spid="_x0000_s5128" name="Worksheet" r:id="rId3" imgW="7696200" imgH="4267200" progId="Excel.Sheet.8">
              <p:embed/>
            </p:oleObj>
          </a:graphicData>
        </a:graphic>
      </p:graphicFrame>
      <p:sp>
        <p:nvSpPr>
          <p:cNvPr id="134148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8FE778-AD8A-4774-99B8-D4CC0C53452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/>
          </a:p>
        </p:txBody>
      </p:sp>
      <p:pic>
        <p:nvPicPr>
          <p:cNvPr id="134151" name="Picture 7" descr="1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/>
          </a:blip>
          <a:srcRect/>
          <a:stretch>
            <a:fillRect/>
          </a:stretch>
        </p:blipFill>
        <p:spPr bwMode="auto">
          <a:xfrm>
            <a:off x="5286380" y="1988840"/>
            <a:ext cx="3625782" cy="424847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6" name="Прямоугольник 5"/>
          <p:cNvSpPr/>
          <p:nvPr/>
        </p:nvSpPr>
        <p:spPr>
          <a:xfrm flipH="1">
            <a:off x="7596335" y="1268760"/>
            <a:ext cx="13681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43608" y="116633"/>
            <a:ext cx="7704856" cy="1097806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ПОКАЗАТЕЛИ ЭФФЕКТИВНОСТИ ДЕЯТЕЛЬНОСТИ ОРГАНОВ МЕСТНОГО САМОУПРАВЛЕНИЯ МЕЛЬКОВСКОГО СЕЛЬСКОГО ПОСЕЛЕНИЯ</a:t>
            </a: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79514" y="1214438"/>
          <a:ext cx="8784972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2"/>
                <a:gridCol w="1464162"/>
                <a:gridCol w="1464162"/>
                <a:gridCol w="1464162"/>
                <a:gridCol w="1464162"/>
                <a:gridCol w="1464162"/>
              </a:tblGrid>
              <a:tr h="493363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 показателя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sz="1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2018г.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2019г.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2020г.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2021г.</a:t>
                      </a:r>
                    </a:p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8829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 на конец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Чел.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1237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1165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1106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0281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доходов местного бюджета в расчете на 1 жителя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05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местного бюджета в расчете на 1 жителя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1225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местного бюджета на жилищно-коммунальное хозяйство в расчете на 1 жителя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4148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226F1A-3F02-4AAF-BE63-6A51FDEE5FDF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09" y="188641"/>
          <a:ext cx="8784978" cy="66218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4163"/>
                <a:gridCol w="1464163"/>
                <a:gridCol w="1464163"/>
                <a:gridCol w="1464163"/>
                <a:gridCol w="1464163"/>
                <a:gridCol w="1464163"/>
              </a:tblGrid>
              <a:tr h="58682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9408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Объем расходов местного бюджета на содержание органов местного самоуправления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расчете 1 единицу штатной численности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Тыс. 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469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728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9335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 бюджете поселения на содержание работников органов местного самоуправления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в расчете на 1 жителя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6252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3742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9042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Протяженность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автомобильных дорог общего пользования местного значения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34,3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C3B0C7-7608-4DF6-A13C-84FBA72D49FD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712966" cy="61637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161"/>
                <a:gridCol w="1452161"/>
                <a:gridCol w="1432587"/>
                <a:gridCol w="1471735"/>
                <a:gridCol w="1452161"/>
                <a:gridCol w="1452161"/>
              </a:tblGrid>
              <a:tr h="5745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Ед.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изм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(исполнено)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(план)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98322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Доля населения, проживающего в населенных пунктах, не имеющих регулярного автобусного сообщения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 административным центром муниципального района, в общей численности населения поселения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3219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Общая площадь жилых помещений, приходящихся в среднем на одного жителя, - всего,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Кв.м.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16,2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17,2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18,2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18,1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12557">
                <a:tc>
                  <a:txBody>
                    <a:bodyPr/>
                    <a:lstStyle/>
                    <a:p>
                      <a:pPr algn="l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 введенная в действие за</a:t>
                      </a:r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один год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Кв.м.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1737E4-4F12-4AB3-96A9-E001E3374270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Номер слайда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5398C9-A1EC-40D7-A3A5-CF1E37F00AC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  <p:sp>
        <p:nvSpPr>
          <p:cNvPr id="111621" name="TextBox 1"/>
          <p:cNvSpPr txBox="1">
            <a:spLocks noChangeArrowheads="1"/>
          </p:cNvSpPr>
          <p:nvPr/>
        </p:nvSpPr>
        <p:spPr bwMode="auto">
          <a:xfrm>
            <a:off x="4572000" y="4724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Georgia" pitchFamily="18" charset="0"/>
            </a:endParaRPr>
          </a:p>
        </p:txBody>
      </p:sp>
      <p:sp>
        <p:nvSpPr>
          <p:cNvPr id="3" name="Круглая лента лицом вверх 2"/>
          <p:cNvSpPr/>
          <p:nvPr/>
        </p:nvSpPr>
        <p:spPr>
          <a:xfrm>
            <a:off x="0" y="744538"/>
            <a:ext cx="9144000" cy="4340646"/>
          </a:xfrm>
          <a:prstGeom prst="ellipseRibbon2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информация:</a:t>
            </a: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Мельковского сельского </a:t>
            </a: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поселения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Дайняк Василий Михайлович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График работы с 8-30 до 17-30, перерыв с 13-00 до 14-00.</a:t>
            </a: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Адрес: </a:t>
            </a: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652451, </a:t>
            </a: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Кемеровская область,</a:t>
            </a: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Крапивинский район</a:t>
            </a:r>
          </a:p>
          <a:p>
            <a:pPr algn="ctr">
              <a:defRPr/>
            </a:pP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п.Перехляй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Ул.Центральная </a:t>
            </a: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Телефон (8 38446) </a:t>
            </a: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33-4-38, </a:t>
            </a: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Факс: </a:t>
            </a:r>
            <a:r>
              <a:rPr lang="ru-RU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33-4-39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1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Электронная почта: </a:t>
            </a:r>
            <a:r>
              <a:rPr lang="en-US" sz="1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melkovs@mail.ru</a:t>
            </a:r>
            <a:endParaRPr lang="ru-RU" sz="1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5" name="Номер слайда 8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3B9075-F77B-468A-A997-1C2667B11264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20836" name="Rectangle 7"/>
          <p:cNvSpPr>
            <a:spLocks noChangeArrowheads="1"/>
          </p:cNvSpPr>
          <p:nvPr/>
        </p:nvSpPr>
        <p:spPr bwMode="auto">
          <a:xfrm>
            <a:off x="467544" y="0"/>
            <a:ext cx="8280920" cy="18240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 2019 ГОД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НАПРАВЛЕН НА РЕШЕНИЕ СЛЕДУЮЩИХ КЛЮЧЕВЫХ ЗАДАЧ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20840" name="AutoShape 8"/>
          <p:cNvSpPr>
            <a:spLocks noChangeArrowheads="1"/>
          </p:cNvSpPr>
          <p:nvPr/>
        </p:nvSpPr>
        <p:spPr bwMode="auto">
          <a:xfrm>
            <a:off x="468313" y="1916113"/>
            <a:ext cx="8351838" cy="86518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Обеспечение устойчивости и сбалансированности бюджетной системы в целях 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гарантированного исполнения действующих и принимаемых расходных обязательств</a:t>
            </a:r>
            <a:r>
              <a:rPr lang="ru-RU" dirty="0">
                <a:solidFill>
                  <a:srgbClr val="002060"/>
                </a:solidFill>
                <a:latin typeface="Arial" charset="0"/>
                <a:cs typeface="+mn-cs"/>
              </a:rPr>
              <a:t> </a:t>
            </a:r>
          </a:p>
        </p:txBody>
      </p:sp>
      <p:sp>
        <p:nvSpPr>
          <p:cNvPr id="120844" name="AutoShape 12"/>
          <p:cNvSpPr>
            <a:spLocks noChangeArrowheads="1"/>
          </p:cNvSpPr>
          <p:nvPr/>
        </p:nvSpPr>
        <p:spPr bwMode="auto">
          <a:xfrm>
            <a:off x="468313" y="2852738"/>
            <a:ext cx="8351838" cy="86518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Повышение эффективности бюджетной политики, в том числе за счет роста 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эффективности бюджетных расходов, обеспечения адресности 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социальной помощи, проведения структурных реформ в социальной сфере </a:t>
            </a:r>
          </a:p>
        </p:txBody>
      </p:sp>
      <p:sp>
        <p:nvSpPr>
          <p:cNvPr id="120847" name="AutoShape 15"/>
          <p:cNvSpPr>
            <a:spLocks noChangeArrowheads="1"/>
          </p:cNvSpPr>
          <p:nvPr/>
        </p:nvSpPr>
        <p:spPr bwMode="auto">
          <a:xfrm>
            <a:off x="468313" y="3789363"/>
            <a:ext cx="8351838" cy="86518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Соответствие финансовых возможностей </a:t>
            </a:r>
            <a:r>
              <a:rPr lang="ru-RU" sz="1400" b="1" dirty="0" smtClean="0">
                <a:solidFill>
                  <a:srgbClr val="002060"/>
                </a:solidFill>
                <a:latin typeface="Arial" charset="0"/>
                <a:cs typeface="+mn-cs"/>
              </a:rPr>
              <a:t>Мельковского </a:t>
            </a: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сельского поселения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ключевым направлениям развития </a:t>
            </a:r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395983" y="4725144"/>
            <a:ext cx="8351838" cy="86518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Повышение роли бюджетной политики для поддержки экономического роста</a:t>
            </a:r>
            <a:r>
              <a:rPr lang="ru-RU" dirty="0">
                <a:solidFill>
                  <a:srgbClr val="002060"/>
                </a:solidFill>
                <a:latin typeface="Arial" charset="0"/>
                <a:cs typeface="+mn-cs"/>
              </a:rPr>
              <a:t> </a:t>
            </a:r>
          </a:p>
        </p:txBody>
      </p:sp>
      <p:sp>
        <p:nvSpPr>
          <p:cNvPr id="120853" name="AutoShape 21"/>
          <p:cNvSpPr>
            <a:spLocks noChangeArrowheads="1"/>
          </p:cNvSpPr>
          <p:nvPr/>
        </p:nvSpPr>
        <p:spPr bwMode="auto">
          <a:xfrm>
            <a:off x="468313" y="5661025"/>
            <a:ext cx="8351838" cy="86518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5400">
            <a:solidFill>
              <a:srgbClr val="7030A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  <a:latin typeface="Arial" charset="0"/>
                <a:cs typeface="+mn-cs"/>
              </a:rPr>
              <a:t>Повышение прозрачности и открытости бюджетного процесса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"/>
            <a:ext cx="7094538" cy="134076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ОСНОВНЫЕ ПАРАМЕТРЫ</a:t>
            </a:r>
            <a:b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БЮДЖЕТА МЕЛЬКОВСКОГО СЕЛЬСКОГО ПОСЕЛЕНИЯ ЗА 2019 ГОД </a:t>
            </a:r>
          </a:p>
        </p:txBody>
      </p:sp>
      <p:graphicFrame>
        <p:nvGraphicFramePr>
          <p:cNvPr id="111664" name="Group 48"/>
          <p:cNvGraphicFramePr>
            <a:graphicFrameLocks noGrp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xmlns="" val="2790812391"/>
              </p:ext>
            </p:extLst>
          </p:nvPr>
        </p:nvGraphicFramePr>
        <p:xfrm>
          <a:off x="323528" y="2088232"/>
          <a:ext cx="8640959" cy="4464486"/>
        </p:xfrm>
        <a:graphic>
          <a:graphicData uri="http://schemas.openxmlformats.org/drawingml/2006/table">
            <a:tbl>
              <a:tblPr/>
              <a:tblGrid>
                <a:gridCol w="2592287"/>
                <a:gridCol w="1152128"/>
                <a:gridCol w="1512168"/>
                <a:gridCol w="1152128"/>
                <a:gridCol w="1008112"/>
                <a:gridCol w="1224136"/>
              </a:tblGrid>
              <a:tr h="8640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Первоначальный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Уточненный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план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Исполнение 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к 2018 году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%</a:t>
                      </a:r>
                    </a:p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04722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. Доходы, всего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4810,5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4316,2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7043,3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7028,3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146,1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47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2038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Налоговые и неналоговые 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доходы, всего</a:t>
                      </a:r>
                    </a:p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1758,4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1682,0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2647,8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2647,4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150,5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59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953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Налоговые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1643,1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1648,0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1841,6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1841,3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112,1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292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Неналоговые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115,3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34,0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806,2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806,1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699,1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31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Безвозмездные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3052,1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2634,2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4395,5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4380,9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143,5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94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. Расходы, всего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4693,8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4316,2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7298,3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7283,9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155,2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41"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III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. Дефицит (-),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профицит</a:t>
                      </a: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 (+)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Arial Cy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116,7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-255,0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-255,6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ea typeface="Arial Cyr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1908" name="Номер слайда 10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6B8490-41C8-41F7-9B9B-32E7D5C9544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  <p:sp>
        <p:nvSpPr>
          <p:cNvPr id="104524" name="Text Box 116"/>
          <p:cNvSpPr txBox="1">
            <a:spLocks noChangeArrowheads="1"/>
          </p:cNvSpPr>
          <p:nvPr/>
        </p:nvSpPr>
        <p:spPr bwMode="auto">
          <a:xfrm>
            <a:off x="7596336" y="1628800"/>
            <a:ext cx="1152127" cy="30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8345" tIns="44173" rIns="88345" bIns="44173">
            <a:spAutoFit/>
          </a:bodyPr>
          <a:lstStyle/>
          <a:p>
            <a:pPr defTabSz="884238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тыс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рублей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ea typeface="Arial Cyr"/>
              <a:cs typeface="Times New Roman" pitchFamily="18" charset="0"/>
            </a:endParaRPr>
          </a:p>
        </p:txBody>
      </p:sp>
      <p:pic>
        <p:nvPicPr>
          <p:cNvPr id="52228" name="Picture 4" descr="D:\Users\Volzhenina\Desktop\ДЛЯ СЛАЙДОВ\budg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0"/>
            <a:ext cx="2088232" cy="208823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Заголовок 1"/>
          <p:cNvSpPr>
            <a:spLocks noGrp="1"/>
          </p:cNvSpPr>
          <p:nvPr>
            <p:ph type="title"/>
          </p:nvPr>
        </p:nvSpPr>
        <p:spPr>
          <a:xfrm>
            <a:off x="971599" y="1"/>
            <a:ext cx="7758063" cy="62068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ДОХОДЫ МЕЛЬКОВСКОГО СЕЛЬСКОГО ПОСЕЛЕНИЯ ЗА 2019 ГОД</a:t>
            </a:r>
            <a:endParaRPr lang="ru-RU" sz="1400" dirty="0" smtClean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0879389"/>
              </p:ext>
            </p:extLst>
          </p:nvPr>
        </p:nvGraphicFramePr>
        <p:xfrm>
          <a:off x="251520" y="764703"/>
          <a:ext cx="8712967" cy="593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080120"/>
                <a:gridCol w="1440160"/>
                <a:gridCol w="1224136"/>
                <a:gridCol w="1080120"/>
                <a:gridCol w="1152127"/>
              </a:tblGrid>
              <a:tr h="619933">
                <a:tc>
                  <a:txBody>
                    <a:bodyPr/>
                    <a:lstStyle/>
                    <a:p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Первоначальный план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Уточненный план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2018 году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460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 налоговые доходы, из них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1758,4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1682,0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2647,8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2647,4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150,5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Налоговые, в т.ч.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1643,1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1648,0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1841,6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1841,3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45,8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42,0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628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1111,1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1168,0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1280,0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1280,0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4607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Налоги на</a:t>
                      </a:r>
                      <a:r>
                        <a:rPr lang="ru-RU" sz="12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совокупный доход (ЕСХН)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319,0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865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114,5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150,0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94,9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82,9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364,0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279,0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402,1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402,0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66,1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9129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Неналоговые, в т.ч.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115,3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806,2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806,1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699,1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собственности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743,8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743,7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1542,9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655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93,0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 т.ч.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3052,1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2634,2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4395,5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4380,9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143,5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2587,7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2518,2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3463,5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3463,5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133,8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Субвенция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104,4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МБТ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360,0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769,6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755,1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209,8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Прочие безвозмездные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46,6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9308">
                <a:tc>
                  <a:txBody>
                    <a:bodyPr/>
                    <a:lstStyle/>
                    <a:p>
                      <a:pPr algn="l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4810,5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4316,2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7043,3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7028,3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146</a:t>
                      </a:r>
                      <a:endParaRPr lang="ru-RU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0557B-DB36-4126-BA5C-0D23E3E74902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84368" y="404664"/>
            <a:ext cx="12596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3"/>
          <p:cNvGraphicFramePr/>
          <p:nvPr/>
        </p:nvGraphicFramePr>
        <p:xfrm>
          <a:off x="142844" y="2276872"/>
          <a:ext cx="87496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33"/>
          <p:cNvSpPr>
            <a:spLocks noGrp="1"/>
          </p:cNvSpPr>
          <p:nvPr>
            <p:ph type="sldNum" sz="quarter" idx="12"/>
          </p:nvPr>
        </p:nvSpPr>
        <p:spPr bwMode="auto">
          <a:xfrm>
            <a:off x="6251575" y="6556375"/>
            <a:ext cx="588963" cy="228600"/>
          </a:xfrm>
          <a:ln>
            <a:miter lim="800000"/>
            <a:headEnd/>
            <a:tailEnd/>
          </a:ln>
        </p:spPr>
        <p:txBody>
          <a:bodyPr wrap="square" lIns="0" tIns="0" rIns="0" bIns="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CDF724-B85F-4DDF-B347-547C6ED68EBC}" type="slidenum">
              <a:rPr lang="ru-RU" sz="1100">
                <a:solidFill>
                  <a:schemeClr val="tx2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z="1100">
              <a:solidFill>
                <a:schemeClr val="tx2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7236296" y="1714488"/>
            <a:ext cx="13362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рублей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Text Box 19"/>
          <p:cNvSpPr txBox="1">
            <a:spLocks noChangeArrowheads="1"/>
          </p:cNvSpPr>
          <p:nvPr/>
        </p:nvSpPr>
        <p:spPr bwMode="auto">
          <a:xfrm>
            <a:off x="3428992" y="2492896"/>
            <a:ext cx="12144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7028,</a:t>
            </a:r>
            <a:r>
              <a:rPr lang="ru-RU" b="1" dirty="0">
                <a:solidFill>
                  <a:srgbClr val="002060"/>
                </a:solidFill>
              </a:rPr>
              <a:t>3</a:t>
            </a:r>
            <a:endParaRPr lang="ru-RU" b="1" dirty="0" smtClean="0">
              <a:solidFill>
                <a:srgbClr val="002060"/>
              </a:solidFill>
            </a:endParaRPr>
          </a:p>
        </p:txBody>
      </p:sp>
      <p:sp>
        <p:nvSpPr>
          <p:cNvPr id="1030" name="Text Box 20"/>
          <p:cNvSpPr txBox="1">
            <a:spLocks noChangeArrowheads="1"/>
          </p:cNvSpPr>
          <p:nvPr/>
        </p:nvSpPr>
        <p:spPr bwMode="auto">
          <a:xfrm>
            <a:off x="1928793" y="3298825"/>
            <a:ext cx="143829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4810,5</a:t>
            </a:r>
          </a:p>
          <a:p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031" name="AutoShape 16"/>
          <p:cNvSpPr>
            <a:spLocks noChangeArrowheads="1"/>
          </p:cNvSpPr>
          <p:nvPr/>
        </p:nvSpPr>
        <p:spPr bwMode="auto">
          <a:xfrm>
            <a:off x="1763688" y="0"/>
            <a:ext cx="7380312" cy="1628775"/>
          </a:xfrm>
          <a:prstGeom prst="flowChartProcess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ДИНАМИКА ДОХОДОВ БЮДЖЕТА</a:t>
            </a:r>
          </a:p>
          <a:p>
            <a:pPr algn="ctr"/>
            <a:r>
              <a:rPr lang="ru-RU" sz="2000" b="1" dirty="0" smtClean="0">
                <a:solidFill>
                  <a:srgbClr val="7030A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МЕЛЬКОВСКОГО  СЕЛЬСКОГО ПОСЕЛЕНИЯ ЗА 2019ГОД</a:t>
            </a:r>
            <a:endParaRPr lang="ru-RU" sz="2000" b="1" dirty="0">
              <a:solidFill>
                <a:srgbClr val="7030A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Номер слайда 8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F5D349-DCB5-499A-95AE-25BF5C4CAF9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  <p:pic>
        <p:nvPicPr>
          <p:cNvPr id="2052" name="Picture 8" descr="97e02b0b058d46c7fd4f51472672b1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3"/>
            <a:ext cx="1692275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3"/>
          <p:cNvGraphicFramePr/>
          <p:nvPr>
            <p:extLst>
              <p:ext uri="{D42A27DB-BD31-4B8C-83A1-F6EECF244321}">
                <p14:modId xmlns:p14="http://schemas.microsoft.com/office/powerpoint/2010/main" xmlns="" val="3918544045"/>
              </p:ext>
            </p:extLst>
          </p:nvPr>
        </p:nvGraphicFramePr>
        <p:xfrm>
          <a:off x="323528" y="332656"/>
          <a:ext cx="8640960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88641"/>
            <a:ext cx="7920880" cy="115212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В БЮДЖЕТ</a:t>
            </a:r>
            <a:b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МЕЛЬКОВСКОГО СЕЛЬСКОГО ПОСЕЛЕНИЯ ЗА 2019 ГОД</a:t>
            </a:r>
          </a:p>
        </p:txBody>
      </p:sp>
      <p:graphicFrame>
        <p:nvGraphicFramePr>
          <p:cNvPr id="3074" name="Object 5"/>
          <p:cNvGraphicFramePr>
            <a:graphicFrameLocks noGrp="1"/>
          </p:cNvGraphicFramePr>
          <p:nvPr>
            <p:ph idx="1"/>
          </p:nvPr>
        </p:nvGraphicFramePr>
        <p:xfrm>
          <a:off x="1187450" y="1628800"/>
          <a:ext cx="7632700" cy="4684688"/>
        </p:xfrm>
        <a:graphic>
          <a:graphicData uri="http://schemas.openxmlformats.org/presentationml/2006/ole">
            <p:oleObj spid="_x0000_s3080" name="Worksheet" r:id="rId3" imgW="8124825" imgH="4467225" progId="Excel.Sheet.8">
              <p:embed/>
            </p:oleObj>
          </a:graphicData>
        </a:graphic>
      </p:graphicFrame>
      <p:sp>
        <p:nvSpPr>
          <p:cNvPr id="2" name="Номер слайда 1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FE1211-F254-4335-8939-8227A9A6D70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  <p:sp>
        <p:nvSpPr>
          <p:cNvPr id="3076" name="Text Box 116"/>
          <p:cNvSpPr txBox="1">
            <a:spLocks noChangeArrowheads="1"/>
          </p:cNvSpPr>
          <p:nvPr/>
        </p:nvSpPr>
        <p:spPr bwMode="auto">
          <a:xfrm>
            <a:off x="7308304" y="1196752"/>
            <a:ext cx="1296144" cy="30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8345" tIns="44173" rIns="88345" bIns="44173">
            <a:spAutoFit/>
          </a:bodyPr>
          <a:lstStyle/>
          <a:p>
            <a:pPr defTabSz="884238"/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тыс</a:t>
            </a:r>
            <a:r>
              <a:rPr lang="ru-RU" sz="1400" b="1" dirty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.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ea typeface="Arial Cyr"/>
                <a:cs typeface="Times New Roman" pitchFamily="18" charset="0"/>
              </a:rPr>
              <a:t>рублей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ea typeface="Arial Cyr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043608" y="0"/>
            <a:ext cx="7632848" cy="126876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ДИНАМИКА РАСХОДОВ БЮДЖЕТА МЕЛЬКОВСКОГО СЕЛЬСКОГО ПОСЕЛЕНИЯ  ЗА 2019 ГОД</a:t>
            </a:r>
          </a:p>
        </p:txBody>
      </p:sp>
      <p:graphicFrame>
        <p:nvGraphicFramePr>
          <p:cNvPr id="4098" name="Object 3"/>
          <p:cNvGraphicFramePr>
            <a:graphicFrameLocks noGrp="1"/>
          </p:cNvGraphicFramePr>
          <p:nvPr>
            <p:ph idx="1"/>
          </p:nvPr>
        </p:nvGraphicFramePr>
        <p:xfrm>
          <a:off x="971600" y="1772816"/>
          <a:ext cx="7673281" cy="4680520"/>
        </p:xfrm>
        <a:graphic>
          <a:graphicData uri="http://schemas.openxmlformats.org/presentationml/2006/ole">
            <p:oleObj spid="_x0000_s4104" name="Worksheet" r:id="rId3" imgW="8629650" imgH="4533900" progId="Excel.Sheet.8">
              <p:embed/>
            </p:oleObj>
          </a:graphicData>
        </a:graphic>
      </p:graphicFrame>
      <p:sp>
        <p:nvSpPr>
          <p:cNvPr id="126980" name="Номер слайда 1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5E8D24-9BD6-4EDE-A738-4151CC0F5B5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7452319" y="1412776"/>
            <a:ext cx="12961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992888" cy="936104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БЮДЖЕТА МЕЛЬКОВСКОГО СЕЛЬСКОГО ПОСЕЛЕНИЯ ПО РАЗДЕЛАМ В 2019 ГОДУ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8003" name="Номер слайда 1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29F6AD-1283-4C83-ABE8-E679C681BD05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/>
          </a:p>
        </p:txBody>
      </p:sp>
      <p:graphicFrame>
        <p:nvGraphicFramePr>
          <p:cNvPr id="128093" name="Group 93"/>
          <p:cNvGraphicFramePr>
            <a:graphicFrameLocks noGrp="1"/>
          </p:cNvGraphicFramePr>
          <p:nvPr/>
        </p:nvGraphicFramePr>
        <p:xfrm>
          <a:off x="357158" y="1340771"/>
          <a:ext cx="8535322" cy="5112563"/>
        </p:xfrm>
        <a:graphic>
          <a:graphicData uri="http://schemas.openxmlformats.org/drawingml/2006/table">
            <a:tbl>
              <a:tblPr/>
              <a:tblGrid>
                <a:gridCol w="3209762"/>
                <a:gridCol w="1209169"/>
                <a:gridCol w="1073364"/>
                <a:gridCol w="1261743"/>
                <a:gridCol w="867771"/>
                <a:gridCol w="913513"/>
              </a:tblGrid>
              <a:tr h="11775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 раздела 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первоначальный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уточненный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 Выполнения 2019г.к 2018г.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50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80006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3027,4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2801,7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3695,5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3695,5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115,7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902,3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1168,0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1424,6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1424,6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465,9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1198,9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1184,5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254,2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193,8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99,1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671,5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00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4693,8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4316,2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7298,3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7283,9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155,2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452320" y="1052736"/>
            <a:ext cx="1368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alt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</TotalTime>
  <Words>924</Words>
  <Application>Microsoft Office PowerPoint</Application>
  <PresentationFormat>Экран (4:3)</PresentationFormat>
  <Paragraphs>421</Paragraphs>
  <Slides>15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Солнцестояние</vt:lpstr>
      <vt:lpstr>Worksheet</vt:lpstr>
      <vt:lpstr>Слайд 1</vt:lpstr>
      <vt:lpstr>Слайд 2</vt:lpstr>
      <vt:lpstr>ОСНОВНЫЕ ПАРАМЕТРЫ БЮДЖЕТА МЕЛЬКОВСКОГО СЕЛЬСКОГО ПОСЕЛЕНИЯ ЗА 2019 ГОД </vt:lpstr>
      <vt:lpstr>ДОХОДЫ МЕЛЬКОВСКОГО СЕЛЬСКОГО ПОСЕЛЕНИЯ ЗА 2019 ГОД</vt:lpstr>
      <vt:lpstr>Слайд 5</vt:lpstr>
      <vt:lpstr>Слайд 6</vt:lpstr>
      <vt:lpstr>БЕЗВОЗМЕЗДНЫЕ ПОСТУПЛЕНИЯ В БЮДЖЕТ МЕЛЬКОВСКОГО СЕЛЬСКОГО ПОСЕЛЕНИЯ ЗА 2019 ГОД</vt:lpstr>
      <vt:lpstr>ДИНАМИКА РАСХОДОВ БЮДЖЕТА МЕЛЬКОВСКОГО СЕЛЬСКОГО ПОСЕЛЕНИЯ  ЗА 2019 ГОД</vt:lpstr>
      <vt:lpstr>              РАСХОДЫ БЮДЖЕТА МЕЛЬКОВСКОГО СЕЛЬСКОГО ПОСЕЛЕНИЯ ПО РАЗДЕЛАМ В 2019 ГОДУ  </vt:lpstr>
      <vt:lpstr>РАСХОДЫ БЮДЖЕТА МЕЛЬКОВСКОГО СЕЛЬСКОГО ПОСЕЛЕНИЯ                   В РАМКАХ ПРОГРАММ ЗА 2019 ГОД</vt:lpstr>
      <vt:lpstr>ДОРОЖНЫЙ ФОНД АДМИНИСТРАЦИИ  МЕЛЬКОВСКОГО СЕЛЬСКОГО ПОСЕЛЕНИЯ ЗА 2019ГОД</vt:lpstr>
      <vt:lpstr>ПОКАЗАТЕЛИ ЭФФЕКТИВНОСТИ ДЕЯТЕЛЬНОСТИ ОРГАНОВ МЕСТНОГО САМОУПРАВЛЕНИЯ МЕЛЬКОВСКОГО СЕЛЬСКОГО ПОСЕЛЕНИЯ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Финансовый отдел администрации Верхнедонского района</dc:title>
  <dc:creator>Александр Никонов</dc:creator>
  <cp:lastModifiedBy>BUD</cp:lastModifiedBy>
  <cp:revision>448</cp:revision>
  <cp:lastPrinted>2013-11-15T06:31:56Z</cp:lastPrinted>
  <dcterms:created xsi:type="dcterms:W3CDTF">2013-05-13T09:45:35Z</dcterms:created>
  <dcterms:modified xsi:type="dcterms:W3CDTF">2020-05-27T10:32:19Z</dcterms:modified>
</cp:coreProperties>
</file>