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25" r:id="rId3"/>
    <p:sldMasterId id="2147483816" r:id="rId4"/>
    <p:sldMasterId id="2147483829" r:id="rId5"/>
    <p:sldMasterId id="2147483867" r:id="rId6"/>
    <p:sldMasterId id="2147483879" r:id="rId7"/>
  </p:sldMasterIdLst>
  <p:notesMasterIdLst>
    <p:notesMasterId r:id="rId18"/>
  </p:notesMasterIdLst>
  <p:sldIdLst>
    <p:sldId id="294" r:id="rId8"/>
    <p:sldId id="289" r:id="rId9"/>
    <p:sldId id="303" r:id="rId10"/>
    <p:sldId id="257" r:id="rId11"/>
    <p:sldId id="298" r:id="rId12"/>
    <p:sldId id="299" r:id="rId13"/>
    <p:sldId id="296" r:id="rId14"/>
    <p:sldId id="297" r:id="rId15"/>
    <p:sldId id="300" r:id="rId16"/>
    <p:sldId id="293" r:id="rId1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6A8EB"/>
    <a:srgbClr val="6600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7" d="100"/>
          <a:sy n="67" d="100"/>
        </p:scale>
        <p:origin x="-9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163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НАЛОГОВЫХ ДОХОДОВ БЮДЖЕТА ШЕВЕЛЕВСКОГО СЕЛЬСКОГО ПОСЕЛЕНИЯ ЗА 2019 Г. </a:t>
            </a:r>
            <a:endParaRPr lang="ru-RU" sz="20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9386871508379891"/>
          <c:y val="1.1354025595482264E-2"/>
        </c:manualLayout>
      </c:layout>
      <c:spPr>
        <a:noFill/>
        <a:ln w="26040">
          <a:noFill/>
        </a:ln>
      </c:spPr>
    </c:title>
    <c:plotArea>
      <c:layout>
        <c:manualLayout>
          <c:layoutTarget val="inner"/>
          <c:xMode val="edge"/>
          <c:yMode val="edge"/>
          <c:x val="7.5925925925926493E-2"/>
          <c:y val="0.15086099490289356"/>
          <c:w val="0.47465710640918479"/>
          <c:h val="0.756868170167292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бюджета Шевелевского сельского поселения 2018 г.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213412220120553"/>
                  <c:y val="-1.290584296121864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 5,7%</c:v>
                </c:pt>
                <c:pt idx="1">
                  <c:v>налог на имущество 6,3 %</c:v>
                </c:pt>
                <c:pt idx="2">
                  <c:v>Налог на землю 40,1%</c:v>
                </c:pt>
                <c:pt idx="3">
                  <c:v>прочие 2,4%</c:v>
                </c:pt>
                <c:pt idx="4">
                  <c:v>акцизы по подакционным товарам  (продукции), производимым на территории РФ 45,5 %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152.19999999999999</c:v>
                </c:pt>
                <c:pt idx="1">
                  <c:v>169.9</c:v>
                </c:pt>
                <c:pt idx="2">
                  <c:v>1074.7</c:v>
                </c:pt>
                <c:pt idx="3">
                  <c:v>64.900000000000006</c:v>
                </c:pt>
                <c:pt idx="4">
                  <c:v>1218.2</c:v>
                </c:pt>
              </c:numCache>
            </c:numRef>
          </c:val>
        </c:ser>
        <c:firstSliceAng val="0"/>
      </c:pieChart>
      <c:spPr>
        <a:noFill/>
        <a:ln w="26040">
          <a:noFill/>
        </a:ln>
      </c:spPr>
    </c:plotArea>
    <c:legend>
      <c:legendPos val="r"/>
      <c:layout>
        <c:manualLayout>
          <c:xMode val="edge"/>
          <c:yMode val="edge"/>
          <c:x val="0.6473979887507787"/>
          <c:y val="0.14847137390536491"/>
          <c:w val="0.34339009065712756"/>
          <c:h val="0.80664526455221164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05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331693896000104"/>
          <c:y val="3.9066052887220482E-2"/>
          <c:w val="0.77586206896551713"/>
          <c:h val="0.7762619372442064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2729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7.2401116249819894E-3"/>
                  <c:y val="-0.21219130001806191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defRPr>
                    </a:pP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ru-RU" dirty="0" smtClean="0"/>
                      <a:t>339,3</a:t>
                    </a:r>
                    <a:endParaRPr lang="ru-RU" dirty="0"/>
                  </a:p>
                </c:rich>
              </c:tx>
              <c:spPr>
                <a:noFill/>
                <a:ln w="25459">
                  <a:noFill/>
                </a:ln>
              </c:spP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936063226770132E-2"/>
                  <c:y val="-0.38732570281018297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defRPr>
                    </a:pP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/>
                      <a:t>0103,7</a:t>
                    </a:r>
                    <a:endParaRPr lang="ru-RU" dirty="0"/>
                  </a:p>
                </c:rich>
              </c:tx>
              <c:spPr>
                <a:noFill/>
                <a:ln w="25459">
                  <a:noFill/>
                </a:ln>
              </c:spP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080377847943821E-3"/>
                  <c:y val="-6.3119828558317992E-2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Cambria"/>
                        <a:cs typeface="Times New Roman" pitchFamily="18" charset="0"/>
                      </a:defRPr>
                    </a:pP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800" dirty="0" smtClean="0"/>
                      <a:t>932,3</a:t>
                    </a:r>
                    <a:endParaRPr lang="ru-RU" dirty="0"/>
                  </a:p>
                </c:rich>
              </c:tx>
              <c:spPr>
                <a:noFill/>
                <a:ln w="25459">
                  <a:noFill/>
                </a:ln>
              </c:spP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87692428629984E-2"/>
                  <c:y val="-4.6250591893620324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/>
                      <a:t>442,6</a:t>
                    </a:r>
                    <a:endParaRPr lang="ru-RU" dirty="0"/>
                  </a:p>
                </c:rich>
              </c:tx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5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2"/>
                <c:pt idx="0">
                  <c:v> 2018 г</c:v>
                </c:pt>
                <c:pt idx="1">
                  <c:v>2019г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6339.3</c:v>
                </c:pt>
                <c:pt idx="1">
                  <c:v>10103.700000000004</c:v>
                </c:pt>
              </c:numCache>
            </c:numRef>
          </c:val>
        </c:ser>
        <c:overlap val="100"/>
        <c:axId val="94216576"/>
        <c:axId val="94218112"/>
      </c:barChart>
      <c:catAx>
        <c:axId val="94216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4218112"/>
        <c:crosses val="autoZero"/>
        <c:auto val="1"/>
        <c:lblAlgn val="ctr"/>
        <c:lblOffset val="100"/>
      </c:catAx>
      <c:valAx>
        <c:axId val="94218112"/>
        <c:scaling>
          <c:orientation val="minMax"/>
          <c:min val="3000"/>
        </c:scaling>
        <c:axPos val="l"/>
        <c:majorGridlines/>
        <c:title>
          <c:tx>
            <c:rich>
              <a:bodyPr/>
              <a:lstStyle/>
              <a:p>
                <a:pPr>
                  <a:defRPr sz="180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2.6809909992532152E-3"/>
              <c:y val="0.38982284684966417"/>
            </c:manualLayout>
          </c:layout>
          <c:spPr>
            <a:noFill/>
            <a:ln w="25459">
              <a:noFill/>
            </a:ln>
          </c:spPr>
        </c:title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4216576"/>
        <c:crosses val="autoZero"/>
        <c:crossBetween val="between"/>
        <c:majorUnit val="500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1804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0.55537</cdr:x>
      <cdr:y>0.13373</cdr:y>
    </cdr:from>
    <cdr:to>
      <cdr:x>0.67375</cdr:x>
      <cdr:y>0.20135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0.499</cdr:x>
      <cdr:y>0.4995</cdr:y>
    </cdr:from>
    <cdr:to>
      <cdr:x>0.523</cdr:x>
      <cdr:y>0.5605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3657" y="2554905"/>
          <a:ext cx="223342" cy="312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=""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36576" rIns="36576" bIns="36576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750" b="0" i="0" u="none" strike="noStrike" baseline="0" dirty="0">
            <a:solidFill>
              <a:srgbClr val="000000"/>
            </a:solidFill>
            <a:latin typeface="Calibri"/>
            <a:cs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744" y="0"/>
            <a:ext cx="2945341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E5F633-34D9-4752-A39C-DEDB61253316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89993"/>
            <a:ext cx="5438776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406"/>
            <a:ext cx="2945341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744" y="9378406"/>
            <a:ext cx="2945341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5E7798-9416-4F70-9786-1FD1F0E6B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93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6210-4861-441A-BBCF-916FD46C3B31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50C29-74E1-4E48-98B8-E95DFA88C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588C6-8D57-48AB-9B51-C5D5F6499727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B00D-99ED-4B45-9CBB-52604556D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889E8-6729-4282-A995-6BE9A9CA82A3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BFFF-0AA1-4CB0-B534-A14687C7E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284C6167-65F4-4413-B846-BD4EBDBEA1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4E0F333-10CC-4F51-B2D5-FA103BB29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A2E835-B969-410D-BAC9-C8AE5CEA76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AB3C4A-F072-4B2A-998F-516883AF0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9EEB5D-FE08-498A-9747-36B4B6B84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43EC2AE-6F29-4F93-ACAA-A2FF5765E0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641327-69B7-4EA0-B5BE-D907716F0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517A0A-AF8B-4DAC-B015-8A61153BA4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A09BC-CBD8-4DC7-899D-6B15A87B4F1E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9B7D-6E1A-4BB1-9C9B-A8E050CFC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E7F3F6-6058-4E59-8ADA-7AB230BB9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ECAD79-2086-453D-9649-297F7BCF27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AC747-E9A4-42D7-BD27-74F97D95C1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CA6014D-FCCD-45B2-A00D-FBC5FD1CAE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65ED4CA-6785-4744-A1B4-8B989A02AD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0DD3DFA-36BA-4DB2-9B50-AEC1256AE8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3A396B-AF11-4758-B8AA-DA0FB868A5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4DE943-EF72-443F-9EF1-4511B6F1CD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71D4C9-D975-45A2-A388-3F02FD5E97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155B2C-CC49-4DD9-B098-CD29B1DE5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901F-827A-441F-8A35-061E6EE914CB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56E23-577C-4BA2-BC8D-67101E5D2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7BDD1B-2792-4BB2-AF6C-452AFC7561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1DCDB5-9053-4022-9ED0-062E922967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5F9978-8879-48C2-99EA-E393149E5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99A562-3396-46D7-9671-174F2D10F9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A24F2E-2687-4925-984D-4F4DA3DA7C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A74CCDF8-EE22-4607-B78C-B0E2746284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3E7FA6-EA91-4165-A00B-5D25C50BE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EAB467-5E13-463E-96B9-CB1E39652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831653-AC22-4A8A-BAF6-3766A2C7EA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7D6D60-607A-47F4-B8FF-2F5D9CD21F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433AE-9E86-4606-ACA8-230EDF076277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024D-6CFF-4E50-82E6-12F0944C8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4B56C7-A123-41FD-BEFE-154195F3E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26F070-B0FA-4222-8B2F-07A29A9EAA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BAA498-C945-446D-86C4-8D57CB14DB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755E1F7-7789-4926-A2E6-C046645CB9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E35E74-E95D-4F1E-9B29-03C1B9063F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D80B00-B34C-4233-A34C-0D310EFAF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45F009-116F-4884-B45C-532A074C6C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8AC476-E49D-4A15-9512-70DF095258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A4F8B06-2634-459A-81EC-320B63717C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EB3D0D-EB20-4D75-8814-96F1391F7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0B4A-1E07-4A9D-809E-586901E4FA0E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6232-C8A2-4906-8A2E-9E428CA60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27E65E-FB37-4DEC-8940-43AB5DFB85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171802-4A6D-4E77-9BD5-CF0D73F05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7A8347-C418-4866-989B-AFB2A7A193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BE4700-5209-44E9-834A-9706AE2B37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264A0F-4B00-4347-87CE-F260343C6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1DC1BC6-2B14-495A-92DA-EAC18C508A59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3285964-2DC7-490B-BC36-652FB7125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B143A2B-66AD-43F0-8BDB-BFEB0EE1E4AC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0AB7193-5671-413D-9492-4FEA6EA76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C2A24FA-9F3D-4AF6-B379-DD7289E80BA0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0B27B55-6EB6-4BAA-9AC3-74A42698D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2DF2870-7D65-4555-B5B7-FFD75C596A59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DC4DE66-2037-4307-871E-C6752C3AA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811143C-6A37-493F-859F-094BB4E1205C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290D403-F639-4A0C-AD88-E6F20828A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F48D-190D-4F0E-8187-94796519D041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C30F-CD3B-4CB5-A6DF-A46A4208A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5FC6CF6-84AF-4465-B8CD-0BF868ED8046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708F0A6-8E9C-41FD-95DB-0137CEC8F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2A2EC83-C081-4619-88C6-963AB5CA9CAD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B2C78D0-A00B-419D-A1F6-A1BF0BD87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55D020A-E3AC-46D8-914C-480B1A9BF5CE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1B1FA4C-C0AA-42E4-AD1A-2BF2B7DF2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2EA2F51-6042-4472-8676-7BC70A6F1FF7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0097A99-7463-4910-99B9-01454649C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B99D5F75-41F5-4EF6-A0D7-25477266E4AA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07E1581-8515-4318-A45A-9F9C33AEA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E5548764-7317-4D47-9A13-23DCF2292B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719697-5346-4391-92BF-14A23FF3C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9735CE-D01C-4527-B6E4-DBD78E5986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2045B8-EF3A-4F3A-B526-24A18E2E6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0661AA-4A48-44A5-84A0-59690D2D59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352A-0912-4B15-B04F-5EDE7FCDBA1A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EC4D-51D8-48D4-B91B-82E560411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95B13-02AC-4331-86BD-640470B582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04A1B1-AAA1-4E6B-B7DA-41CD2C5B89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28.05.2020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EA1218D-87C9-4C47-928B-61243B9D7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6017-63EF-486D-94E2-40C016C15DFE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9FF36-7BB3-4AFE-AF91-0854687FD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16DB8-644D-49D6-BF50-07333FD694B1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989A-33CC-4B5F-8A26-46CDEE6B9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A043E6-5AF5-4F46-A52C-79B54E1A852C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E3A547-9B6E-4324-A69A-A5F30EFF6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4" r:id="rId2"/>
    <p:sldLayoutId id="2147483973" r:id="rId3"/>
    <p:sldLayoutId id="2147483972" r:id="rId4"/>
    <p:sldLayoutId id="2147483971" r:id="rId5"/>
    <p:sldLayoutId id="2147483970" r:id="rId6"/>
    <p:sldLayoutId id="2147483969" r:id="rId7"/>
    <p:sldLayoutId id="2147483968" r:id="rId8"/>
    <p:sldLayoutId id="2147483967" r:id="rId9"/>
    <p:sldLayoutId id="2147483966" r:id="rId10"/>
    <p:sldLayoutId id="21474839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28.05.2020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64026F-7000-43FD-BC86-56CBDB82E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9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28.05.2020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FF131A-DEA0-40EF-8493-A000ACCE2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55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55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28.05.2020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99BEFB-FE87-462C-9565-721085A06A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76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6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28.05.2020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183886-9138-43AE-ADF5-08D62ED0C4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806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CF10E-E58E-4702-8217-74D709E580D2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146F12-4D2B-4831-824E-0B7BE1218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1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933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36BDAFA-2E54-4E7A-B0A2-11736C8625BE}" type="datetimeFigureOut">
              <a:rPr lang="ru-RU"/>
              <a:pPr>
                <a:defRPr/>
              </a:pPr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F58AD92-25E6-4254-83B0-EF0E03881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221088"/>
            <a:ext cx="7921005" cy="2016224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 Крапивинского района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2019 год</a:t>
            </a:r>
          </a:p>
          <a:p>
            <a:pPr algn="ctr"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(разработан на основе решения Совета народных депутатов Крапивинского муниципального округа от 27.05.2020 № 143 «Об исполнении бюджета </a:t>
            </a:r>
            <a:r>
              <a:rPr lang="ru-RU" sz="2000" b="1" dirty="0" err="1" smtClean="0">
                <a:solidFill>
                  <a:srgbClr val="0070C0"/>
                </a:solidFill>
              </a:rPr>
              <a:t>Шевелевского</a:t>
            </a:r>
            <a:r>
              <a:rPr lang="ru-RU" sz="2000" b="1" dirty="0" smtClean="0">
                <a:solidFill>
                  <a:srgbClr val="0070C0"/>
                </a:solidFill>
              </a:rPr>
              <a:t> сельского поселения за 2019 год»)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443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G:\стелл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7560840" cy="40680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86E549-452F-45AA-8E33-CFC11A00E2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pic>
        <p:nvPicPr>
          <p:cNvPr id="120834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pic>
        <p:nvPicPr>
          <p:cNvPr id="120835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285729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0" y="500042"/>
            <a:ext cx="8750300" cy="4470412"/>
          </a:xfrm>
          <a:prstGeom prst="ellipseRibbon2">
            <a:avLst>
              <a:gd name="adj1" fmla="val 27703"/>
              <a:gd name="adj2" fmla="val 68462"/>
              <a:gd name="adj3" fmla="val 12500"/>
            </a:avLst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Шевелевского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Чушкин Виктор Юрьевич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 с 8-30 до 17-30, перерыв с 13-00 до 14-00.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Адрес:652466,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Кемеровская область,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Крапивинский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район,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д.Шевели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ул.Московская, 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 (8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38446) 3-73-11,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Факс: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3-73-11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sheveli-zam@yandex.ru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0A5F4-6D20-4588-95B8-F78E71BE4E6B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0" y="620713"/>
            <a:ext cx="9144000" cy="1203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 2019 ГОД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 НА РЕШЕНИЕ СЛЕДУЮЩИХ КЛЮЧЕВЫХ ЗАДАЧ:</a:t>
            </a:r>
          </a:p>
        </p:txBody>
      </p:sp>
      <p:sp>
        <p:nvSpPr>
          <p:cNvPr id="120840" name="AutoShape 8"/>
          <p:cNvSpPr>
            <a:spLocks noChangeArrowheads="1"/>
          </p:cNvSpPr>
          <p:nvPr/>
        </p:nvSpPr>
        <p:spPr bwMode="auto">
          <a:xfrm>
            <a:off x="323528" y="1916832"/>
            <a:ext cx="8424936" cy="86518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/>
              <a:t>Обеспечение устойчивости и сбалансированности бюджетной системы в целях </a:t>
            </a:r>
          </a:p>
          <a:p>
            <a:pPr algn="ctr">
              <a:defRPr/>
            </a:pPr>
            <a:r>
              <a:rPr lang="ru-RU" sz="1400" b="1" dirty="0"/>
              <a:t>гарантированного исполнения действующих и принимаемых расходных обязательств</a:t>
            </a:r>
            <a:r>
              <a:rPr lang="ru-RU" dirty="0"/>
              <a:t> </a:t>
            </a:r>
          </a:p>
        </p:txBody>
      </p:sp>
      <p:sp>
        <p:nvSpPr>
          <p:cNvPr id="120844" name="AutoShape 12"/>
          <p:cNvSpPr>
            <a:spLocks noChangeArrowheads="1"/>
          </p:cNvSpPr>
          <p:nvPr/>
        </p:nvSpPr>
        <p:spPr bwMode="auto">
          <a:xfrm>
            <a:off x="323528" y="2852936"/>
            <a:ext cx="8424936" cy="86518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/>
              <a:t>Повышение эффективности бюджетной политики, в том числе за счет роста </a:t>
            </a:r>
          </a:p>
          <a:p>
            <a:pPr algn="ctr">
              <a:defRPr/>
            </a:pPr>
            <a:r>
              <a:rPr lang="ru-RU" sz="1400" b="1" dirty="0"/>
              <a:t>эффективности бюджетных расходов, обеспечения адресности </a:t>
            </a:r>
          </a:p>
          <a:p>
            <a:pPr algn="ctr">
              <a:defRPr/>
            </a:pPr>
            <a:r>
              <a:rPr lang="ru-RU" sz="1400" b="1" dirty="0"/>
              <a:t>социальной </a:t>
            </a:r>
            <a:r>
              <a:rPr lang="ru-RU" sz="1400" b="1" dirty="0" smtClean="0"/>
              <a:t>помощи</a:t>
            </a:r>
            <a:endParaRPr lang="ru-RU" sz="1400" b="1" dirty="0"/>
          </a:p>
        </p:txBody>
      </p:sp>
      <p:sp>
        <p:nvSpPr>
          <p:cNvPr id="120847" name="AutoShape 15"/>
          <p:cNvSpPr>
            <a:spLocks noChangeArrowheads="1"/>
          </p:cNvSpPr>
          <p:nvPr/>
        </p:nvSpPr>
        <p:spPr bwMode="auto">
          <a:xfrm>
            <a:off x="323529" y="3789040"/>
            <a:ext cx="8496944" cy="86518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 dirty="0"/>
              <a:t>Соответствие финансовых возможностей </a:t>
            </a:r>
            <a:r>
              <a:rPr lang="ru-RU" sz="1400" b="1" dirty="0" err="1" smtClean="0"/>
              <a:t>Шевелевского</a:t>
            </a:r>
            <a:r>
              <a:rPr lang="ru-RU" sz="1400" b="1" dirty="0" smtClean="0"/>
              <a:t> </a:t>
            </a:r>
            <a:r>
              <a:rPr lang="ru-RU" sz="1400" b="1" dirty="0"/>
              <a:t>сельского поселения</a:t>
            </a:r>
          </a:p>
          <a:p>
            <a:pPr algn="ctr"/>
            <a:r>
              <a:rPr lang="ru-RU" sz="1400" b="1" dirty="0"/>
              <a:t>ключевым направлениям развития </a:t>
            </a:r>
          </a:p>
        </p:txBody>
      </p:sp>
      <p:sp>
        <p:nvSpPr>
          <p:cNvPr id="120850" name="AutoShape 18"/>
          <p:cNvSpPr>
            <a:spLocks noChangeArrowheads="1"/>
          </p:cNvSpPr>
          <p:nvPr/>
        </p:nvSpPr>
        <p:spPr bwMode="auto">
          <a:xfrm>
            <a:off x="323528" y="4725144"/>
            <a:ext cx="8496944" cy="865188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/>
              <a:t>Повышение роли бюджетной политики для поддержки экономического роста</a:t>
            </a:r>
            <a:r>
              <a:rPr lang="ru-RU" dirty="0"/>
              <a:t> </a:t>
            </a:r>
          </a:p>
        </p:txBody>
      </p:sp>
      <p:sp>
        <p:nvSpPr>
          <p:cNvPr id="120853" name="AutoShape 21"/>
          <p:cNvSpPr>
            <a:spLocks noChangeArrowheads="1"/>
          </p:cNvSpPr>
          <p:nvPr/>
        </p:nvSpPr>
        <p:spPr bwMode="auto">
          <a:xfrm>
            <a:off x="323528" y="5661023"/>
            <a:ext cx="8496623" cy="865187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dirty="0"/>
              <a:t>Повышение прозрачности и открытости бюджетного процесса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404664"/>
            <a:ext cx="7272808" cy="115212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ПОКАЗАТЕЛИ ЭФФЕКТИВНОСТИ ДЕЯТЕЛЬНОСТИ  ШЕВЕЛЕВСКОГО СЕЛЬСКОГО ПОСЕЛЕНИЯ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48064-8CDE-4E46-B823-058F0EB4CB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/>
        </p:nvGraphicFramePr>
        <p:xfrm>
          <a:off x="251520" y="1484787"/>
          <a:ext cx="8712968" cy="5288911"/>
        </p:xfrm>
        <a:graphic>
          <a:graphicData uri="http://schemas.openxmlformats.org/drawingml/2006/table">
            <a:tbl>
              <a:tblPr/>
              <a:tblGrid>
                <a:gridCol w="4692725"/>
                <a:gridCol w="616209"/>
                <a:gridCol w="930039"/>
                <a:gridCol w="910568"/>
                <a:gridCol w="744489"/>
                <a:gridCol w="818938"/>
              </a:tblGrid>
              <a:tr h="619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показателя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2018од исполнено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 исполнено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2020 год план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2021 год план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на конец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9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Объем доходов местного бюджета в расчете на 1 жителя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40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Объем расходов местного бюджета в расчете на 1 жителя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3,29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4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Объем расходов местного бюджета на жилищно-коммунальное хозяйство в расчете на 1 жителя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7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Объем расходов местного бюджета на содержание органов местного самоуправления в расчете на 1  единицу штатной численности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364,46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4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Объем расходов местного бюджета на содержание органов местного самоуправления в расчете на 1  жителя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105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1703,09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971,7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29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Протяженность автомобильных дорог общего пользования местного значения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Км.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1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Доля протяженности автомобильных дорог общего пользования местного значения, не отвечающих нормативным требованиям, в общей протяженности   автомобильных дорог общего пользования местного значения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4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населения, проживающего в населенных пунктах, не имеющих регулярного автобусного сообщения с административным центром муниципального района, в общей численности населения поселения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площадь жилых помещений, приходящаяся в  среднем на одного жителя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кв.м.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введенная в действие за 1 год.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кв.м</a:t>
                      </a:r>
                      <a:endParaRPr lang="ru-RU" sz="105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7843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1404176" cy="15841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500043"/>
            <a:ext cx="7454032" cy="112875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ШЕВЕЛЕВСКОГО СЕЛЬСКОГО ПОСЕЛЕНИЯ ЗА 2019 ГОД</a:t>
            </a:r>
          </a:p>
        </p:txBody>
      </p:sp>
      <p:graphicFrame>
        <p:nvGraphicFramePr>
          <p:cNvPr id="111664" name="Group 4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007342509"/>
              </p:ext>
            </p:extLst>
          </p:nvPr>
        </p:nvGraphicFramePr>
        <p:xfrm>
          <a:off x="251520" y="1916833"/>
          <a:ext cx="8641654" cy="4826642"/>
        </p:xfrm>
        <a:graphic>
          <a:graphicData uri="http://schemas.openxmlformats.org/drawingml/2006/table">
            <a:tbl>
              <a:tblPr/>
              <a:tblGrid>
                <a:gridCol w="3456662"/>
                <a:gridCol w="1273507"/>
                <a:gridCol w="818683"/>
                <a:gridCol w="1091577"/>
                <a:gridCol w="1182542"/>
                <a:gridCol w="818683"/>
              </a:tblGrid>
              <a:tr h="45921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2018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875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уточненный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75153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Доходы, 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9812,7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024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29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024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 поступления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6795,0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87366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Расходы, 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024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Дефицит (-),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1661" name="Text Box 116"/>
          <p:cNvSpPr txBox="1">
            <a:spLocks noChangeArrowheads="1"/>
          </p:cNvSpPr>
          <p:nvPr/>
        </p:nvSpPr>
        <p:spPr bwMode="auto">
          <a:xfrm>
            <a:off x="7452320" y="1412776"/>
            <a:ext cx="1440855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/>
            <a:r>
              <a:rPr lang="ru-RU" sz="1600" dirty="0">
                <a:solidFill>
                  <a:srgbClr val="000000"/>
                </a:solidFill>
                <a:latin typeface="Arial Cyr" charset="0"/>
                <a:cs typeface="Arial Cyr" charset="0"/>
              </a:rPr>
              <a:t>(тыс. рублей)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D0CEB-FB7A-4814-B580-580B68762A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404664"/>
            <a:ext cx="7526040" cy="67177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ШЕВЕЛЕВСКОГО СЕЛЬСКОГО ПОСЕЛЕНИЯ 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2019 ГОД</a:t>
            </a:r>
          </a:p>
        </p:txBody>
      </p:sp>
      <p:graphicFrame>
        <p:nvGraphicFramePr>
          <p:cNvPr id="111664" name="Group 4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679704572"/>
              </p:ext>
            </p:extLst>
          </p:nvPr>
        </p:nvGraphicFramePr>
        <p:xfrm>
          <a:off x="251521" y="1069464"/>
          <a:ext cx="8641654" cy="5699760"/>
        </p:xfrm>
        <a:graphic>
          <a:graphicData uri="http://schemas.openxmlformats.org/drawingml/2006/table">
            <a:tbl>
              <a:tblPr/>
              <a:tblGrid>
                <a:gridCol w="3456662"/>
                <a:gridCol w="1079842"/>
                <a:gridCol w="1152128"/>
                <a:gridCol w="1080120"/>
                <a:gridCol w="1054219"/>
                <a:gridCol w="818683"/>
              </a:tblGrid>
              <a:tr h="26793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2018 году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63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cs typeface="Arial Cy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уточненный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из них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Налоговые, 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 НДФЛ</a:t>
                      </a:r>
                      <a:endParaRPr lang="ru-RU" sz="12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 Акцизы</a:t>
                      </a:r>
                      <a:endParaRPr lang="ru-RU" sz="1200" b="0" i="0" u="none" strike="noStrike" baseline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 (ЕСХН)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15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Неналоговые, в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собственности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 поступления, в т.ч.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6795,0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282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7708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9812,7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1661" name="Text Box 116"/>
          <p:cNvSpPr txBox="1">
            <a:spLocks noChangeArrowheads="1"/>
          </p:cNvSpPr>
          <p:nvPr/>
        </p:nvSpPr>
        <p:spPr bwMode="auto">
          <a:xfrm>
            <a:off x="7668344" y="692696"/>
            <a:ext cx="1224831" cy="28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/>
            <a:r>
              <a:rPr lang="ru-RU" sz="1200" dirty="0" smtClean="0">
                <a:solidFill>
                  <a:srgbClr val="000000"/>
                </a:solidFill>
                <a:latin typeface="Arial Cyr" charset="0"/>
                <a:cs typeface="Arial Cyr" charset="0"/>
              </a:rPr>
              <a:t>тыс</a:t>
            </a:r>
            <a:r>
              <a:rPr lang="ru-RU" sz="1200" dirty="0">
                <a:solidFill>
                  <a:srgbClr val="000000"/>
                </a:solidFill>
                <a:latin typeface="Arial Cyr" charset="0"/>
                <a:cs typeface="Arial Cyr" charset="0"/>
              </a:rPr>
              <a:t>. </a:t>
            </a:r>
            <a:r>
              <a:rPr lang="ru-RU" sz="1300" dirty="0" smtClean="0">
                <a:solidFill>
                  <a:srgbClr val="000000"/>
                </a:solidFill>
                <a:latin typeface="Arial Cyr" charset="0"/>
                <a:cs typeface="Arial Cyr" charset="0"/>
              </a:rPr>
              <a:t>рублей</a:t>
            </a:r>
            <a:endParaRPr lang="ru-RU" sz="1200" dirty="0">
              <a:solidFill>
                <a:srgbClr val="000000"/>
              </a:solidFill>
              <a:latin typeface="Arial Cyr" charset="0"/>
              <a:cs typeface="Arial Cyr" charset="0"/>
            </a:endParaRP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D0CEB-FB7A-4814-B580-580B68762A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249786" cy="116580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7523131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93CC9E-69BC-47EF-B322-67BEF769DA2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819090387"/>
              </p:ext>
            </p:extLst>
          </p:nvPr>
        </p:nvGraphicFramePr>
        <p:xfrm>
          <a:off x="0" y="980728"/>
          <a:ext cx="9093200" cy="570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4691" name="Picture 8" descr="97e02b0b058d46c7fd4f51472672b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9227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620688"/>
            <a:ext cx="6768752" cy="129614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ШЕВЕЛЕВСКОГО СЕЛЬСКОГО ПОСЕЛЕНИЯ ЗА 2019 ГОД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48064-8CDE-4E46-B823-058F0EB4CB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4399322"/>
              </p:ext>
            </p:extLst>
          </p:nvPr>
        </p:nvGraphicFramePr>
        <p:xfrm>
          <a:off x="179511" y="2060848"/>
          <a:ext cx="8712969" cy="4620981"/>
        </p:xfrm>
        <a:graphic>
          <a:graphicData uri="http://schemas.openxmlformats.org/drawingml/2006/table">
            <a:tbl>
              <a:tblPr/>
              <a:tblGrid>
                <a:gridCol w="3275023"/>
                <a:gridCol w="1106023"/>
                <a:gridCol w="1318149"/>
                <a:gridCol w="986066"/>
                <a:gridCol w="1013854"/>
                <a:gridCol w="1013854"/>
              </a:tblGrid>
              <a:tr h="3727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раздела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2018год исполнение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 к 2018году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585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уточненный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00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3280,1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1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96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1116,9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2414,8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9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1652,1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1479,0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2912,2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4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Социальная политика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198,8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64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6339,3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6022,9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7843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7636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6"/>
          <p:cNvSpPr txBox="1">
            <a:spLocks noChangeArrowheads="1"/>
          </p:cNvSpPr>
          <p:nvPr/>
        </p:nvSpPr>
        <p:spPr bwMode="auto">
          <a:xfrm rot="10800000" flipV="1">
            <a:off x="7380312" y="1680407"/>
            <a:ext cx="1547378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/>
            <a:r>
              <a:rPr lang="ru-RU" sz="1600" dirty="0" smtClean="0">
                <a:solidFill>
                  <a:srgbClr val="000000"/>
                </a:solidFill>
                <a:latin typeface="Arial Cyr" charset="0"/>
                <a:cs typeface="Arial Cyr" charset="0"/>
              </a:rPr>
              <a:t>тыс</a:t>
            </a:r>
            <a:r>
              <a:rPr lang="ru-RU" sz="1600" dirty="0">
                <a:solidFill>
                  <a:srgbClr val="000000"/>
                </a:solidFill>
                <a:latin typeface="Arial Cyr" charset="0"/>
                <a:cs typeface="Arial Cyr" charset="0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latin typeface="Arial Cyr" charset="0"/>
                <a:cs typeface="Arial Cyr" charset="0"/>
              </a:rPr>
              <a:t>рублей</a:t>
            </a:r>
            <a:endParaRPr lang="ru-RU" sz="1600" dirty="0">
              <a:solidFill>
                <a:srgbClr val="000000"/>
              </a:solidFill>
              <a:latin typeface="Arial Cyr" charset="0"/>
              <a:cs typeface="Arial Cyr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765174"/>
            <a:ext cx="7200800" cy="93563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ШЕВЕЛЕВСКОГО СЕЛЬСКОГО ПОСЕЛЕНИЯ В РАМКАХ ПРОГРАММ ЗА 2019 ГОД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B48064-8CDE-4E46-B823-058F0EB4CB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38640437"/>
              </p:ext>
            </p:extLst>
          </p:nvPr>
        </p:nvGraphicFramePr>
        <p:xfrm>
          <a:off x="179512" y="2132855"/>
          <a:ext cx="8784975" cy="4536505"/>
        </p:xfrm>
        <a:graphic>
          <a:graphicData uri="http://schemas.openxmlformats.org/drawingml/2006/table">
            <a:tbl>
              <a:tblPr/>
              <a:tblGrid>
                <a:gridCol w="2939691"/>
                <a:gridCol w="1106892"/>
                <a:gridCol w="1591156"/>
                <a:gridCol w="1176074"/>
                <a:gridCol w="1037708"/>
                <a:gridCol w="933454"/>
              </a:tblGrid>
              <a:tr h="4396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 к 2018 году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068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первоначальный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уточненный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5781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"Организация местного самоуправления администрации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Шевелевского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3570,3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05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"Благоустройство и дорожное хозяйство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Шевелевского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поселения"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2769,0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5276,9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5259,2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654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6339,3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6022,9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10103,7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7843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47637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6"/>
          <p:cNvSpPr txBox="1">
            <a:spLocks noChangeArrowheads="1"/>
          </p:cNvSpPr>
          <p:nvPr/>
        </p:nvSpPr>
        <p:spPr bwMode="auto">
          <a:xfrm rot="10800000" flipV="1">
            <a:off x="7308304" y="1714054"/>
            <a:ext cx="1619386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/>
            <a:r>
              <a:rPr lang="ru-RU" sz="1600" dirty="0" smtClean="0">
                <a:solidFill>
                  <a:srgbClr val="000000"/>
                </a:solidFill>
                <a:latin typeface="Arial Cyr" charset="0"/>
                <a:cs typeface="Arial Cyr" charset="0"/>
              </a:rPr>
              <a:t>тыс</a:t>
            </a:r>
            <a:r>
              <a:rPr lang="ru-RU" sz="1600" dirty="0">
                <a:solidFill>
                  <a:srgbClr val="000000"/>
                </a:solidFill>
                <a:latin typeface="Arial Cyr" charset="0"/>
                <a:cs typeface="Arial Cyr" charset="0"/>
              </a:rPr>
              <a:t>. </a:t>
            </a:r>
            <a:r>
              <a:rPr lang="ru-RU" sz="1600" dirty="0" smtClean="0">
                <a:solidFill>
                  <a:srgbClr val="000000"/>
                </a:solidFill>
                <a:latin typeface="Arial Cyr" charset="0"/>
                <a:cs typeface="Arial Cyr" charset="0"/>
              </a:rPr>
              <a:t>рублей</a:t>
            </a:r>
            <a:endParaRPr lang="ru-RU" sz="1600" dirty="0">
              <a:solidFill>
                <a:srgbClr val="000000"/>
              </a:solidFill>
              <a:latin typeface="Arial Cyr" charset="0"/>
              <a:cs typeface="Arial Cy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079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9036050" cy="1081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ШЕВЕЛЕВСКОГО СЕЛЬСКОГО ПОСЕЛЕНИЯ  ЗА 2019 ГОД</a:t>
            </a: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48001101"/>
              </p:ext>
            </p:extLst>
          </p:nvPr>
        </p:nvGraphicFramePr>
        <p:xfrm>
          <a:off x="233363" y="1484785"/>
          <a:ext cx="8659117" cy="529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E02DB-53B6-4A28-917E-9DCEB1F5048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3392</TotalTime>
  <Words>815</Words>
  <Application>Microsoft Office PowerPoint</Application>
  <PresentationFormat>Экран (4:3)</PresentationFormat>
  <Paragraphs>352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Тема Office</vt:lpstr>
      <vt:lpstr>1_Городская</vt:lpstr>
      <vt:lpstr>5_Городская</vt:lpstr>
      <vt:lpstr>12_Городская</vt:lpstr>
      <vt:lpstr>13_Городская</vt:lpstr>
      <vt:lpstr>Трек</vt:lpstr>
      <vt:lpstr>Изящная</vt:lpstr>
      <vt:lpstr>Слайд 1</vt:lpstr>
      <vt:lpstr>Слайд 2</vt:lpstr>
      <vt:lpstr>ПОКАЗАТЕЛИ ЭФФЕКТИВНОСТИ ДЕЯТЕЛЬНОСТИ  ШЕВЕЛЕВСКОГО СЕЛЬСКОГО ПОСЕЛЕНИЯ</vt:lpstr>
      <vt:lpstr>ОСНОВНЫЕ ХАРАКТЕРИСТИКИ БЮДЖЕТА ШЕВЕЛЕВСКОГО СЕЛЬСКОГО ПОСЕЛЕНИЯ ЗА 2019 ГОД</vt:lpstr>
      <vt:lpstr>ДОХОДЫ ШЕВЕЛЕВСКОГО СЕЛЬСКОГО ПОСЕЛЕНИЯ  ЗА 2019 ГОД</vt:lpstr>
      <vt:lpstr>Слайд 6</vt:lpstr>
      <vt:lpstr>РАСХОДЫ БЮДЖЕТА ШЕВЕЛЕВСКОГО СЕЛЬСКОГО ПОСЕЛЕНИЯ ЗА 2019 ГОД</vt:lpstr>
      <vt:lpstr>РАСХОДЫ БЮДЖЕТА ШЕВЕЛЕВСКОГО СЕЛЬСКОГО ПОСЕЛЕНИЯ В РАМКАХ ПРОГРАММ ЗА 2019 ГОД</vt:lpstr>
      <vt:lpstr>ДИНАМИКА РАСХОДОВ БЮДЖЕТА ШЕВЕЛЕВСКОГО СЕЛЬСКОГО ПОСЕЛЕНИЯ  ЗА 2019 ГОД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BUD</cp:lastModifiedBy>
  <cp:revision>450</cp:revision>
  <cp:lastPrinted>2018-03-15T11:12:43Z</cp:lastPrinted>
  <dcterms:created xsi:type="dcterms:W3CDTF">2013-05-13T09:45:35Z</dcterms:created>
  <dcterms:modified xsi:type="dcterms:W3CDTF">2020-05-28T01:34:33Z</dcterms:modified>
</cp:coreProperties>
</file>