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88" r:id="rId3"/>
  </p:sldMasterIdLst>
  <p:notesMasterIdLst>
    <p:notesMasterId r:id="rId20"/>
  </p:notesMasterIdLst>
  <p:sldIdLst>
    <p:sldId id="256" r:id="rId4"/>
    <p:sldId id="354" r:id="rId5"/>
    <p:sldId id="355" r:id="rId6"/>
    <p:sldId id="356" r:id="rId7"/>
    <p:sldId id="359" r:id="rId8"/>
    <p:sldId id="360" r:id="rId9"/>
    <p:sldId id="361" r:id="rId10"/>
    <p:sldId id="362" r:id="rId11"/>
    <p:sldId id="363" r:id="rId12"/>
    <p:sldId id="365" r:id="rId13"/>
    <p:sldId id="366" r:id="rId14"/>
    <p:sldId id="367" r:id="rId15"/>
    <p:sldId id="368" r:id="rId16"/>
    <p:sldId id="369" r:id="rId17"/>
    <p:sldId id="357" r:id="rId18"/>
    <p:sldId id="371" r:id="rId19"/>
  </p:sldIdLst>
  <p:sldSz cx="9144000" cy="5143500" type="screen16x9"/>
  <p:notesSz cx="9940925" cy="6808788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5">
          <p15:clr>
            <a:srgbClr val="000000"/>
          </p15:clr>
        </p15:guide>
        <p15:guide id="2" pos="3131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04" autoAdjust="0"/>
  </p:normalViewPr>
  <p:slideViewPr>
    <p:cSldViewPr snapToGrid="0">
      <p:cViewPr>
        <p:scale>
          <a:sx n="164" d="100"/>
          <a:sy n="164" d="100"/>
        </p:scale>
        <p:origin x="1230" y="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45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891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32755-32FE-4B51-BAD0-6B984A15471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7075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93" y="3234174"/>
            <a:ext cx="7952740" cy="30639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DB001-AD96-4E66-AAA4-85A359DDB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3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1925" y="511175"/>
            <a:ext cx="4537075" cy="25527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1925" y="511175"/>
            <a:ext cx="4537075" cy="25527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56240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1925" y="511175"/>
            <a:ext cx="4537075" cy="25527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59053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1925" y="511175"/>
            <a:ext cx="4537075" cy="25527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50174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1925" y="511175"/>
            <a:ext cx="4537075" cy="25527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02411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1925" y="511175"/>
            <a:ext cx="4537075" cy="25527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1070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1925" y="511175"/>
            <a:ext cx="4537075" cy="25527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54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1925" y="511175"/>
            <a:ext cx="4537075" cy="25527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339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1925" y="511175"/>
            <a:ext cx="4537075" cy="25527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752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1925" y="511175"/>
            <a:ext cx="4537075" cy="25527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64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1925" y="511175"/>
            <a:ext cx="4537075" cy="25527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873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1925" y="511175"/>
            <a:ext cx="4537075" cy="25527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994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1925" y="511175"/>
            <a:ext cx="4537075" cy="25527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215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1925" y="511175"/>
            <a:ext cx="4537075" cy="25527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215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1925" y="511175"/>
            <a:ext cx="4537075" cy="25527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215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FA6C4-4F97-4D2E-AC1A-3952AFEE70B8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1925" y="511175"/>
            <a:ext cx="4537075" cy="25527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21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2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83" indent="0" algn="ctr">
              <a:buNone/>
              <a:defRPr/>
            </a:lvl2pPr>
            <a:lvl3pPr marL="913169" indent="0" algn="ctr">
              <a:buNone/>
              <a:defRPr/>
            </a:lvl3pPr>
            <a:lvl4pPr marL="1369754" indent="0" algn="ctr">
              <a:buNone/>
              <a:defRPr/>
            </a:lvl4pPr>
            <a:lvl5pPr marL="1826337" indent="0" algn="ctr">
              <a:buNone/>
              <a:defRPr/>
            </a:lvl5pPr>
            <a:lvl6pPr marL="2282922" indent="0" algn="ctr">
              <a:buNone/>
              <a:defRPr/>
            </a:lvl6pPr>
            <a:lvl7pPr marL="2739506" indent="0" algn="ctr">
              <a:buNone/>
              <a:defRPr/>
            </a:lvl7pPr>
            <a:lvl8pPr marL="3196084" indent="0" algn="ctr">
              <a:buNone/>
              <a:defRPr/>
            </a:lvl8pPr>
            <a:lvl9pPr marL="3652673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8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4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05992"/>
            <a:ext cx="2057401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92"/>
            <a:ext cx="6019801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66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00153"/>
            <a:ext cx="8229600" cy="3394472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2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F9DD51C4-7ADD-499E-B91A-A9AB35C5B4D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71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3"/>
            <a:ext cx="8229600" cy="3394472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2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FC8267A6-EB69-4449-8BEE-E3DE7879301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65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1597827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2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83" indent="0" algn="ctr">
              <a:buNone/>
              <a:defRPr/>
            </a:lvl2pPr>
            <a:lvl3pPr marL="913169" indent="0" algn="ctr">
              <a:buNone/>
              <a:defRPr/>
            </a:lvl3pPr>
            <a:lvl4pPr marL="1369754" indent="0" algn="ctr">
              <a:buNone/>
              <a:defRPr/>
            </a:lvl4pPr>
            <a:lvl5pPr marL="1826337" indent="0" algn="ctr">
              <a:buNone/>
              <a:defRPr/>
            </a:lvl5pPr>
            <a:lvl6pPr marL="2282922" indent="0" algn="ctr">
              <a:buNone/>
              <a:defRPr/>
            </a:lvl6pPr>
            <a:lvl7pPr marL="2739506" indent="0" algn="ctr">
              <a:buNone/>
              <a:defRPr/>
            </a:lvl7pPr>
            <a:lvl8pPr marL="3196084" indent="0" algn="ctr">
              <a:buNone/>
              <a:defRPr/>
            </a:lvl8pPr>
            <a:lvl9pPr marL="3652673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46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4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92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41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83" indent="0">
              <a:buNone/>
              <a:defRPr sz="1800"/>
            </a:lvl2pPr>
            <a:lvl3pPr marL="913169" indent="0">
              <a:buNone/>
              <a:defRPr sz="1600"/>
            </a:lvl3pPr>
            <a:lvl4pPr marL="1369754" indent="0">
              <a:buNone/>
              <a:defRPr sz="1400"/>
            </a:lvl4pPr>
            <a:lvl5pPr marL="1826337" indent="0">
              <a:buNone/>
              <a:defRPr sz="1400"/>
            </a:lvl5pPr>
            <a:lvl6pPr marL="2282922" indent="0">
              <a:buNone/>
              <a:defRPr sz="1400"/>
            </a:lvl6pPr>
            <a:lvl7pPr marL="2739506" indent="0">
              <a:buNone/>
              <a:defRPr sz="1400"/>
            </a:lvl7pPr>
            <a:lvl8pPr marL="3196084" indent="0">
              <a:buNone/>
              <a:defRPr sz="1400"/>
            </a:lvl8pPr>
            <a:lvl9pPr marL="3652673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41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200154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56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3" indent="0">
              <a:buNone/>
              <a:defRPr sz="2000" b="1"/>
            </a:lvl2pPr>
            <a:lvl3pPr marL="913169" indent="0">
              <a:buNone/>
              <a:defRPr sz="1800" b="1"/>
            </a:lvl3pPr>
            <a:lvl4pPr marL="1369754" indent="0">
              <a:buNone/>
              <a:defRPr sz="1600" b="1"/>
            </a:lvl4pPr>
            <a:lvl5pPr marL="1826337" indent="0">
              <a:buNone/>
              <a:defRPr sz="1600" b="1"/>
            </a:lvl5pPr>
            <a:lvl6pPr marL="2282922" indent="0">
              <a:buNone/>
              <a:defRPr sz="1600" b="1"/>
            </a:lvl6pPr>
            <a:lvl7pPr marL="2739506" indent="0">
              <a:buNone/>
              <a:defRPr sz="1600" b="1"/>
            </a:lvl7pPr>
            <a:lvl8pPr marL="3196084" indent="0">
              <a:buNone/>
              <a:defRPr sz="1600" b="1"/>
            </a:lvl8pPr>
            <a:lvl9pPr marL="365267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151337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3" indent="0">
              <a:buNone/>
              <a:defRPr sz="2000" b="1"/>
            </a:lvl2pPr>
            <a:lvl3pPr marL="913169" indent="0">
              <a:buNone/>
              <a:defRPr sz="1800" b="1"/>
            </a:lvl3pPr>
            <a:lvl4pPr marL="1369754" indent="0">
              <a:buNone/>
              <a:defRPr sz="1600" b="1"/>
            </a:lvl4pPr>
            <a:lvl5pPr marL="1826337" indent="0">
              <a:buNone/>
              <a:defRPr sz="1600" b="1"/>
            </a:lvl5pPr>
            <a:lvl6pPr marL="2282922" indent="0">
              <a:buNone/>
              <a:defRPr sz="1600" b="1"/>
            </a:lvl6pPr>
            <a:lvl7pPr marL="2739506" indent="0">
              <a:buNone/>
              <a:defRPr sz="1600" b="1"/>
            </a:lvl7pPr>
            <a:lvl8pPr marL="3196084" indent="0">
              <a:buNone/>
              <a:defRPr sz="1600" b="1"/>
            </a:lvl8pPr>
            <a:lvl9pPr marL="365267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1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69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92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04800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83" indent="0">
              <a:buNone/>
              <a:defRPr sz="1200"/>
            </a:lvl2pPr>
            <a:lvl3pPr marL="913169" indent="0">
              <a:buNone/>
              <a:defRPr sz="1000"/>
            </a:lvl3pPr>
            <a:lvl4pPr marL="1369754" indent="0">
              <a:buNone/>
              <a:defRPr sz="900"/>
            </a:lvl4pPr>
            <a:lvl5pPr marL="1826337" indent="0">
              <a:buNone/>
              <a:defRPr sz="900"/>
            </a:lvl5pPr>
            <a:lvl6pPr marL="2282922" indent="0">
              <a:buNone/>
              <a:defRPr sz="900"/>
            </a:lvl6pPr>
            <a:lvl7pPr marL="2739506" indent="0">
              <a:buNone/>
              <a:defRPr sz="900"/>
            </a:lvl7pPr>
            <a:lvl8pPr marL="3196084" indent="0">
              <a:buNone/>
              <a:defRPr sz="900"/>
            </a:lvl8pPr>
            <a:lvl9pPr marL="365267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40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83" indent="0">
              <a:buNone/>
              <a:defRPr sz="2800"/>
            </a:lvl2pPr>
            <a:lvl3pPr marL="913169" indent="0">
              <a:buNone/>
              <a:defRPr sz="2400"/>
            </a:lvl3pPr>
            <a:lvl4pPr marL="1369754" indent="0">
              <a:buNone/>
              <a:defRPr sz="2000"/>
            </a:lvl4pPr>
            <a:lvl5pPr marL="1826337" indent="0">
              <a:buNone/>
              <a:defRPr sz="2000"/>
            </a:lvl5pPr>
            <a:lvl6pPr marL="2282922" indent="0">
              <a:buNone/>
              <a:defRPr sz="2000"/>
            </a:lvl6pPr>
            <a:lvl7pPr marL="2739506" indent="0">
              <a:buNone/>
              <a:defRPr sz="2000"/>
            </a:lvl7pPr>
            <a:lvl8pPr marL="3196084" indent="0">
              <a:buNone/>
              <a:defRPr sz="2000"/>
            </a:lvl8pPr>
            <a:lvl9pPr marL="3652673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6583" indent="0">
              <a:buNone/>
              <a:defRPr sz="1200"/>
            </a:lvl2pPr>
            <a:lvl3pPr marL="913169" indent="0">
              <a:buNone/>
              <a:defRPr sz="1000"/>
            </a:lvl3pPr>
            <a:lvl4pPr marL="1369754" indent="0">
              <a:buNone/>
              <a:defRPr sz="900"/>
            </a:lvl4pPr>
            <a:lvl5pPr marL="1826337" indent="0">
              <a:buNone/>
              <a:defRPr sz="900"/>
            </a:lvl5pPr>
            <a:lvl6pPr marL="2282922" indent="0">
              <a:buNone/>
              <a:defRPr sz="900"/>
            </a:lvl6pPr>
            <a:lvl7pPr marL="2739506" indent="0">
              <a:buNone/>
              <a:defRPr sz="900"/>
            </a:lvl7pPr>
            <a:lvl8pPr marL="3196084" indent="0">
              <a:buNone/>
              <a:defRPr sz="900"/>
            </a:lvl8pPr>
            <a:lvl9pPr marL="365267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34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77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05992"/>
            <a:ext cx="2057401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92"/>
            <a:ext cx="6019801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45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00154"/>
            <a:ext cx="8229600" cy="3394472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2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F9DD51C4-7ADD-499E-B91A-A9AB35C5B4D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78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4"/>
            <a:ext cx="8229600" cy="3394472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2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FC8267A6-EB69-4449-8BEE-E3DE7879301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0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2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583" indent="0" algn="ctr">
              <a:buNone/>
              <a:defRPr/>
            </a:lvl2pPr>
            <a:lvl3pPr marL="913169" indent="0" algn="ctr">
              <a:buNone/>
              <a:defRPr/>
            </a:lvl3pPr>
            <a:lvl4pPr marL="1369754" indent="0" algn="ctr">
              <a:buNone/>
              <a:defRPr/>
            </a:lvl4pPr>
            <a:lvl5pPr marL="1826337" indent="0" algn="ctr">
              <a:buNone/>
              <a:defRPr/>
            </a:lvl5pPr>
            <a:lvl6pPr marL="2282922" indent="0" algn="ctr">
              <a:buNone/>
              <a:defRPr/>
            </a:lvl6pPr>
            <a:lvl7pPr marL="2739506" indent="0" algn="ctr">
              <a:buNone/>
              <a:defRPr/>
            </a:lvl7pPr>
            <a:lvl8pPr marL="3196084" indent="0" algn="ctr">
              <a:buNone/>
              <a:defRPr/>
            </a:lvl8pPr>
            <a:lvl9pPr marL="365267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65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26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0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0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83" indent="0">
              <a:buNone/>
              <a:defRPr sz="1800"/>
            </a:lvl2pPr>
            <a:lvl3pPr marL="913169" indent="0">
              <a:buNone/>
              <a:defRPr sz="1600"/>
            </a:lvl3pPr>
            <a:lvl4pPr marL="1369754" indent="0">
              <a:buNone/>
              <a:defRPr sz="1400"/>
            </a:lvl4pPr>
            <a:lvl5pPr marL="1826337" indent="0">
              <a:buNone/>
              <a:defRPr sz="1400"/>
            </a:lvl5pPr>
            <a:lvl6pPr marL="2282922" indent="0">
              <a:buNone/>
              <a:defRPr sz="1400"/>
            </a:lvl6pPr>
            <a:lvl7pPr marL="2739506" indent="0">
              <a:buNone/>
              <a:defRPr sz="1400"/>
            </a:lvl7pPr>
            <a:lvl8pPr marL="3196084" indent="0">
              <a:buNone/>
              <a:defRPr sz="1400"/>
            </a:lvl8pPr>
            <a:lvl9pPr marL="365267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4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91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9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83" indent="0">
              <a:buNone/>
              <a:defRPr sz="1800"/>
            </a:lvl2pPr>
            <a:lvl3pPr marL="913169" indent="0">
              <a:buNone/>
              <a:defRPr sz="1600"/>
            </a:lvl3pPr>
            <a:lvl4pPr marL="1369754" indent="0">
              <a:buNone/>
              <a:defRPr sz="1400"/>
            </a:lvl4pPr>
            <a:lvl5pPr marL="1826337" indent="0">
              <a:buNone/>
              <a:defRPr sz="1400"/>
            </a:lvl5pPr>
            <a:lvl6pPr marL="2282922" indent="0">
              <a:buNone/>
              <a:defRPr sz="1400"/>
            </a:lvl6pPr>
            <a:lvl7pPr marL="2739506" indent="0">
              <a:buNone/>
              <a:defRPr sz="1400"/>
            </a:lvl7pPr>
            <a:lvl8pPr marL="3196084" indent="0">
              <a:buNone/>
              <a:defRPr sz="1400"/>
            </a:lvl8pPr>
            <a:lvl9pPr marL="3652673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67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67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3" indent="0">
              <a:buNone/>
              <a:defRPr sz="2000" b="1"/>
            </a:lvl2pPr>
            <a:lvl3pPr marL="913169" indent="0">
              <a:buNone/>
              <a:defRPr sz="1800" b="1"/>
            </a:lvl3pPr>
            <a:lvl4pPr marL="1369754" indent="0">
              <a:buNone/>
              <a:defRPr sz="1600" b="1"/>
            </a:lvl4pPr>
            <a:lvl5pPr marL="1826337" indent="0">
              <a:buNone/>
              <a:defRPr sz="1600" b="1"/>
            </a:lvl5pPr>
            <a:lvl6pPr marL="2282922" indent="0">
              <a:buNone/>
              <a:defRPr sz="1600" b="1"/>
            </a:lvl6pPr>
            <a:lvl7pPr marL="2739506" indent="0">
              <a:buNone/>
              <a:defRPr sz="1600" b="1"/>
            </a:lvl7pPr>
            <a:lvl8pPr marL="3196084" indent="0">
              <a:buNone/>
              <a:defRPr sz="1600" b="1"/>
            </a:lvl8pPr>
            <a:lvl9pPr marL="36526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3" indent="0">
              <a:buNone/>
              <a:defRPr sz="2000" b="1"/>
            </a:lvl2pPr>
            <a:lvl3pPr marL="913169" indent="0">
              <a:buNone/>
              <a:defRPr sz="1800" b="1"/>
            </a:lvl3pPr>
            <a:lvl4pPr marL="1369754" indent="0">
              <a:buNone/>
              <a:defRPr sz="1600" b="1"/>
            </a:lvl4pPr>
            <a:lvl5pPr marL="1826337" indent="0">
              <a:buNone/>
              <a:defRPr sz="1600" b="1"/>
            </a:lvl5pPr>
            <a:lvl6pPr marL="2282922" indent="0">
              <a:buNone/>
              <a:defRPr sz="1600" b="1"/>
            </a:lvl6pPr>
            <a:lvl7pPr marL="2739506" indent="0">
              <a:buNone/>
              <a:defRPr sz="1600" b="1"/>
            </a:lvl7pPr>
            <a:lvl8pPr marL="3196084" indent="0">
              <a:buNone/>
              <a:defRPr sz="1600" b="1"/>
            </a:lvl8pPr>
            <a:lvl9pPr marL="36526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11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259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69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047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83" indent="0">
              <a:buNone/>
              <a:defRPr sz="1200"/>
            </a:lvl2pPr>
            <a:lvl3pPr marL="913169" indent="0">
              <a:buNone/>
              <a:defRPr sz="1000"/>
            </a:lvl3pPr>
            <a:lvl4pPr marL="1369754" indent="0">
              <a:buNone/>
              <a:defRPr sz="900"/>
            </a:lvl4pPr>
            <a:lvl5pPr marL="1826337" indent="0">
              <a:buNone/>
              <a:defRPr sz="900"/>
            </a:lvl5pPr>
            <a:lvl6pPr marL="2282922" indent="0">
              <a:buNone/>
              <a:defRPr sz="900"/>
            </a:lvl6pPr>
            <a:lvl7pPr marL="2739506" indent="0">
              <a:buNone/>
              <a:defRPr sz="900"/>
            </a:lvl7pPr>
            <a:lvl8pPr marL="3196084" indent="0">
              <a:buNone/>
              <a:defRPr sz="900"/>
            </a:lvl8pPr>
            <a:lvl9pPr marL="365267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87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83" indent="0">
              <a:buNone/>
              <a:defRPr sz="2800"/>
            </a:lvl2pPr>
            <a:lvl3pPr marL="913169" indent="0">
              <a:buNone/>
              <a:defRPr sz="2400"/>
            </a:lvl3pPr>
            <a:lvl4pPr marL="1369754" indent="0">
              <a:buNone/>
              <a:defRPr sz="2000"/>
            </a:lvl4pPr>
            <a:lvl5pPr marL="1826337" indent="0">
              <a:buNone/>
              <a:defRPr sz="2000"/>
            </a:lvl5pPr>
            <a:lvl6pPr marL="2282922" indent="0">
              <a:buNone/>
              <a:defRPr sz="2000"/>
            </a:lvl6pPr>
            <a:lvl7pPr marL="2739506" indent="0">
              <a:buNone/>
              <a:defRPr sz="2000"/>
            </a:lvl7pPr>
            <a:lvl8pPr marL="3196084" indent="0">
              <a:buNone/>
              <a:defRPr sz="2000"/>
            </a:lvl8pPr>
            <a:lvl9pPr marL="3652673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6583" indent="0">
              <a:buNone/>
              <a:defRPr sz="1200"/>
            </a:lvl2pPr>
            <a:lvl3pPr marL="913169" indent="0">
              <a:buNone/>
              <a:defRPr sz="1000"/>
            </a:lvl3pPr>
            <a:lvl4pPr marL="1369754" indent="0">
              <a:buNone/>
              <a:defRPr sz="900"/>
            </a:lvl4pPr>
            <a:lvl5pPr marL="1826337" indent="0">
              <a:buNone/>
              <a:defRPr sz="900"/>
            </a:lvl5pPr>
            <a:lvl6pPr marL="2282922" indent="0">
              <a:buNone/>
              <a:defRPr sz="900"/>
            </a:lvl6pPr>
            <a:lvl7pPr marL="2739506" indent="0">
              <a:buNone/>
              <a:defRPr sz="900"/>
            </a:lvl7pPr>
            <a:lvl8pPr marL="3196084" indent="0">
              <a:buNone/>
              <a:defRPr sz="900"/>
            </a:lvl8pPr>
            <a:lvl9pPr marL="365267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104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312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05992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92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82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00154"/>
            <a:ext cx="8229600" cy="3394472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F9DD51C4-7ADD-499E-B91A-A9AB35C5B4D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00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4"/>
            <a:ext cx="8229600" cy="3394472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FC8267A6-EB69-4449-8BEE-E3DE7879301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0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200153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3" indent="0">
              <a:buNone/>
              <a:defRPr sz="2000" b="1"/>
            </a:lvl2pPr>
            <a:lvl3pPr marL="913169" indent="0">
              <a:buNone/>
              <a:defRPr sz="1800" b="1"/>
            </a:lvl3pPr>
            <a:lvl4pPr marL="1369754" indent="0">
              <a:buNone/>
              <a:defRPr sz="1600" b="1"/>
            </a:lvl4pPr>
            <a:lvl5pPr marL="1826337" indent="0">
              <a:buNone/>
              <a:defRPr sz="1600" b="1"/>
            </a:lvl5pPr>
            <a:lvl6pPr marL="2282922" indent="0">
              <a:buNone/>
              <a:defRPr sz="1600" b="1"/>
            </a:lvl6pPr>
            <a:lvl7pPr marL="2739506" indent="0">
              <a:buNone/>
              <a:defRPr sz="1600" b="1"/>
            </a:lvl7pPr>
            <a:lvl8pPr marL="3196084" indent="0">
              <a:buNone/>
              <a:defRPr sz="1600" b="1"/>
            </a:lvl8pPr>
            <a:lvl9pPr marL="365267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151337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3" indent="0">
              <a:buNone/>
              <a:defRPr sz="2000" b="1"/>
            </a:lvl2pPr>
            <a:lvl3pPr marL="913169" indent="0">
              <a:buNone/>
              <a:defRPr sz="1800" b="1"/>
            </a:lvl3pPr>
            <a:lvl4pPr marL="1369754" indent="0">
              <a:buNone/>
              <a:defRPr sz="1600" b="1"/>
            </a:lvl4pPr>
            <a:lvl5pPr marL="1826337" indent="0">
              <a:buNone/>
              <a:defRPr sz="1600" b="1"/>
            </a:lvl5pPr>
            <a:lvl6pPr marL="2282922" indent="0">
              <a:buNone/>
              <a:defRPr sz="1600" b="1"/>
            </a:lvl6pPr>
            <a:lvl7pPr marL="2739506" indent="0">
              <a:buNone/>
              <a:defRPr sz="1600" b="1"/>
            </a:lvl7pPr>
            <a:lvl8pPr marL="3196084" indent="0">
              <a:buNone/>
              <a:defRPr sz="1600" b="1"/>
            </a:lvl8pPr>
            <a:lvl9pPr marL="365267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17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4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6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04799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83" indent="0">
              <a:buNone/>
              <a:defRPr sz="1200"/>
            </a:lvl2pPr>
            <a:lvl3pPr marL="913169" indent="0">
              <a:buNone/>
              <a:defRPr sz="1000"/>
            </a:lvl3pPr>
            <a:lvl4pPr marL="1369754" indent="0">
              <a:buNone/>
              <a:defRPr sz="900"/>
            </a:lvl4pPr>
            <a:lvl5pPr marL="1826337" indent="0">
              <a:buNone/>
              <a:defRPr sz="900"/>
            </a:lvl5pPr>
            <a:lvl6pPr marL="2282922" indent="0">
              <a:buNone/>
              <a:defRPr sz="900"/>
            </a:lvl6pPr>
            <a:lvl7pPr marL="2739506" indent="0">
              <a:buNone/>
              <a:defRPr sz="900"/>
            </a:lvl7pPr>
            <a:lvl8pPr marL="3196084" indent="0">
              <a:buNone/>
              <a:defRPr sz="900"/>
            </a:lvl8pPr>
            <a:lvl9pPr marL="365267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83" indent="0">
              <a:buNone/>
              <a:defRPr sz="2800"/>
            </a:lvl2pPr>
            <a:lvl3pPr marL="913169" indent="0">
              <a:buNone/>
              <a:defRPr sz="2400"/>
            </a:lvl3pPr>
            <a:lvl4pPr marL="1369754" indent="0">
              <a:buNone/>
              <a:defRPr sz="2000"/>
            </a:lvl4pPr>
            <a:lvl5pPr marL="1826337" indent="0">
              <a:buNone/>
              <a:defRPr sz="2000"/>
            </a:lvl5pPr>
            <a:lvl6pPr marL="2282922" indent="0">
              <a:buNone/>
              <a:defRPr sz="2000"/>
            </a:lvl6pPr>
            <a:lvl7pPr marL="2739506" indent="0">
              <a:buNone/>
              <a:defRPr sz="2000"/>
            </a:lvl7pPr>
            <a:lvl8pPr marL="3196084" indent="0">
              <a:buNone/>
              <a:defRPr sz="2000"/>
            </a:lvl8pPr>
            <a:lvl9pPr marL="3652673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6583" indent="0">
              <a:buNone/>
              <a:defRPr sz="1200"/>
            </a:lvl2pPr>
            <a:lvl3pPr marL="913169" indent="0">
              <a:buNone/>
              <a:defRPr sz="1000"/>
            </a:lvl3pPr>
            <a:lvl4pPr marL="1369754" indent="0">
              <a:buNone/>
              <a:defRPr sz="900"/>
            </a:lvl4pPr>
            <a:lvl5pPr marL="1826337" indent="0">
              <a:buNone/>
              <a:defRPr sz="900"/>
            </a:lvl5pPr>
            <a:lvl6pPr marL="2282922" indent="0">
              <a:buNone/>
              <a:defRPr sz="900"/>
            </a:lvl6pPr>
            <a:lvl7pPr marL="2739506" indent="0">
              <a:buNone/>
              <a:defRPr sz="900"/>
            </a:lvl7pPr>
            <a:lvl8pPr marL="3196084" indent="0">
              <a:buNone/>
              <a:defRPr sz="900"/>
            </a:lvl8pPr>
            <a:lvl9pPr marL="365267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8" rIns="91311" bIns="4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3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8" rIns="91311" bIns="456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8" rIns="91311" bIns="4565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169"/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 defTabSz="913169"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8" rIns="91311" bIns="4565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169"/>
            <a:endParaRPr lang="ru-RU">
              <a:solidFill>
                <a:srgbClr val="000000"/>
              </a:solidFill>
            </a:endParaRP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8" rIns="91311" bIns="4565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169"/>
            <a:fld id="{725C68B6-61C2-468F-89AB-4B9F7531AA68}" type="slidenum">
              <a:rPr lang="ru-RU" smtClean="0">
                <a:solidFill>
                  <a:srgbClr val="000000"/>
                </a:solidFill>
              </a:rPr>
              <a:pPr defTabSz="913169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5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58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16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633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438" indent="-342438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949" indent="-285365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63" indent="-22829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044" indent="-22829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630" indent="-2282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1214" indent="-2282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7798" indent="-2282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4383" indent="-2282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0966" indent="-2282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83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69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54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37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22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06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084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673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8" rIns="91311" bIns="4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8" rIns="91311" bIns="456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8" rIns="91311" bIns="4565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169"/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 defTabSz="913169"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8" rIns="91311" bIns="4565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169"/>
            <a:endParaRPr lang="ru-RU">
              <a:solidFill>
                <a:srgbClr val="000000"/>
              </a:solidFill>
            </a:endParaRP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8" rIns="91311" bIns="4565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169"/>
            <a:fld id="{725C68B6-61C2-468F-89AB-4B9F7531AA68}" type="slidenum">
              <a:rPr lang="ru-RU" smtClean="0">
                <a:solidFill>
                  <a:srgbClr val="000000"/>
                </a:solidFill>
              </a:rPr>
              <a:pPr defTabSz="913169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4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58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16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633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438" indent="-342438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949" indent="-285365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63" indent="-22829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044" indent="-22829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630" indent="-2282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1214" indent="-2282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7798" indent="-2282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4383" indent="-2282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0966" indent="-2282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83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69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54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37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22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06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084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673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8" rIns="91311" bIns="4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8" rIns="91311" bIns="456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8" rIns="91311" bIns="4565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169"/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 defTabSz="913169"/>
              <a:t>03.06.2020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8" rIns="91311" bIns="4565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169"/>
            <a:endParaRPr lang="ru-RU">
              <a:solidFill>
                <a:srgbClr val="000000"/>
              </a:solidFill>
            </a:endParaRP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8" rIns="91311" bIns="4565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169"/>
            <a:fld id="{725C68B6-61C2-468F-89AB-4B9F7531AA68}" type="slidenum">
              <a:rPr lang="ru-RU" smtClean="0">
                <a:solidFill>
                  <a:srgbClr val="000000"/>
                </a:solidFill>
              </a:rPr>
              <a:pPr defTabSz="913169"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5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58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16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633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438" indent="-342438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949" indent="-285365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63" indent="-22829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044" indent="-22829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630" indent="-2282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1214" indent="-2282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7798" indent="-2282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4383" indent="-2282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0966" indent="-2282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83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69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54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37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22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06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084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673" algn="l" defTabSz="913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9718" y="2118100"/>
            <a:ext cx="91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56081" y="727686"/>
            <a:ext cx="7772400" cy="648070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22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+mn-lt"/>
              </a:rPr>
            </a:b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20976" y="-768646"/>
            <a:ext cx="999930" cy="761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310" y="39974"/>
            <a:ext cx="755970" cy="5791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0539" y="1005588"/>
            <a:ext cx="70204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Меры </a:t>
            </a:r>
            <a:r>
              <a:rPr lang="ru-RU" sz="2800" b="1" dirty="0"/>
              <a:t>поддержки малого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и </a:t>
            </a:r>
            <a:r>
              <a:rPr lang="ru-RU" sz="2800" b="1" dirty="0"/>
              <a:t>среднего бизнеса</a:t>
            </a:r>
          </a:p>
          <a:p>
            <a:pPr algn="ctr"/>
            <a:r>
              <a:rPr lang="ru-RU" sz="2800" b="1" dirty="0"/>
              <a:t>для преодоления последствий новой </a:t>
            </a:r>
            <a:r>
              <a:rPr lang="ru-RU" sz="2800" b="1" dirty="0" err="1"/>
              <a:t>коронавируснои</a:t>
            </a:r>
            <a:r>
              <a:rPr lang="ru-RU" sz="2800" b="1" dirty="0"/>
              <a:t>̆ </a:t>
            </a:r>
            <a:r>
              <a:rPr lang="ru-RU" sz="2800" b="1" dirty="0" smtClean="0"/>
              <a:t>инфекции </a:t>
            </a:r>
          </a:p>
          <a:p>
            <a:pPr algn="ctr"/>
            <a:r>
              <a:rPr lang="ru-RU" sz="2800" b="1" dirty="0" smtClean="0"/>
              <a:t>(дополнение </a:t>
            </a:r>
          </a:p>
          <a:p>
            <a:pPr algn="ctr"/>
            <a:r>
              <a:rPr lang="ru-RU" sz="2800" b="1" dirty="0" smtClean="0"/>
              <a:t>по состоянию на 01.06.2020)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" y="0"/>
            <a:ext cx="9137929" cy="9080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357" y="98463"/>
            <a:ext cx="1182364" cy="6710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4" y="4343847"/>
            <a:ext cx="9138696" cy="9083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633" y="82608"/>
            <a:ext cx="867273" cy="66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81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" y="3099616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627540"/>
            <a:ext cx="8391192" cy="496747"/>
          </a:xfrm>
        </p:spPr>
        <p:txBody>
          <a:bodyPr/>
          <a:lstStyle/>
          <a:p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" y="1377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2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4633" y="314456"/>
            <a:ext cx="786898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rgbClr val="C00000"/>
              </a:solidFill>
            </a:endParaRPr>
          </a:p>
          <a:p>
            <a:pPr algn="ctr"/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>
                <a:solidFill>
                  <a:srgbClr val="C00000"/>
                </a:solidFill>
              </a:rPr>
              <a:t>Новая региональная мера </a:t>
            </a:r>
            <a:r>
              <a:rPr lang="ru-RU" sz="1600" b="1" dirty="0" smtClean="0">
                <a:solidFill>
                  <a:srgbClr val="C00000"/>
                </a:solidFill>
              </a:rPr>
              <a:t>поддержки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6 мая 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Постановлением </a:t>
            </a:r>
            <a:r>
              <a:rPr lang="ru-RU" sz="1600" dirty="0">
                <a:solidFill>
                  <a:srgbClr val="000000"/>
                </a:solidFill>
              </a:rPr>
              <a:t>Правительства Кемеровской области – </a:t>
            </a:r>
            <a:r>
              <a:rPr lang="ru-RU" sz="1600" dirty="0" smtClean="0">
                <a:solidFill>
                  <a:srgbClr val="000000"/>
                </a:solidFill>
              </a:rPr>
              <a:t>Кузбасса от </a:t>
            </a:r>
            <a:r>
              <a:rPr lang="ru-RU" sz="1600" dirty="0">
                <a:solidFill>
                  <a:srgbClr val="000000"/>
                </a:solidFill>
              </a:rPr>
              <a:t>6 мая 2020 </a:t>
            </a:r>
            <a:r>
              <a:rPr lang="ru-RU" sz="1600" dirty="0" smtClean="0">
                <a:solidFill>
                  <a:srgbClr val="000000"/>
                </a:solidFill>
              </a:rPr>
              <a:t> № </a:t>
            </a:r>
            <a:r>
              <a:rPr lang="ru-RU" sz="1600" dirty="0">
                <a:solidFill>
                  <a:srgbClr val="000000"/>
                </a:solidFill>
              </a:rPr>
              <a:t>267 утвержден </a:t>
            </a:r>
            <a:r>
              <a:rPr lang="ru-RU" sz="1600" dirty="0" smtClean="0">
                <a:solidFill>
                  <a:srgbClr val="000000"/>
                </a:solidFill>
              </a:rPr>
              <a:t>Порядок предоставления </a:t>
            </a:r>
            <a:r>
              <a:rPr lang="ru-RU" sz="1600" dirty="0">
                <a:solidFill>
                  <a:srgbClr val="000000"/>
                </a:solidFill>
              </a:rPr>
              <a:t>субсидии в целях реализации мероприятий по содействию сохранению занятости работников в условиях распространения </a:t>
            </a:r>
            <a:r>
              <a:rPr lang="ru-RU" sz="1600" dirty="0" err="1">
                <a:solidFill>
                  <a:srgbClr val="000000"/>
                </a:solidFill>
              </a:rPr>
              <a:t>коронавирусной</a:t>
            </a:r>
            <a:r>
              <a:rPr lang="ru-RU" sz="1600" dirty="0">
                <a:solidFill>
                  <a:srgbClr val="000000"/>
                </a:solidFill>
              </a:rPr>
              <a:t> инфекции (COVID – 19</a:t>
            </a:r>
            <a:r>
              <a:rPr lang="ru-RU" sz="1600" dirty="0" smtClean="0">
                <a:solidFill>
                  <a:srgbClr val="000000"/>
                </a:solidFill>
              </a:rPr>
              <a:t>).</a:t>
            </a:r>
          </a:p>
          <a:p>
            <a:pPr algn="ctr"/>
            <a:endParaRPr lang="ru-RU" sz="1600" dirty="0">
              <a:solidFill>
                <a:srgbClr val="000000"/>
              </a:solidFill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Настоящее </a:t>
            </a:r>
            <a:r>
              <a:rPr lang="ru-RU" sz="1600" dirty="0">
                <a:solidFill>
                  <a:srgbClr val="000000"/>
                </a:solidFill>
              </a:rPr>
              <a:t>постановление распространяет свое действие на правоотношения, </a:t>
            </a:r>
            <a:r>
              <a:rPr lang="ru-RU" sz="1600" dirty="0" smtClean="0">
                <a:solidFill>
                  <a:srgbClr val="000000"/>
                </a:solidFill>
              </a:rPr>
              <a:t>возникшие </a:t>
            </a:r>
            <a:r>
              <a:rPr lang="ru-RU" sz="1600" dirty="0">
                <a:solidFill>
                  <a:srgbClr val="000000"/>
                </a:solidFill>
              </a:rPr>
              <a:t>с </a:t>
            </a:r>
            <a:r>
              <a:rPr lang="ru-RU" sz="1600" dirty="0" smtClean="0">
                <a:solidFill>
                  <a:srgbClr val="000000"/>
                </a:solidFill>
              </a:rPr>
              <a:t>01.04.2020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3099616"/>
            <a:ext cx="3890348" cy="209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30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" y="3099616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627540"/>
            <a:ext cx="8391192" cy="496747"/>
          </a:xfrm>
        </p:spPr>
        <p:txBody>
          <a:bodyPr/>
          <a:lstStyle/>
          <a:p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" y="1377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2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699542"/>
            <a:ext cx="786898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Получатели </a:t>
            </a:r>
            <a:r>
              <a:rPr lang="ru-RU" b="1" dirty="0">
                <a:solidFill>
                  <a:srgbClr val="C00000"/>
                </a:solidFill>
              </a:rPr>
              <a:t>субсидии: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/>
              <a:t>Юридические </a:t>
            </a:r>
            <a:r>
              <a:rPr lang="ru-RU" dirty="0"/>
              <a:t>лица </a:t>
            </a:r>
            <a:r>
              <a:rPr lang="ru-RU" dirty="0" smtClean="0"/>
              <a:t>(</a:t>
            </a:r>
            <a:r>
              <a:rPr lang="ru-RU" dirty="0"/>
              <a:t>за исключением государственных </a:t>
            </a:r>
            <a:r>
              <a:rPr lang="ru-RU" dirty="0" smtClean="0"/>
              <a:t>муниципальных</a:t>
            </a:r>
            <a:r>
              <a:rPr lang="ru-RU" dirty="0"/>
              <a:t>) учреждений) </a:t>
            </a:r>
            <a:endParaRPr lang="ru-RU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/>
              <a:t>Индивидуальные предприниматели</a:t>
            </a:r>
            <a:endParaRPr lang="ru-RU" dirty="0"/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Основные критерии для  получения субсидии:</a:t>
            </a:r>
            <a:endParaRPr lang="ru-RU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работодатель </a:t>
            </a:r>
            <a:r>
              <a:rPr lang="ru-RU" sz="1600" dirty="0"/>
              <a:t>осуществляет деятельность, включенную в перечень </a:t>
            </a:r>
            <a:r>
              <a:rPr lang="ru-RU" sz="1600" dirty="0" smtClean="0"/>
              <a:t>наиболее пострадавших отраслей </a:t>
            </a:r>
            <a:r>
              <a:rPr lang="ru-RU" sz="1600" dirty="0"/>
              <a:t>российской </a:t>
            </a:r>
            <a:r>
              <a:rPr lang="ru-RU" sz="1600" dirty="0" smtClean="0"/>
              <a:t>экономики  (утвержден </a:t>
            </a:r>
            <a:r>
              <a:rPr lang="ru-RU" sz="1600" dirty="0"/>
              <a:t>постановлением Правительства Российской Федерации от 03.04.2020 № </a:t>
            </a:r>
            <a:r>
              <a:rPr lang="ru-RU" sz="1600" dirty="0" smtClean="0"/>
              <a:t>434);</a:t>
            </a:r>
            <a:endParaRPr lang="ru-RU" sz="1600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работодатель </a:t>
            </a:r>
            <a:r>
              <a:rPr lang="ru-RU" sz="1600" dirty="0"/>
              <a:t>соответствует требованиям статьи 4 Федерального закона от 24.07.2007 № 209-ФЗ «О развитии малого и среднего предпринимательства в Российской Федерации», и сведения о нем внесены в единый реестр субъектов малого и среднего предпринимательства</a:t>
            </a:r>
            <a:r>
              <a:rPr lang="ru-RU" sz="1600" dirty="0" smtClean="0"/>
              <a:t>. 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918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" y="3099616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627540"/>
            <a:ext cx="8391192" cy="496747"/>
          </a:xfrm>
        </p:spPr>
        <p:txBody>
          <a:bodyPr/>
          <a:lstStyle/>
          <a:p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" y="1377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2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699542"/>
            <a:ext cx="78689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Субсидия распространяется на следующих работников,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трудоустроенных у данного работодателя не позднее 01.04.2020: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в отношении которых принято решение об установлении нерабочих дней </a:t>
            </a:r>
            <a:r>
              <a:rPr lang="ru-RU" sz="1600" dirty="0" smtClean="0"/>
              <a:t>с сохранением </a:t>
            </a:r>
            <a:r>
              <a:rPr lang="ru-RU" sz="1600" dirty="0"/>
              <a:t>заработной платы в соответствии с </a:t>
            </a:r>
            <a:r>
              <a:rPr lang="ru-RU" sz="1600" dirty="0" smtClean="0"/>
              <a:t>Указом  </a:t>
            </a:r>
            <a:r>
              <a:rPr lang="ru-RU" sz="1600" dirty="0"/>
              <a:t>Президента Российской Федерации </a:t>
            </a:r>
            <a:r>
              <a:rPr lang="ru-RU" sz="1600" dirty="0" smtClean="0"/>
              <a:t>от </a:t>
            </a:r>
            <a:r>
              <a:rPr lang="ru-RU" sz="1600" dirty="0"/>
              <a:t>02.04.2020 </a:t>
            </a:r>
            <a:r>
              <a:rPr lang="ru-RU" sz="1600" dirty="0" smtClean="0"/>
              <a:t>№ 239</a:t>
            </a:r>
            <a:endParaRPr lang="ru-RU" sz="1600" b="1" dirty="0">
              <a:solidFill>
                <a:srgbClr val="C0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/>
              <a:t>находящихся </a:t>
            </a:r>
            <a:r>
              <a:rPr lang="ru-RU" sz="1600" dirty="0"/>
              <a:t>в простое </a:t>
            </a:r>
            <a:r>
              <a:rPr lang="ru-RU" sz="1600" dirty="0" smtClean="0"/>
              <a:t>в связи с </a:t>
            </a:r>
            <a:r>
              <a:rPr lang="ru-RU" sz="1600" dirty="0"/>
              <a:t>реализацией работодателем мероприятий по предупреждению распространения новой </a:t>
            </a:r>
            <a:r>
              <a:rPr lang="ru-RU" sz="1600" dirty="0" err="1"/>
              <a:t>коронавирусной</a:t>
            </a:r>
            <a:r>
              <a:rPr lang="ru-RU" sz="1600" dirty="0"/>
              <a:t> </a:t>
            </a:r>
            <a:r>
              <a:rPr lang="ru-RU" sz="1600" dirty="0" smtClean="0"/>
              <a:t>инфекции</a:t>
            </a:r>
          </a:p>
          <a:p>
            <a:pPr algn="just"/>
            <a:endParaRPr lang="ru-RU" sz="1600" dirty="0" smtClean="0"/>
          </a:p>
          <a:p>
            <a:pPr algn="ctr"/>
            <a:r>
              <a:rPr lang="ru-RU" sz="1600" b="1" dirty="0" smtClean="0"/>
              <a:t>Обязательное условие - работодатель оплачивает </a:t>
            </a:r>
          </a:p>
          <a:p>
            <a:pPr algn="ctr"/>
            <a:r>
              <a:rPr lang="ru-RU" sz="1600" b="1" dirty="0" smtClean="0"/>
              <a:t>работнику в месяц не менее одного минимального размера оплаты труда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9773" y="3397039"/>
            <a:ext cx="8049615" cy="1759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Субсидия </a:t>
            </a:r>
            <a:r>
              <a:rPr lang="ru-RU" b="1" dirty="0"/>
              <a:t>предоставляется на  возмещение  затрат работодателя: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по </a:t>
            </a:r>
            <a:r>
              <a:rPr lang="ru-RU" dirty="0"/>
              <a:t>оплате труда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по уплате </a:t>
            </a:r>
            <a:r>
              <a:rPr lang="ru-RU" dirty="0"/>
              <a:t>страховых взносов, начисленных на фонд оплаты труда,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в </a:t>
            </a:r>
            <a:r>
              <a:rPr lang="ru-RU" dirty="0"/>
              <a:t>государственные внебюджетные </a:t>
            </a:r>
            <a:r>
              <a:rPr lang="ru-RU" dirty="0" smtClean="0"/>
              <a:t>фонды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693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" y="3099616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627540"/>
            <a:ext cx="8391192" cy="496747"/>
          </a:xfrm>
        </p:spPr>
        <p:txBody>
          <a:bodyPr/>
          <a:lstStyle/>
          <a:p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" y="1377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2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699542"/>
            <a:ext cx="786898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Субсидия  </a:t>
            </a:r>
            <a:r>
              <a:rPr lang="ru-RU" b="1" dirty="0">
                <a:solidFill>
                  <a:srgbClr val="C00000"/>
                </a:solidFill>
              </a:rPr>
              <a:t>составляет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в месяц на одного человека: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не более  50 процентов  от  минимального размера оплаты труда (с 1  января 2020 года - 12 130 рублей в </a:t>
            </a:r>
            <a:r>
              <a:rPr lang="ru-RU" b="1" dirty="0" smtClean="0">
                <a:solidFill>
                  <a:srgbClr val="C00000"/>
                </a:solidFill>
              </a:rPr>
              <a:t>месяц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+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районный коэффициент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+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 уплата страховых взносов на возмещаемую сумму по оплате </a:t>
            </a:r>
            <a:r>
              <a:rPr lang="ru-RU" b="1" dirty="0" smtClean="0">
                <a:solidFill>
                  <a:srgbClr val="C00000"/>
                </a:solidFill>
              </a:rPr>
              <a:t>труда</a:t>
            </a:r>
            <a:endParaRPr lang="ru-RU" b="1" dirty="0">
              <a:solidFill>
                <a:srgbClr val="C0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sz="16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16035" y="369542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Субсидия на возмещение затрат предоставляется  ежемесячно</a:t>
            </a:r>
          </a:p>
          <a:p>
            <a:pPr algn="ctr"/>
            <a:r>
              <a:rPr lang="ru-RU" dirty="0"/>
              <a:t> (на период не более трех месяцев) </a:t>
            </a:r>
          </a:p>
        </p:txBody>
      </p:sp>
    </p:spTree>
    <p:extLst>
      <p:ext uri="{BB962C8B-B14F-4D97-AF65-F5344CB8AC3E}">
        <p14:creationId xmlns:p14="http://schemas.microsoft.com/office/powerpoint/2010/main" val="1359735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071" y="30495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627540"/>
            <a:ext cx="8391192" cy="496747"/>
          </a:xfrm>
        </p:spPr>
        <p:txBody>
          <a:bodyPr/>
          <a:lstStyle/>
          <a:p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" y="1377"/>
            <a:ext cx="9143999" cy="62615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16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2" y="37323"/>
            <a:ext cx="949865" cy="5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6" y="18647"/>
            <a:ext cx="756388" cy="5762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699542"/>
            <a:ext cx="815701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Требования </a:t>
            </a:r>
            <a:r>
              <a:rPr lang="ru-RU" b="1" dirty="0"/>
              <a:t>к работодателям, которым  предоставляются субсидии: </a:t>
            </a:r>
            <a:br>
              <a:rPr lang="ru-RU" b="1" dirty="0"/>
            </a:br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отсутствует </a:t>
            </a:r>
            <a:r>
              <a:rPr lang="ru-RU" sz="1400" dirty="0"/>
              <a:t>просроченная задолженность по возврату в областной  бюджет субсидий, </a:t>
            </a:r>
            <a:r>
              <a:rPr lang="ru-RU" sz="1400" dirty="0" smtClean="0"/>
              <a:t>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бюджетных инвестиций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 -    работодатель </a:t>
            </a:r>
            <a:r>
              <a:rPr lang="ru-RU" sz="1400" dirty="0"/>
              <a:t>не находится в процессе реорганизации, ликвидации, в отношении него </a:t>
            </a:r>
            <a:r>
              <a:rPr lang="ru-RU" sz="1400" dirty="0" smtClean="0"/>
              <a:t>   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не    введена процедура банкротства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endParaRPr lang="ru-RU" sz="1400" dirty="0" smtClean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работодатель </a:t>
            </a:r>
            <a:r>
              <a:rPr lang="ru-RU" sz="1400" dirty="0"/>
              <a:t>не является иностранным ЮЛ, а также российским ЮЛ, в уставном (складочном) капитале которого доля участия иностранных юридических </a:t>
            </a:r>
            <a:r>
              <a:rPr lang="ru-RU" sz="1400" dirty="0" smtClean="0"/>
              <a:t>лиц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pPr marL="285750" indent="-285750">
              <a:buFontTx/>
              <a:buChar char="-"/>
            </a:pPr>
            <a:endParaRPr lang="ru-RU" sz="1400" dirty="0" smtClean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работодатель </a:t>
            </a:r>
            <a:r>
              <a:rPr lang="ru-RU" sz="1400" dirty="0"/>
              <a:t>не должен получать субсидии  из областного бюджета на основании иных нормативных правовых актов в рамках государственной программы Кемеровской области - Кузбасса  «Содействие занятости населения Кузбасса» на 2014 - 2024 годы, утвержденной постановлением Коллегии Администрации Кемеровской области от 25.10.2013 № </a:t>
            </a:r>
            <a:r>
              <a:rPr lang="ru-RU" sz="1400" dirty="0" smtClean="0"/>
              <a:t>467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pPr marL="285750" indent="-285750">
              <a:buFontTx/>
              <a:buChar char="-"/>
            </a:pPr>
            <a:endParaRPr lang="ru-RU" sz="1400" dirty="0" smtClean="0"/>
          </a:p>
          <a:p>
            <a:pPr marL="285750" indent="-285750">
              <a:buFontTx/>
              <a:buChar char="-"/>
            </a:pPr>
            <a:r>
              <a:rPr lang="ru-RU" sz="1400" dirty="0"/>
              <a:t>по состоянию на 01.03.2020 недоимка по налогам и страховым взносам в совокупности не превышает 3000 рублей.</a:t>
            </a:r>
            <a:br>
              <a:rPr lang="ru-RU" sz="1400" dirty="0"/>
            </a:b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630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030" y="61039"/>
            <a:ext cx="755970" cy="5791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09892" y="824339"/>
            <a:ext cx="32526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1648" y="713294"/>
            <a:ext cx="83048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 введении в действие на территории Кемеровской области – Кузбасса </a:t>
            </a:r>
            <a:endParaRPr lang="en-US" sz="1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специального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налогового режима 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Налог на профессиональный доход» 	</a:t>
            </a:r>
            <a:endParaRPr lang="en-US" sz="1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Закон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Кемеровской области - Кузбасса от 29.05.2020 № 53-ОЗ </a:t>
            </a:r>
            <a:endParaRPr lang="ru-RU" sz="1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70"/>
            <a:ext cx="9144793" cy="6889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811" y="6170"/>
            <a:ext cx="1182727" cy="6706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6650" y="0"/>
            <a:ext cx="865707" cy="6584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1701" y="1278480"/>
            <a:ext cx="805302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 </a:t>
            </a:r>
            <a:r>
              <a:rPr lang="ru-RU" sz="1400" b="1" dirty="0" smtClean="0"/>
              <a:t>      </a:t>
            </a:r>
            <a:endParaRPr lang="en-US" sz="1400" b="1" dirty="0" smtClean="0"/>
          </a:p>
          <a:p>
            <a:pPr algn="just"/>
            <a:r>
              <a:rPr lang="en-US" sz="1400" b="1" dirty="0" smtClean="0"/>
              <a:t>       </a:t>
            </a:r>
            <a:r>
              <a:rPr lang="ru-RU" sz="1400" b="1" dirty="0" smtClean="0"/>
              <a:t>Вводится с 01 июля 2020 года</a:t>
            </a:r>
          </a:p>
          <a:p>
            <a:pPr algn="just"/>
            <a:r>
              <a:rPr lang="ru-RU" sz="1400" b="1" dirty="0" smtClean="0"/>
              <a:t>       Ставка </a:t>
            </a:r>
            <a:r>
              <a:rPr lang="ru-RU" sz="1400" b="1" dirty="0"/>
              <a:t>налога:</a:t>
            </a:r>
          </a:p>
          <a:p>
            <a:pPr algn="just"/>
            <a:r>
              <a:rPr lang="ru-RU" sz="1400" dirty="0" smtClean="0"/>
              <a:t>- для </a:t>
            </a:r>
            <a:r>
              <a:rPr lang="ru-RU" sz="1400" dirty="0"/>
              <a:t>дохода, полученного от юридических лиц и граждан со статусом ИП – 6%;</a:t>
            </a:r>
          </a:p>
          <a:p>
            <a:pPr algn="just"/>
            <a:r>
              <a:rPr lang="ru-RU" sz="1400" dirty="0" smtClean="0"/>
              <a:t>- для </a:t>
            </a:r>
            <a:r>
              <a:rPr lang="ru-RU" sz="1400" dirty="0"/>
              <a:t>дохода, полученного от физических лиц – 4</a:t>
            </a:r>
            <a:r>
              <a:rPr lang="ru-RU" sz="1400" dirty="0" smtClean="0"/>
              <a:t>%.</a:t>
            </a:r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     </a:t>
            </a:r>
            <a:r>
              <a:rPr lang="ru-RU" sz="1400" dirty="0" err="1" smtClean="0"/>
              <a:t>Самозанятые</a:t>
            </a:r>
            <a:r>
              <a:rPr lang="ru-RU" sz="1400" dirty="0" smtClean="0"/>
              <a:t> </a:t>
            </a:r>
            <a:r>
              <a:rPr lang="ru-RU" sz="1400" dirty="0"/>
              <a:t>граждане освобождаются от </a:t>
            </a:r>
            <a:r>
              <a:rPr lang="ru-RU" sz="1400" dirty="0" smtClean="0"/>
              <a:t>уплаты НДФЛ </a:t>
            </a:r>
            <a:r>
              <a:rPr lang="ru-RU" sz="1400" dirty="0"/>
              <a:t>и </a:t>
            </a:r>
            <a:r>
              <a:rPr lang="ru-RU" sz="1400" dirty="0" smtClean="0"/>
              <a:t>страховых взносов </a:t>
            </a:r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различные фонды, а платежи в Пенсионный фонд </a:t>
            </a:r>
            <a:r>
              <a:rPr lang="ru-RU" sz="1400" dirty="0" smtClean="0"/>
              <a:t>РФ - это </a:t>
            </a:r>
            <a:r>
              <a:rPr lang="ru-RU" sz="1400" dirty="0"/>
              <a:t>право, а не </a:t>
            </a:r>
            <a:r>
              <a:rPr lang="ru-RU" sz="1400" dirty="0" smtClean="0"/>
              <a:t>обязанность.</a:t>
            </a:r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   Регистрация, получение статуса и уплата налога </a:t>
            </a:r>
            <a:r>
              <a:rPr lang="ru-RU" sz="1400" dirty="0"/>
              <a:t>на </a:t>
            </a:r>
            <a:r>
              <a:rPr lang="ru-RU" sz="1400" dirty="0" err="1" smtClean="0"/>
              <a:t>самозанятость</a:t>
            </a:r>
            <a:r>
              <a:rPr lang="ru-RU" sz="1400" dirty="0" smtClean="0"/>
              <a:t>, ведение контроля  своих налогообложений </a:t>
            </a:r>
            <a:r>
              <a:rPr lang="ru-RU" sz="1400" dirty="0"/>
              <a:t>можно через </a:t>
            </a:r>
            <a:r>
              <a:rPr lang="ru-RU" sz="1400" dirty="0" smtClean="0"/>
              <a:t>мобильное приложение </a:t>
            </a:r>
            <a:r>
              <a:rPr lang="ru-RU" sz="1400" dirty="0"/>
              <a:t>«Мой налог</a:t>
            </a:r>
            <a:r>
              <a:rPr lang="ru-RU" sz="1400" dirty="0" smtClean="0"/>
              <a:t>».</a:t>
            </a:r>
            <a:endParaRPr lang="ru-RU" sz="1400" dirty="0"/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   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   Отчетности </a:t>
            </a:r>
            <a:r>
              <a:rPr lang="ru-RU" sz="1400" dirty="0"/>
              <a:t>в налоговую службу нет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        Доход не </a:t>
            </a:r>
            <a:r>
              <a:rPr lang="ru-RU" sz="1400" dirty="0"/>
              <a:t>должен превышать 2,4 миллиона рублей в год, не должны привлекаться наемные сотрудники, а вид деятельности не должен входить в перечень исключений, установленных федеральным законом № 422-ФЗ от </a:t>
            </a:r>
            <a:r>
              <a:rPr lang="ru-RU" sz="1400" dirty="0" smtClean="0"/>
              <a:t>27.11.2018.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60249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030" y="61039"/>
            <a:ext cx="755970" cy="5791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70"/>
            <a:ext cx="9144793" cy="6889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443" y="-26476"/>
            <a:ext cx="1182727" cy="6706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6649" y="0"/>
            <a:ext cx="865707" cy="6584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2859" y="1310446"/>
            <a:ext cx="83366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/>
              <a:t>Госфонд</a:t>
            </a:r>
            <a:r>
              <a:rPr lang="ru-RU" sz="1400" b="1" dirty="0"/>
              <a:t> поддержки предпринимательства Кемеровской области - Кузбасса предлагает индивидуальным предпринимателям и юридическим лицам оформить </a:t>
            </a:r>
            <a:r>
              <a:rPr lang="ru-RU" sz="1400" b="1" dirty="0" err="1"/>
              <a:t>микрозаймы</a:t>
            </a:r>
            <a:r>
              <a:rPr lang="ru-RU" sz="1400" b="1" dirty="0"/>
              <a:t> на льготных условиях - под 2,75% и 1% </a:t>
            </a:r>
            <a:r>
              <a:rPr lang="ru-RU" sz="1400" b="1" dirty="0" smtClean="0"/>
              <a:t>годовых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2511" y="2387438"/>
            <a:ext cx="3522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2,75</a:t>
            </a:r>
            <a:r>
              <a:rPr lang="ru-RU" b="1" dirty="0">
                <a:solidFill>
                  <a:srgbClr val="FF0000"/>
                </a:solidFill>
              </a:rPr>
              <a:t>% годовых 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 err="1" smtClean="0"/>
              <a:t>Микрозайм</a:t>
            </a:r>
            <a:r>
              <a:rPr lang="ru-RU" sz="1000" dirty="0" smtClean="0"/>
              <a:t> </a:t>
            </a:r>
            <a:r>
              <a:rPr lang="ru-RU" sz="1000" dirty="0"/>
              <a:t>на сумму до 5 млн рублей </a:t>
            </a:r>
            <a:endParaRPr lang="ru-RU" sz="10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 smtClean="0"/>
              <a:t>Сроком </a:t>
            </a:r>
            <a:r>
              <a:rPr lang="ru-RU" sz="1000" dirty="0"/>
              <a:t>до 36 месяцев </a:t>
            </a:r>
            <a:endParaRPr lang="ru-RU" sz="10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 smtClean="0"/>
              <a:t>Смогут </a:t>
            </a:r>
            <a:r>
              <a:rPr lang="ru-RU" sz="1000" dirty="0"/>
              <a:t>получить действующие и начинающие предприниматели, зарегистрированные и работающие на территории Кузбасса. </a:t>
            </a:r>
            <a:endParaRPr lang="ru-RU" sz="10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 smtClean="0"/>
              <a:t>Заемные </a:t>
            </a:r>
            <a:r>
              <a:rPr lang="ru-RU" sz="1000" dirty="0"/>
              <a:t>средства можно направить на приобретение основных фондов, пополнение оборотных средств и рефинансирование действующих кредитов в банках.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3100" y="2387438"/>
            <a:ext cx="374717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</a:t>
            </a:r>
            <a:r>
              <a:rPr lang="ru-RU" b="1" dirty="0">
                <a:solidFill>
                  <a:srgbClr val="FF0000"/>
                </a:solidFill>
              </a:rPr>
              <a:t>% </a:t>
            </a:r>
            <a:r>
              <a:rPr lang="ru-RU" b="1" dirty="0" smtClean="0">
                <a:solidFill>
                  <a:srgbClr val="FF0000"/>
                </a:solidFill>
              </a:rPr>
              <a:t>годовых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 smtClean="0"/>
              <a:t>Предприятие </a:t>
            </a:r>
            <a:r>
              <a:rPr lang="ru-RU" sz="1000" dirty="0"/>
              <a:t>должно работать более одного года и по итогам 2019 года иметь положительную финансовую отчетность. </a:t>
            </a:r>
            <a:endParaRPr lang="ru-RU" sz="10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 smtClean="0"/>
              <a:t>Срок </a:t>
            </a:r>
            <a:r>
              <a:rPr lang="ru-RU" sz="1000" dirty="0"/>
              <a:t>до 24 месяцев</a:t>
            </a:r>
            <a:r>
              <a:rPr lang="ru-RU" sz="1000" dirty="0" smtClean="0"/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dirty="0" smtClean="0"/>
              <a:t>Средства </a:t>
            </a:r>
            <a:r>
              <a:rPr lang="ru-RU" sz="1000" dirty="0"/>
              <a:t>можно направить на оплату аренды, коммунальных услуг, охраны недвижимости, в том числе использовать для пополнения оборотных средств в объеме не более 20% от суммы </a:t>
            </a:r>
            <a:r>
              <a:rPr lang="ru-RU" sz="1000" dirty="0" err="1"/>
              <a:t>микрозайма</a:t>
            </a:r>
            <a:r>
              <a:rPr lang="ru-RU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8789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9718" y="2118100"/>
            <a:ext cx="91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030" y="61039"/>
            <a:ext cx="755970" cy="5791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043"/>
            <a:ext cx="9143999" cy="7848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39" y="19303"/>
            <a:ext cx="1182727" cy="6706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300" y="87941"/>
            <a:ext cx="865707" cy="6584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45861"/>
            <a:ext cx="9047595" cy="460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21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9718" y="2118100"/>
            <a:ext cx="91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ru-RU" sz="4000" b="1" kern="0" dirty="0">
              <a:solidFill>
                <a:srgbClr val="00347A"/>
              </a:solidFill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030" y="61039"/>
            <a:ext cx="755970" cy="5791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043"/>
            <a:ext cx="9143999" cy="7848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39" y="19303"/>
            <a:ext cx="1182727" cy="6706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300" y="87941"/>
            <a:ext cx="865707" cy="658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37" y="983137"/>
            <a:ext cx="8953845" cy="399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83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030" y="61039"/>
            <a:ext cx="755970" cy="57917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820" y="790803"/>
            <a:ext cx="33064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СОХРАНЕНИЕ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ФИНАНСОВОЙ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СТАБИЛЬНОСТИ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27703" y="860926"/>
            <a:ext cx="6677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0" y="2406772"/>
            <a:ext cx="2061578" cy="20615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93" y="-8464"/>
            <a:ext cx="9144793" cy="688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136" y="10216"/>
            <a:ext cx="1182727" cy="6706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0343" y="10216"/>
            <a:ext cx="865707" cy="6584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91850" y="860926"/>
            <a:ext cx="629990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Программа 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прямой финансовой поддержки субъектов МСП, осуществляющих деятельность в наиболее пострадавших отраслях </a:t>
            </a: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экономики</a:t>
            </a:r>
          </a:p>
          <a:p>
            <a:pPr algn="ctr"/>
            <a:r>
              <a:rPr lang="ru-RU" sz="900" dirty="0"/>
              <a:t>(Постановление Правительства РФ от 24 апреля 2020  № 576).</a:t>
            </a:r>
          </a:p>
          <a:p>
            <a:endParaRPr lang="ru-RU" sz="900" dirty="0"/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000" dirty="0" smtClean="0"/>
              <a:t>      Предоставление субсидии </a:t>
            </a:r>
            <a:r>
              <a:rPr lang="ru-RU" sz="1000" dirty="0"/>
              <a:t>из федерального бюджета для частичной компенсации </a:t>
            </a:r>
            <a:r>
              <a:rPr lang="ru-RU" sz="1000" dirty="0" smtClean="0"/>
              <a:t>затрат в </a:t>
            </a:r>
            <a:r>
              <a:rPr lang="ru-RU" sz="1000" dirty="0"/>
              <a:t>условиях ухудшения ситуации в связи с пандемией, в том числе для сохранения занятости, в размере 12 130 руб. (1 МРОТ) на каждого работника за апрель и </a:t>
            </a:r>
            <a:r>
              <a:rPr lang="ru-RU" sz="1000" dirty="0" smtClean="0"/>
              <a:t>май  </a:t>
            </a:r>
          </a:p>
          <a:p>
            <a:pPr algn="ctr"/>
            <a:endParaRPr lang="ru-RU" sz="1000" b="1" dirty="0" smtClean="0"/>
          </a:p>
          <a:p>
            <a:pPr algn="ctr"/>
            <a:r>
              <a:rPr lang="ru-RU" sz="1000" b="1" dirty="0" smtClean="0"/>
              <a:t>Условиями </a:t>
            </a:r>
            <a:r>
              <a:rPr lang="ru-RU" sz="1000" b="1" dirty="0"/>
              <a:t>для получения субсидии являются</a:t>
            </a:r>
            <a:r>
              <a:rPr lang="ru-RU" sz="1000" b="1" dirty="0" smtClean="0"/>
              <a:t>:</a:t>
            </a:r>
            <a:endParaRPr lang="ru-RU" sz="1000" b="1" dirty="0"/>
          </a:p>
          <a:p>
            <a:pPr marL="171450" indent="-171450" algn="just">
              <a:buFontTx/>
              <a:buChar char="-"/>
            </a:pPr>
            <a:r>
              <a:rPr lang="ru-RU" sz="1000" dirty="0" smtClean="0"/>
              <a:t>направление </a:t>
            </a:r>
            <a:r>
              <a:rPr lang="ru-RU" sz="1000" dirty="0"/>
              <a:t>в налоговый орган по месту нахождения компании заявления в электронной форме по ТКС или через личный кабинет налогоплательщика — юридического лица (личный кабинет налогоплательщика — ИП) или в виде почтового отправления</a:t>
            </a:r>
            <a:r>
              <a:rPr lang="ru-RU" sz="1000" dirty="0" smtClean="0"/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000" dirty="0"/>
              <a:t>включение получателя субсидии в единый реестр субъектов </a:t>
            </a:r>
            <a:r>
              <a:rPr lang="ru-RU" sz="1000" dirty="0" smtClean="0"/>
              <a:t>МСП по </a:t>
            </a:r>
            <a:r>
              <a:rPr lang="ru-RU" sz="1000" dirty="0"/>
              <a:t>состоянию на 1 марта </a:t>
            </a:r>
            <a:r>
              <a:rPr lang="ru-RU" sz="1000" dirty="0" smtClean="0"/>
              <a:t>2020</a:t>
            </a:r>
            <a:r>
              <a:rPr lang="en-US" sz="1000" dirty="0" smtClean="0"/>
              <a:t>;</a:t>
            </a:r>
            <a:endParaRPr lang="ru-RU" sz="1000" dirty="0" smtClean="0"/>
          </a:p>
          <a:p>
            <a:pPr marL="171450" indent="-171450" algn="just">
              <a:buFontTx/>
              <a:buChar char="-"/>
            </a:pPr>
            <a:r>
              <a:rPr lang="ru-RU" sz="1000" dirty="0"/>
              <a:t>отнесение отрасли, в которой ведется деятельность получателя субсидии, к пострадавшим отраслям российской экономики;</a:t>
            </a:r>
          </a:p>
          <a:p>
            <a:pPr marL="171450" indent="-171450" algn="just">
              <a:buFontTx/>
              <a:buChar char="-"/>
            </a:pPr>
            <a:r>
              <a:rPr lang="ru-RU" sz="1000" dirty="0"/>
              <a:t>получатель субсидии — организация не находится в процессе ликвидации, в отношении получателя субсидии не введена процедура банкротства, не принято решение о предстоящем исключении получателя субсидии из ЕГРЮЛ;</a:t>
            </a:r>
          </a:p>
          <a:p>
            <a:pPr marL="171450" indent="-171450" algn="just">
              <a:buFontTx/>
              <a:buChar char="-"/>
            </a:pPr>
            <a:r>
              <a:rPr lang="ru-RU" sz="1000" dirty="0"/>
              <a:t>у получателя субсидии по состоянию на 1 марта 2020 г. отсутствует недоимка по налогам и страховым взносам, в совокупности превышающая 3 000 рублей;</a:t>
            </a:r>
          </a:p>
          <a:p>
            <a:pPr marL="171450" indent="-171450" algn="just">
              <a:buFontTx/>
              <a:buChar char="-"/>
            </a:pPr>
            <a:r>
              <a:rPr lang="ru-RU" sz="1000" dirty="0"/>
              <a:t>количество работников получателя субсидии в месяце, за который выплачивается субсидия, составляет не менее 90 процентов количества работников в марте </a:t>
            </a:r>
            <a:r>
              <a:rPr lang="ru-RU" sz="1000" dirty="0" smtClean="0"/>
              <a:t>2020. </a:t>
            </a:r>
            <a:endParaRPr lang="ru-RU" sz="1000" dirty="0"/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00" dirty="0" smtClean="0"/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00" dirty="0"/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91850" y="2720576"/>
            <a:ext cx="62999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684249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030" y="61039"/>
            <a:ext cx="755970" cy="57917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820" y="790803"/>
            <a:ext cx="33064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СОХРАНЕНИЕ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ФИНАНСОВОЙ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СТАБИЛЬНОСТИ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72033" y="860927"/>
            <a:ext cx="673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0" y="2406772"/>
            <a:ext cx="2061578" cy="20615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93" y="-8464"/>
            <a:ext cx="9144793" cy="688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136" y="10216"/>
            <a:ext cx="1182727" cy="6706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0343" y="10216"/>
            <a:ext cx="865707" cy="6584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91850" y="1168845"/>
            <a:ext cx="629990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Арендные каникулы</a:t>
            </a:r>
          </a:p>
          <a:p>
            <a:pPr algn="ctr"/>
            <a:r>
              <a:rPr lang="ru-RU" sz="900" dirty="0" smtClean="0"/>
              <a:t>(Постановление </a:t>
            </a:r>
            <a:r>
              <a:rPr lang="ru-RU" sz="900" dirty="0"/>
              <a:t>Правительства РФ от 03.04.2020 N 439; Распоряжение Правительства РФ от 19.03.2020 N 670-р; Постановление Правительства РФ от 16.05.2020 N 699; Проект Федерального закона N 953580-7).</a:t>
            </a:r>
          </a:p>
          <a:p>
            <a:endParaRPr lang="ru-RU" sz="900" dirty="0"/>
          </a:p>
          <a:p>
            <a:pPr algn="ctr"/>
            <a:r>
              <a:rPr lang="ru-RU" sz="1000" b="1" dirty="0" smtClean="0"/>
              <a:t>Отсрочка по арендным платежам  </a:t>
            </a:r>
            <a:r>
              <a:rPr lang="ru-RU" sz="1000" b="1" dirty="0"/>
              <a:t>до 1 </a:t>
            </a:r>
            <a:r>
              <a:rPr lang="ru-RU" sz="1000" b="1" dirty="0" smtClean="0"/>
              <a:t>октября. </a:t>
            </a:r>
          </a:p>
          <a:p>
            <a:pPr algn="ctr"/>
            <a:endParaRPr lang="ru-RU" sz="1000" dirty="0" smtClean="0"/>
          </a:p>
          <a:p>
            <a:pPr algn="ctr"/>
            <a:r>
              <a:rPr lang="ru-RU" sz="1000" dirty="0" smtClean="0"/>
              <a:t>Условиями </a:t>
            </a:r>
            <a:r>
              <a:rPr lang="ru-RU" sz="1000" dirty="0"/>
              <a:t>для </a:t>
            </a:r>
            <a:r>
              <a:rPr lang="ru-RU" sz="1000" dirty="0" smtClean="0"/>
              <a:t>отсрочки являются:</a:t>
            </a:r>
          </a:p>
          <a:p>
            <a:pPr algn="ctr"/>
            <a:endParaRPr lang="ru-RU" sz="1000" dirty="0"/>
          </a:p>
          <a:p>
            <a:pPr marL="171450" indent="-171450" algn="just">
              <a:buFontTx/>
              <a:buChar char="-"/>
            </a:pPr>
            <a:r>
              <a:rPr lang="ru-RU" sz="1000" dirty="0" smtClean="0"/>
              <a:t>арендатор </a:t>
            </a:r>
            <a:r>
              <a:rPr lang="ru-RU" sz="1000" dirty="0"/>
              <a:t>- организация или ИП из наиболее пострадавших отраслей </a:t>
            </a:r>
            <a:r>
              <a:rPr lang="ru-RU" sz="1000" dirty="0" smtClean="0"/>
              <a:t>экономики</a:t>
            </a:r>
            <a:r>
              <a:rPr lang="en-US" sz="1000" dirty="0" smtClean="0"/>
              <a:t>;</a:t>
            </a:r>
            <a:endParaRPr lang="ru-RU" sz="1000" dirty="0"/>
          </a:p>
          <a:p>
            <a:pPr marL="171450" indent="-171450" algn="just">
              <a:buFontTx/>
              <a:buChar char="-"/>
            </a:pPr>
            <a:r>
              <a:rPr lang="ru-RU" sz="1000" dirty="0" smtClean="0"/>
              <a:t>арендуемое </a:t>
            </a:r>
            <a:r>
              <a:rPr lang="ru-RU" sz="1000" dirty="0"/>
              <a:t>имущество - недвижимость всех форм собственности (включая частную), за исключением жилых помещений. Отсрочка должна предоставляться и в случае аренды части недвижимой вещи.</a:t>
            </a:r>
          </a:p>
          <a:p>
            <a:pPr marL="171450" indent="-171450" algn="just">
              <a:buFontTx/>
              <a:buChar char="-"/>
            </a:pPr>
            <a:r>
              <a:rPr lang="ru-RU" sz="1000" dirty="0" smtClean="0"/>
              <a:t>дата </a:t>
            </a:r>
            <a:r>
              <a:rPr lang="ru-RU" sz="1000" dirty="0"/>
              <a:t>заключения договора аренды - до введения властями соответствующего субъекта РФ режима повышенной готовности или </a:t>
            </a:r>
            <a:r>
              <a:rPr lang="ru-RU" sz="1000" dirty="0" smtClean="0"/>
              <a:t>ЧС.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00" dirty="0"/>
          </a:p>
          <a:p>
            <a:pPr algn="ctr"/>
            <a:r>
              <a:rPr lang="ru-RU" sz="1000" b="1" dirty="0" smtClean="0"/>
              <a:t> Как </a:t>
            </a:r>
            <a:r>
              <a:rPr lang="ru-RU" sz="1000" b="1" dirty="0"/>
              <a:t>погашается долг, образовавшийся за </a:t>
            </a:r>
            <a:r>
              <a:rPr lang="ru-RU" sz="1000" b="1" dirty="0" smtClean="0"/>
              <a:t>период отсрочки </a:t>
            </a:r>
            <a:r>
              <a:rPr lang="ru-RU" sz="1000" b="1" dirty="0"/>
              <a:t>по арендным </a:t>
            </a:r>
            <a:r>
              <a:rPr lang="ru-RU" sz="1000" b="1" dirty="0" smtClean="0"/>
              <a:t>платежам</a:t>
            </a:r>
          </a:p>
          <a:p>
            <a:pPr algn="ctr"/>
            <a:endParaRPr lang="ru-RU" sz="1000" b="1" dirty="0"/>
          </a:p>
          <a:p>
            <a:pPr algn="just"/>
            <a:r>
              <a:rPr lang="ru-RU" sz="1000" dirty="0" smtClean="0"/>
              <a:t>   -  этот </a:t>
            </a:r>
            <a:r>
              <a:rPr lang="ru-RU" sz="1000" dirty="0"/>
              <a:t>вопрос арендодатель и арендатор должны урегулировать в </a:t>
            </a:r>
            <a:r>
              <a:rPr lang="ru-RU" sz="1000" dirty="0" err="1"/>
              <a:t>допсоглашении</a:t>
            </a:r>
            <a:r>
              <a:rPr lang="ru-RU" sz="1000" dirty="0"/>
              <a:t> об отсрочке.</a:t>
            </a:r>
          </a:p>
          <a:p>
            <a:pPr algn="just"/>
            <a:r>
              <a:rPr lang="ru-RU" sz="1000" b="1" dirty="0" smtClean="0"/>
              <a:t>      </a:t>
            </a:r>
          </a:p>
          <a:p>
            <a:pPr algn="just"/>
            <a:r>
              <a:rPr lang="ru-RU" sz="1000" b="1" dirty="0" smtClean="0"/>
              <a:t>     Обязательные </a:t>
            </a:r>
            <a:r>
              <a:rPr lang="ru-RU" sz="1000" b="1" dirty="0"/>
              <a:t>требования: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000" dirty="0" smtClean="0"/>
              <a:t> начало </a:t>
            </a:r>
            <a:r>
              <a:rPr lang="ru-RU" sz="1000" dirty="0"/>
              <a:t>уплаты задолженности - не ранее 1 января 2021 года;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000" dirty="0" smtClean="0"/>
              <a:t> периодичность </a:t>
            </a:r>
            <a:r>
              <a:rPr lang="ru-RU" sz="1000" dirty="0"/>
              <a:t>уплаты - равными платежами не чаще одного раза в месяц;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000" dirty="0" smtClean="0"/>
              <a:t> размер </a:t>
            </a:r>
            <a:r>
              <a:rPr lang="ru-RU" sz="1000" dirty="0"/>
              <a:t>одного платежа - не более половины месячной платы по договору аренды.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91850" y="2720576"/>
            <a:ext cx="62999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800606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030" y="61039"/>
            <a:ext cx="755970" cy="57917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820" y="790803"/>
            <a:ext cx="33064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СОХРАНЕНИЕ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ФИНАНСОВОЙ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СТАБИЛЬНОСТИ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72033" y="860927"/>
            <a:ext cx="673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Льготный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кредит на возобновление деятельности по ставке до 2%</a:t>
            </a:r>
            <a:endParaRPr lang="ru-RU" sz="1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0" y="2406772"/>
            <a:ext cx="2061578" cy="20615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93" y="-8464"/>
            <a:ext cx="9144793" cy="688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136" y="10216"/>
            <a:ext cx="1182727" cy="6706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0343" y="10216"/>
            <a:ext cx="865707" cy="6584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91850" y="1168845"/>
            <a:ext cx="6299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</a:rPr>
              <a:t>Постановление Правительства РФ от 16.05.2020 № 696  </a:t>
            </a:r>
          </a:p>
          <a:p>
            <a:pPr algn="ctr"/>
            <a:r>
              <a:rPr lang="ru-RU" sz="1000" dirty="0"/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91850" y="2720576"/>
            <a:ext cx="62999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91850" y="1674135"/>
            <a:ext cx="635995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/>
              <a:t>Получатели: </a:t>
            </a:r>
            <a:r>
              <a:rPr lang="ru-RU" sz="1000" dirty="0"/>
              <a:t>юридические лица и ИП с наемными работниками, из перечня наиболее пострадавших отраслей или отраслей, требующих поддержки для возобновления деятельности, социально ориентированные </a:t>
            </a:r>
            <a:r>
              <a:rPr lang="ru-RU" sz="1000" dirty="0" smtClean="0"/>
              <a:t>НКО</a:t>
            </a:r>
          </a:p>
          <a:p>
            <a:pPr algn="just"/>
            <a:endParaRPr lang="ru-RU" sz="1000" dirty="0"/>
          </a:p>
          <a:p>
            <a:pPr algn="just"/>
            <a:r>
              <a:rPr lang="ru-RU" sz="1000" b="1" dirty="0"/>
              <a:t>Цель: </a:t>
            </a:r>
            <a:r>
              <a:rPr lang="ru-RU" sz="1000" dirty="0"/>
              <a:t>выплата заработной платы, платежи по ранее выданным льготным кредитам </a:t>
            </a:r>
          </a:p>
          <a:p>
            <a:pPr algn="just"/>
            <a:endParaRPr lang="ru-RU" sz="1000" dirty="0" smtClean="0"/>
          </a:p>
          <a:p>
            <a:pPr algn="just"/>
            <a:r>
              <a:rPr lang="ru-RU" sz="1000" dirty="0" smtClean="0"/>
              <a:t>Кредитный </a:t>
            </a:r>
            <a:r>
              <a:rPr lang="ru-RU" sz="1000" dirty="0"/>
              <a:t>договор можно заключить с 1 июня по 1 ноября 2020 года</a:t>
            </a:r>
          </a:p>
          <a:p>
            <a:pPr algn="just"/>
            <a:r>
              <a:rPr lang="ru-RU" sz="1000" b="1" dirty="0"/>
              <a:t>Ставка – 2%</a:t>
            </a:r>
          </a:p>
          <a:p>
            <a:pPr algn="just"/>
            <a:r>
              <a:rPr lang="ru-RU" sz="1000" dirty="0"/>
              <a:t>Максимальная сумма кредита = (МРОТ 12130 руб.+ районный коэффициент + процентные надбавки + страховые взносы 30%) * число работников * 6 месяцев</a:t>
            </a:r>
          </a:p>
          <a:p>
            <a:pPr algn="just"/>
            <a:endParaRPr lang="ru-RU" sz="1000" dirty="0" smtClean="0"/>
          </a:p>
          <a:p>
            <a:pPr algn="just"/>
            <a:r>
              <a:rPr lang="ru-RU" sz="1000" dirty="0" smtClean="0"/>
              <a:t>Срок </a:t>
            </a:r>
            <a:r>
              <a:rPr lang="ru-RU" sz="1000" dirty="0"/>
              <a:t>кредита – до 6 месяцев (до 1 декабря 2020 года)</a:t>
            </a:r>
          </a:p>
          <a:p>
            <a:pPr algn="just"/>
            <a:endParaRPr lang="ru-RU" sz="1000" dirty="0" smtClean="0"/>
          </a:p>
          <a:p>
            <a:pPr algn="just"/>
            <a:r>
              <a:rPr lang="ru-RU" sz="1000" dirty="0" smtClean="0"/>
              <a:t>85</a:t>
            </a:r>
            <a:r>
              <a:rPr lang="ru-RU" sz="1000" dirty="0"/>
              <a:t>% кредита будет обеспечено государственной гарантией</a:t>
            </a:r>
          </a:p>
          <a:p>
            <a:pPr algn="just"/>
            <a:endParaRPr lang="ru-RU" sz="1000" dirty="0" smtClean="0">
              <a:solidFill>
                <a:srgbClr val="FF0000"/>
              </a:solidFill>
            </a:endParaRPr>
          </a:p>
          <a:p>
            <a:pPr algn="ctr"/>
            <a:r>
              <a:rPr lang="ru-RU" sz="1000" b="1" dirty="0" smtClean="0">
                <a:solidFill>
                  <a:srgbClr val="FF0000"/>
                </a:solidFill>
              </a:rPr>
              <a:t>Особые </a:t>
            </a:r>
            <a:r>
              <a:rPr lang="ru-RU" sz="1000" b="1" dirty="0">
                <a:solidFill>
                  <a:srgbClr val="FF0000"/>
                </a:solidFill>
              </a:rPr>
              <a:t>условия погашения при сохранении штата на 01.03.2021</a:t>
            </a:r>
            <a:r>
              <a:rPr lang="ru-RU" sz="10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ru-RU" sz="1000" b="1" dirty="0"/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000" dirty="0"/>
              <a:t>100% кредита и проценты погашаются государством при сохранении 90% штата </a:t>
            </a:r>
            <a:endParaRPr lang="ru-RU" sz="1000" dirty="0" smtClean="0"/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00" dirty="0"/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000" dirty="0"/>
              <a:t>50% кредита и проценты погашаются государством при сохранении 80% штата</a:t>
            </a:r>
          </a:p>
        </p:txBody>
      </p:sp>
    </p:spTree>
    <p:extLst>
      <p:ext uri="{BB962C8B-B14F-4D97-AF65-F5344CB8AC3E}">
        <p14:creationId xmlns:p14="http://schemas.microsoft.com/office/powerpoint/2010/main" val="2260676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030" y="61039"/>
            <a:ext cx="755970" cy="57917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820" y="790803"/>
            <a:ext cx="33064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СОХРАНЕНИЕ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ФИНАНСОВОЙ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СТАБИЛЬНОСТИ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33834" y="707038"/>
            <a:ext cx="673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Льготный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кредит на возобновление деятельности по ставке до 2%</a:t>
            </a:r>
            <a:endParaRPr lang="ru-RU" sz="1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0" y="2406772"/>
            <a:ext cx="2061578" cy="20615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93" y="-8464"/>
            <a:ext cx="9144793" cy="688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136" y="10216"/>
            <a:ext cx="1182727" cy="6706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0343" y="10216"/>
            <a:ext cx="865707" cy="65842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591850" y="2720576"/>
            <a:ext cx="62999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072473"/>
              </p:ext>
            </p:extLst>
          </p:nvPr>
        </p:nvGraphicFramePr>
        <p:xfrm>
          <a:off x="2433834" y="1084855"/>
          <a:ext cx="6457918" cy="392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857"/>
                <a:gridCol w="2829109"/>
                <a:gridCol w="2212952"/>
              </a:tblGrid>
              <a:tr h="253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FF0000"/>
                          </a:solidFill>
                          <a:effectLst/>
                        </a:rPr>
                        <a:t>Базовый период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16" marR="52016" marT="26008" marB="260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FF0000"/>
                          </a:solidFill>
                          <a:effectLst/>
                        </a:rPr>
                        <a:t>Период наблюдения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16" marR="52016" marT="26008" marB="260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FF0000"/>
                          </a:solidFill>
                          <a:effectLst/>
                        </a:rPr>
                        <a:t>Период погашения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16" marR="52016" marT="26008" marB="26008"/>
                </a:tc>
              </a:tr>
              <a:tr h="605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Обязательный период.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16" marR="52016" marT="26008" marB="2600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Необязательный период. Наступает, если заемщик продолжает свою деятельность и сохранил не менее 80% персонала.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16" marR="52016" marT="26008" marB="2600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Необязательный период. Может наступать как после базового периода, так и после периода наблюдения. Не наступает, если есть условия для списания кредита.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16" marR="52016" marT="26008" marB="26008"/>
                </a:tc>
              </a:tr>
              <a:tr h="19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effectLst/>
                        </a:rPr>
                        <a:t>До 1 декабря 2020 года 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16" marR="52016" marT="26008" marB="260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effectLst/>
                        </a:rPr>
                        <a:t>С 1 декабря 2020 года до 1 апреля 2021 года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16" marR="52016" marT="26008" marB="2600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>
                          <a:solidFill>
                            <a:schemeClr val="tx1"/>
                          </a:solidFill>
                          <a:effectLst/>
                        </a:rPr>
                        <a:t>3 месяца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16" marR="52016" marT="26008" marB="26008"/>
                </a:tc>
              </a:tr>
              <a:tr h="2870125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700" kern="1200" dirty="0">
                          <a:effectLst/>
                        </a:rPr>
                        <a:t>заемщик ничего не платит банку</a:t>
                      </a:r>
                      <a:endParaRPr lang="ru-RU" sz="600" dirty="0"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700" kern="1200" dirty="0">
                          <a:effectLst/>
                        </a:rPr>
                        <a:t>для него действует ставка не выше 2% годовых 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700" kern="1200" dirty="0">
                          <a:effectLst/>
                        </a:rPr>
                        <a:t>начисляемые за базовый период проценты переносятся в основной долг на дату окончания базового периода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016" marR="52016" marT="26008" marB="26008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ru-RU" sz="700" kern="1200">
                          <a:effectLst/>
                        </a:rPr>
                        <a:t>заемщик ничего не платит банку</a:t>
                      </a:r>
                      <a:endParaRPr lang="ru-RU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ru-RU" sz="700" kern="1200">
                          <a:effectLst/>
                        </a:rPr>
                        <a:t>для него действует ставка не выше 2% годовых </a:t>
                      </a:r>
                      <a:endParaRPr lang="ru-RU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ru-RU" sz="700" kern="1200">
                          <a:effectLst/>
                        </a:rPr>
                        <a:t>начисляемые проценты переносятся в основной долг на дату окончания периода наблюдения 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100% долга по кредиту, включая проценты, спишут полностью если:</a:t>
                      </a:r>
                      <a:endParaRPr lang="ru-RU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ru-RU" sz="700" kern="1200">
                          <a:effectLst/>
                        </a:rPr>
                        <a:t>по состоянию на 1 марта 2021 года число работников составит не менее 90% от штата по состоянию на </a:t>
                      </a:r>
                      <a:endParaRPr lang="ru-RU" sz="600">
                        <a:effectLst/>
                      </a:endParaRPr>
                    </a:p>
                    <a:p>
                      <a:pPr marL="2654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1 июня 2020 года. При этом на конец каждого отчетного месяца число работников не должно опускаться ниже 80% от указанного штата. </a:t>
                      </a:r>
                      <a:endParaRPr lang="ru-RU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ru-RU" sz="700" kern="1200">
                          <a:effectLst/>
                        </a:rPr>
                        <a:t>не введена процедура банкротства заемщика</a:t>
                      </a:r>
                      <a:endParaRPr lang="ru-RU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ru-RU" sz="700" kern="1200">
                          <a:effectLst/>
                        </a:rPr>
                        <a:t>заемщик-ИП не прекратил свою деятельность</a:t>
                      </a:r>
                      <a:endParaRPr lang="ru-RU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ru-RU" sz="700" kern="1200">
                          <a:effectLst/>
                        </a:rPr>
                        <a:t>средняя зарплата одного работника не ниже МРОТ.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50%  долга по кредиту, включая проценты, спишут если:</a:t>
                      </a:r>
                      <a:endParaRPr lang="ru-RU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ru-RU" sz="700" kern="1200">
                          <a:effectLst/>
                        </a:rPr>
                        <a:t>по состоянию на 1 марта 2021 года число работников  составит не менее 80% от штата по состоянию на </a:t>
                      </a:r>
                      <a:endParaRPr lang="ru-RU" sz="600">
                        <a:effectLst/>
                      </a:endParaRPr>
                    </a:p>
                    <a:p>
                      <a:pPr marL="2654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>
                          <a:effectLst/>
                        </a:rPr>
                        <a:t>1 июня 2020 года.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16" marR="52016" marT="26008" marB="2600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Заемщик должен вернуть кредит тремя равными платежами: 28 декабря 2020 года, 28 января и 1 марта 2021 года если:</a:t>
                      </a:r>
                      <a:endParaRPr lang="ru-RU" sz="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ru-RU" sz="700" kern="1200" dirty="0">
                          <a:effectLst/>
                        </a:rPr>
                        <a:t>по итогам хотя бы одного месяца базового периода число работников заемщика сократилось более чем на 20% по сравнению с численностью на 1 июня 2020 года </a:t>
                      </a:r>
                      <a:endParaRPr lang="ru-RU" sz="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ru-RU" sz="700" kern="1200" dirty="0">
                          <a:effectLst/>
                        </a:rPr>
                        <a:t>введена процедура банкротства не позднее 25 ноября 2020 года</a:t>
                      </a:r>
                      <a:endParaRPr lang="ru-RU" sz="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ru-RU" sz="700" kern="1200" dirty="0">
                          <a:effectLst/>
                        </a:rPr>
                        <a:t>приостановлена деятельность либо заемщик-ИП прекратил свою деятельность.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Заемщик должен вернуть кредит тремя равными платежами: 30 апреля, 30 мая и 30 июня 2021 года если:</a:t>
                      </a:r>
                      <a:endParaRPr lang="ru-RU" sz="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ru-RU" sz="700" kern="1200" dirty="0">
                          <a:effectLst/>
                        </a:rPr>
                        <a:t>численность работников не сохранена в период наблюдения.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</a:rPr>
                        <a:t>В период погашения действует стандартная ставка.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16" marR="52016" marT="26008" marB="2600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60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030" y="61039"/>
            <a:ext cx="755970" cy="57917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820" y="790803"/>
            <a:ext cx="33064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СОХРАНЕНИЕ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ФИНАНСОВОЙ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СТАБИЛЬНОСТИ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54823" y="720028"/>
            <a:ext cx="6689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Меры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поддержки системообразующих организаций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         </a:t>
            </a:r>
            <a:r>
              <a:rPr lang="ru-RU" sz="1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(Постановление </a:t>
            </a:r>
            <a:r>
              <a:rPr lang="ru-RU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Правительства РФ от 10.05.2020 № </a:t>
            </a:r>
            <a:r>
              <a:rPr lang="ru-RU" sz="1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651)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0" y="2406772"/>
            <a:ext cx="2061578" cy="20615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495" y="1071"/>
            <a:ext cx="9144793" cy="688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136" y="10216"/>
            <a:ext cx="1182727" cy="6706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0343" y="10216"/>
            <a:ext cx="865707" cy="65842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591850" y="2720576"/>
            <a:ext cx="62999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54823" y="1458693"/>
            <a:ext cx="68219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FF0000"/>
                </a:solidFill>
              </a:rPr>
              <a:t>Три вида мер поддержки: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000" dirty="0" smtClean="0"/>
              <a:t>субсидии </a:t>
            </a:r>
            <a:r>
              <a:rPr lang="ru-RU" sz="1000" dirty="0"/>
              <a:t>для возмещения затрат на производство и реализацию товаров, выполнение работ, оказание услуг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000" dirty="0" smtClean="0"/>
              <a:t>отсрочка </a:t>
            </a:r>
            <a:r>
              <a:rPr lang="ru-RU" sz="1000" dirty="0"/>
              <a:t>до 1 года на рассрочка до 5 лет по уплате налогов и страховых взносов (кроме НДС, НДПИ, акцизов, НДД)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000" dirty="0" smtClean="0"/>
              <a:t>государственные </a:t>
            </a:r>
            <a:r>
              <a:rPr lang="ru-RU" sz="1000" dirty="0"/>
              <a:t>гарантии на реструктуризацию или выдачу новых кредитов или облигационных займов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87923" y="2452535"/>
            <a:ext cx="65038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</a:rPr>
              <a:t>Критерии </a:t>
            </a:r>
            <a:r>
              <a:rPr lang="ru-RU" sz="1000" b="1" dirty="0">
                <a:solidFill>
                  <a:srgbClr val="FF0000"/>
                </a:solidFill>
              </a:rPr>
              <a:t>для получения мер поддержки: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000" dirty="0"/>
              <a:t>организация не является иностранным юридическим лицом, доля иностранного капитала не превышает 50%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000" dirty="0"/>
              <a:t>отсутствует недоимка по обязательным платежам в бюджеты всех уровней на сумму более 10 тыс. руб.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000" dirty="0"/>
              <a:t>отсутствует просроченная задолженность по возврату в федеральный бюджет субсидий и бюджетных инвестиций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000" dirty="0"/>
              <a:t>выполнена оценка финансовой устойчивости (стресс-тест) (Приказ Минэкономразвития России от 13.05.2020 № 276)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000" dirty="0"/>
              <a:t>проведен анализ финансово-хозяйственной деятельности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54823" y="4083751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rgbClr val="FF0000"/>
                </a:solidFill>
              </a:rPr>
              <a:t>Порядок рассмотрения заявления: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000" dirty="0"/>
              <a:t>федеральное ведомство, курирующее отрасль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000" dirty="0"/>
              <a:t>штаб Межведомственной комиссии при Минэкономразвития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000" dirty="0"/>
              <a:t>Правительственная комиссия по повышению устойчивости развития российской экономики</a:t>
            </a:r>
          </a:p>
        </p:txBody>
      </p:sp>
    </p:spTree>
    <p:extLst>
      <p:ext uri="{BB962C8B-B14F-4D97-AF65-F5344CB8AC3E}">
        <p14:creationId xmlns:p14="http://schemas.microsoft.com/office/powerpoint/2010/main" val="1440171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030" y="61039"/>
            <a:ext cx="755970" cy="57917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820" y="790803"/>
            <a:ext cx="33064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СОХРАНЕНИЕ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ФИНАНСОВОЙ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СТАБИЛЬНОСТИ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54823" y="720028"/>
            <a:ext cx="66891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Futura PT"/>
              </a:rPr>
              <a:t>Постановление </a:t>
            </a:r>
            <a:r>
              <a:rPr lang="ru-RU" sz="1400" b="1" dirty="0">
                <a:solidFill>
                  <a:srgbClr val="002060"/>
                </a:solidFill>
                <a:latin typeface="Futura PT"/>
              </a:rPr>
              <a:t>Правительства РФ от 24.04.2020 № 582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Futura PT"/>
              </a:rPr>
              <a:t>(в редакции постановления Правительства РФ от 20.05.2020 № 712) </a:t>
            </a:r>
          </a:p>
          <a:p>
            <a:pPr algn="ctr"/>
            <a:endParaRPr lang="ru-RU" sz="400" b="1" dirty="0">
              <a:latin typeface="Futura PT"/>
            </a:endParaRPr>
          </a:p>
          <a:p>
            <a:pPr algn="ctr"/>
            <a:r>
              <a:rPr lang="ru-RU" sz="14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utura PT"/>
                <a:ea typeface="Tahoma" panose="020B0604030504040204" pitchFamily="34" charset="0"/>
                <a:cs typeface="Tahoma" panose="020B0604030504040204" pitchFamily="34" charset="0"/>
              </a:rPr>
              <a:t>Программа «Кредит на пополнение оборотных средств» </a:t>
            </a:r>
            <a:br>
              <a:rPr lang="ru-RU" sz="14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utura P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utura PT"/>
                <a:ea typeface="Tahoma" panose="020B0604030504040204" pitchFamily="34" charset="0"/>
                <a:cs typeface="Tahoma" panose="020B0604030504040204" pitchFamily="34" charset="0"/>
              </a:rPr>
              <a:t>(для системообразующих организаций и их дочерних обществ)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0" y="2406772"/>
            <a:ext cx="2061578" cy="20615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793" cy="688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662" y="20572"/>
            <a:ext cx="1182727" cy="6706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0343" y="10216"/>
            <a:ext cx="865707" cy="65842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591850" y="2720576"/>
            <a:ext cx="62999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80712" y="1929456"/>
            <a:ext cx="618239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ru-RU" sz="1000" b="1" dirty="0">
                <a:latin typeface="Futura PT"/>
              </a:rPr>
              <a:t>Цель кредита</a:t>
            </a:r>
            <a:r>
              <a:rPr lang="ru-RU" sz="1000" dirty="0">
                <a:latin typeface="Futura PT"/>
              </a:rPr>
              <a:t> - пополнение оборотных средств для осуществления расходов, перечень которых установлен </a:t>
            </a:r>
            <a:r>
              <a:rPr lang="ru-RU" sz="1000" i="1" dirty="0">
                <a:latin typeface="Futura PT"/>
              </a:rPr>
              <a:t>постановлением Правительства РФ от 24.04.2020 № 582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ru-RU" sz="1000" b="1" dirty="0">
                <a:latin typeface="Futura PT"/>
              </a:rPr>
              <a:t>Сумма</a:t>
            </a:r>
            <a:r>
              <a:rPr lang="ru-RU" sz="1000" dirty="0">
                <a:latin typeface="Futura PT"/>
              </a:rPr>
              <a:t> - не более </a:t>
            </a:r>
            <a:r>
              <a:rPr lang="ru-RU" sz="1000" b="1" dirty="0">
                <a:latin typeface="Futura PT"/>
              </a:rPr>
              <a:t>3 млрд. рублей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ru-RU" sz="1000" b="1" dirty="0">
                <a:latin typeface="Futura PT"/>
              </a:rPr>
              <a:t>Срок</a:t>
            </a:r>
            <a:r>
              <a:rPr lang="ru-RU" sz="1000" dirty="0">
                <a:latin typeface="Futura PT"/>
              </a:rPr>
              <a:t> кредита - </a:t>
            </a:r>
            <a:r>
              <a:rPr lang="ru-RU" sz="1000" b="1" dirty="0">
                <a:latin typeface="Futura PT"/>
              </a:rPr>
              <a:t>до 36 месяцев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ru-RU" sz="1000" dirty="0">
                <a:latin typeface="Futura PT"/>
              </a:rPr>
              <a:t>Льготная процентная ставка - </a:t>
            </a:r>
            <a:r>
              <a:rPr lang="ru-RU" sz="1000" b="1" dirty="0">
                <a:latin typeface="Futura PT"/>
              </a:rPr>
              <a:t>не более 5% </a:t>
            </a:r>
            <a:r>
              <a:rPr lang="ru-RU" sz="1000" dirty="0">
                <a:latin typeface="Futura PT"/>
              </a:rPr>
              <a:t>на период субсидирования – 12 месяцев со дня заключения кредитного договора, не позднее 31 декабря 2021 года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ru-RU" sz="1000" b="1" dirty="0">
                <a:latin typeface="Futura PT"/>
              </a:rPr>
              <a:t>50%</a:t>
            </a:r>
            <a:r>
              <a:rPr lang="ru-RU" sz="1000" dirty="0">
                <a:latin typeface="Futura PT"/>
              </a:rPr>
              <a:t> суммы</a:t>
            </a:r>
            <a:r>
              <a:rPr lang="en-US" sz="1000" dirty="0">
                <a:latin typeface="Futura PT"/>
              </a:rPr>
              <a:t> </a:t>
            </a:r>
            <a:r>
              <a:rPr lang="ru-RU" sz="1000" dirty="0">
                <a:latin typeface="Futura PT"/>
              </a:rPr>
              <a:t>кредита обеспечено госгарантиями</a:t>
            </a:r>
          </a:p>
          <a:p>
            <a:pPr lvl="0">
              <a:spcBef>
                <a:spcPts val="600"/>
              </a:spcBef>
              <a:spcAft>
                <a:spcPts val="300"/>
              </a:spcAft>
            </a:pPr>
            <a:r>
              <a:rPr lang="ru-RU" sz="1000" b="1" dirty="0">
                <a:latin typeface="Futura PT"/>
              </a:rPr>
              <a:t>Требования к заемщикам:</a:t>
            </a:r>
          </a:p>
          <a:p>
            <a:pPr marL="804863" lvl="0" indent="-265113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ru-RU" sz="1000" dirty="0">
                <a:latin typeface="Futura PT"/>
              </a:rPr>
              <a:t>заемщик ведет деятельность в наиболее пострадавших отраслях</a:t>
            </a:r>
          </a:p>
          <a:p>
            <a:pPr marL="804863" lvl="0" indent="-265113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ru-RU" sz="1000" dirty="0">
                <a:latin typeface="Futura PT"/>
              </a:rPr>
              <a:t>сокращение выручки на 30% и более по сравнению с аналогичным периодом 2019 года</a:t>
            </a:r>
          </a:p>
          <a:p>
            <a:pPr lvl="0">
              <a:spcBef>
                <a:spcPts val="600"/>
              </a:spcBef>
              <a:spcAft>
                <a:spcPts val="300"/>
              </a:spcAft>
            </a:pPr>
            <a:r>
              <a:rPr lang="ru-RU" sz="1000" b="1" dirty="0">
                <a:latin typeface="Futura PT"/>
              </a:rPr>
              <a:t>Программа реализуется уполномоченными банками</a:t>
            </a:r>
            <a:r>
              <a:rPr lang="ru-RU" sz="1000" dirty="0">
                <a:latin typeface="Futura PT"/>
              </a:rPr>
              <a:t>, заключившими соглашения с Минэкономразвития: Сбербанк, ВТБ, Газпромбанк, </a:t>
            </a:r>
            <a:r>
              <a:rPr lang="ru-RU" sz="1000" dirty="0" err="1">
                <a:latin typeface="Futura PT"/>
              </a:rPr>
              <a:t>Совкомбанк</a:t>
            </a:r>
            <a:r>
              <a:rPr lang="ru-RU" sz="1000" dirty="0">
                <a:latin typeface="Futura PT"/>
              </a:rPr>
              <a:t>. Число банков расширяется </a:t>
            </a:r>
          </a:p>
        </p:txBody>
      </p:sp>
    </p:spTree>
    <p:extLst>
      <p:ext uri="{BB962C8B-B14F-4D97-AF65-F5344CB8AC3E}">
        <p14:creationId xmlns:p14="http://schemas.microsoft.com/office/powerpoint/2010/main" val="2834552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Горы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ы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Горы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2687</TotalTime>
  <Words>1453</Words>
  <Application>Microsoft Office PowerPoint</Application>
  <PresentationFormat>Экран (16:9)</PresentationFormat>
  <Paragraphs>242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1_Горы</vt:lpstr>
      <vt:lpstr>Горы</vt:lpstr>
      <vt:lpstr>2_Горы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  </vt:lpstr>
      <vt:lpstr>  </vt:lpstr>
      <vt:lpstr>  </vt:lpstr>
      <vt:lpstr>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Алексей</dc:creator>
  <cp:lastModifiedBy>User</cp:lastModifiedBy>
  <cp:revision>170</cp:revision>
  <dcterms:modified xsi:type="dcterms:W3CDTF">2020-06-03T09:08:25Z</dcterms:modified>
</cp:coreProperties>
</file>