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70" r:id="rId3"/>
    <p:sldId id="274" r:id="rId4"/>
    <p:sldId id="271" r:id="rId5"/>
    <p:sldId id="272" r:id="rId6"/>
    <p:sldId id="275" r:id="rId7"/>
    <p:sldId id="280" r:id="rId8"/>
    <p:sldId id="282" r:id="rId9"/>
    <p:sldId id="276" r:id="rId10"/>
    <p:sldId id="279" r:id="rId11"/>
    <p:sldId id="283" r:id="rId12"/>
    <p:sldId id="281" r:id="rId13"/>
    <p:sldId id="278" r:id="rId14"/>
  </p:sldIdLst>
  <p:sldSz cx="9144000" cy="5143500" type="screen16x9"/>
  <p:notesSz cx="6648450" cy="97742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4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8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778" y="0"/>
            <a:ext cx="7541222" cy="51435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347615"/>
            <a:ext cx="5544616" cy="1872208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363838"/>
            <a:ext cx="4176464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3B455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pic>
        <p:nvPicPr>
          <p:cNvPr id="10" name="Picture 2" descr="D:\Work\Bachti\!!!ВНУТРЕННИЕ\декабрь\презентация\gerb_ob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4" y="123478"/>
            <a:ext cx="100164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047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7374"/>
            <a:ext cx="7128792" cy="9146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3568" y="1131591"/>
            <a:ext cx="8136904" cy="3600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8312" cy="972000"/>
          </a:xfrm>
          <a:prstGeom prst="rect">
            <a:avLst/>
          </a:prstGeom>
        </p:spPr>
      </p:pic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332" y="0"/>
            <a:ext cx="1228668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888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5796136" y="123480"/>
            <a:ext cx="2057400" cy="468052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3568" y="123480"/>
            <a:ext cx="4968552" cy="46805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8312" cy="972000"/>
          </a:xfrm>
          <a:prstGeom prst="rect">
            <a:avLst/>
          </a:prstGeom>
        </p:spPr>
      </p:pic>
      <p:pic>
        <p:nvPicPr>
          <p:cNvPr id="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332" y="0"/>
            <a:ext cx="1228668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512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3481"/>
            <a:ext cx="7128792" cy="8485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31590"/>
            <a:ext cx="7908444" cy="33301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8312" cy="972000"/>
          </a:xfrm>
          <a:prstGeom prst="rect">
            <a:avLst/>
          </a:prstGeom>
        </p:spPr>
      </p:pic>
      <p:pic>
        <p:nvPicPr>
          <p:cNvPr id="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332" y="0"/>
            <a:ext cx="1228668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3099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>
            <a:normAutofit/>
          </a:bodyPr>
          <a:lstStyle>
            <a:lvl1pPr algn="l">
              <a:defRPr sz="3200" b="1" cap="all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B455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8312" cy="972000"/>
          </a:xfrm>
          <a:prstGeom prst="rect">
            <a:avLst/>
          </a:prstGeom>
        </p:spPr>
      </p:pic>
      <p:pic>
        <p:nvPicPr>
          <p:cNvPr id="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332" y="0"/>
            <a:ext cx="1228668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32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7374"/>
            <a:ext cx="7128792" cy="9146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3568" y="1203598"/>
            <a:ext cx="38880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203598"/>
            <a:ext cx="38880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8312" cy="972000"/>
          </a:xfrm>
          <a:prstGeom prst="rect">
            <a:avLst/>
          </a:prstGeom>
        </p:spPr>
      </p:pic>
      <p:pic>
        <p:nvPicPr>
          <p:cNvPr id="10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332" y="0"/>
            <a:ext cx="1228668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8227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4768"/>
            <a:ext cx="7128792" cy="887232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203598"/>
            <a:ext cx="3888000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568" y="1851670"/>
            <a:ext cx="38880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88024" y="1203598"/>
            <a:ext cx="3888000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88024" y="1851670"/>
            <a:ext cx="3888000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8312" cy="972000"/>
          </a:xfrm>
          <a:prstGeom prst="rect">
            <a:avLst/>
          </a:prstGeom>
        </p:spPr>
      </p:pic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332" y="0"/>
            <a:ext cx="1228668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8776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4768"/>
            <a:ext cx="7128792" cy="8872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8312" cy="972000"/>
          </a:xfrm>
          <a:prstGeom prst="rect">
            <a:avLst/>
          </a:prstGeom>
        </p:spPr>
      </p:pic>
      <p:pic>
        <p:nvPicPr>
          <p:cNvPr id="8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332" y="0"/>
            <a:ext cx="1228668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809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8312" cy="972000"/>
          </a:xfrm>
          <a:prstGeom prst="rect">
            <a:avLst/>
          </a:prstGeom>
        </p:spPr>
      </p:pic>
      <p:pic>
        <p:nvPicPr>
          <p:cNvPr id="7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332" y="0"/>
            <a:ext cx="1228668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5691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72" y="10179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0" y="1059582"/>
            <a:ext cx="5040560" cy="388843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3572" y="1059582"/>
            <a:ext cx="3008313" cy="388843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8312" cy="972000"/>
          </a:xfrm>
          <a:prstGeom prst="rect">
            <a:avLst/>
          </a:prstGeom>
        </p:spPr>
      </p:pic>
      <p:pic>
        <p:nvPicPr>
          <p:cNvPr id="9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332" y="0"/>
            <a:ext cx="1228668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1998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23480"/>
            <a:ext cx="7128792" cy="920530"/>
          </a:xfrm>
        </p:spPr>
        <p:txBody>
          <a:bodyPr anchor="ctr">
            <a:normAutofit/>
          </a:bodyPr>
          <a:lstStyle>
            <a:lvl1pPr algn="ctr">
              <a:defRPr sz="36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1635646"/>
            <a:ext cx="9144000" cy="350785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8312" cy="972000"/>
          </a:xfrm>
          <a:prstGeom prst="rect">
            <a:avLst/>
          </a:prstGeom>
        </p:spPr>
      </p:pic>
      <p:pic>
        <p:nvPicPr>
          <p:cNvPr id="7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332" y="0"/>
            <a:ext cx="1228668" cy="9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863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90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3B4555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3B4555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3B4555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3B4555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rgbClr val="3B4555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rgbClr val="3B4555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herchenkoLA@kemervo.rshb.ru" TargetMode="External"/><Relationship Id="rId2" Type="http://schemas.openxmlformats.org/officeDocument/2006/relationships/hyperlink" Target="mailto:AfanasevEA@kemerovo.rshb.ru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DrozdetskayaMA@Kemerovo.rshb.ru" TargetMode="External"/><Relationship Id="rId4" Type="http://schemas.openxmlformats.org/officeDocument/2006/relationships/hyperlink" Target="mailto:MorozDN@Kemerovo.rshb.ru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:\_Лехнер работа\Администрация\300лет Фон ел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445"/>
            <a:ext cx="9144000" cy="514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4607" y="1218762"/>
            <a:ext cx="5823872" cy="1842990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 algn="ctr"/>
            <a:r>
              <a:rPr lang="ru-RU" sz="2300" b="1" dirty="0" smtClean="0">
                <a:solidFill>
                  <a:srgbClr val="3B4555"/>
                </a:solidFill>
                <a:latin typeface="Arial" pitchFamily="34" charset="0"/>
                <a:ea typeface="+mj-ea"/>
                <a:cs typeface="Arial" pitchFamily="34" charset="0"/>
              </a:rPr>
              <a:t>О реализации программы «Сельская ипотека 3%» на территории Кузбасса в рамках государственной программы «Комплексное развитие сельских территорий»</a:t>
            </a:r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94E09DA-DAA6-4378-9C0A-B5BF4736B4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5"/>
          <a:stretch/>
        </p:blipFill>
        <p:spPr>
          <a:xfrm>
            <a:off x="298326" y="92708"/>
            <a:ext cx="844910" cy="1098888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440E2D8-DCDE-42E2-9F60-F11D614EC28D}"/>
              </a:ext>
            </a:extLst>
          </p:cNvPr>
          <p:cNvSpPr txBox="1">
            <a:spLocks/>
          </p:cNvSpPr>
          <p:nvPr/>
        </p:nvSpPr>
        <p:spPr>
          <a:xfrm>
            <a:off x="278811" y="3772000"/>
            <a:ext cx="3805601" cy="685858"/>
          </a:xfrm>
          <a:prstGeom prst="rect">
            <a:avLst/>
          </a:prstGeom>
        </p:spPr>
        <p:txBody>
          <a:bodyPr vert="horz" lIns="72567" tIns="36283" rIns="72567" bIns="36283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B455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1200" b="0" i="1" dirty="0"/>
              <a:t>Директор Кемеровского Регионального филиала </a:t>
            </a:r>
          </a:p>
          <a:p>
            <a:r>
              <a:rPr lang="ru-RU" sz="1200" b="0" i="1" dirty="0"/>
              <a:t>АО «</a:t>
            </a:r>
            <a:r>
              <a:rPr lang="ru-RU" sz="1200" b="0" i="1" dirty="0" err="1"/>
              <a:t>Россельхозбанк</a:t>
            </a:r>
            <a:r>
              <a:rPr lang="ru-RU" sz="1200" b="0" i="1" dirty="0"/>
              <a:t>»</a:t>
            </a:r>
          </a:p>
          <a:p>
            <a:r>
              <a:rPr lang="ru-RU" sz="1200" b="0" i="1" dirty="0"/>
              <a:t>Кобзев Виктор Владимирович</a:t>
            </a:r>
          </a:p>
        </p:txBody>
      </p:sp>
      <p:pic>
        <p:nvPicPr>
          <p:cNvPr id="8" name="Google Shape;130;p16">
            <a:extLst>
              <a:ext uri="{FF2B5EF4-FFF2-40B4-BE49-F238E27FC236}">
                <a16:creationId xmlns="" xmlns:a16="http://schemas.microsoft.com/office/drawing/2014/main" id="{5D210B3A-3EB9-4103-83EB-391949585829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019491" y="46221"/>
            <a:ext cx="1124509" cy="889230"/>
          </a:xfrm>
          <a:prstGeom prst="rect">
            <a:avLst/>
          </a:prstGeom>
          <a:ln w="0"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43" y="246080"/>
            <a:ext cx="1202141" cy="74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0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48941" y="737605"/>
            <a:ext cx="3240360" cy="415399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B455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endParaRPr lang="ru-RU" sz="2800" dirty="0" smtClean="0"/>
          </a:p>
          <a:p>
            <a:r>
              <a:rPr lang="ru-RU" sz="6700" dirty="0" smtClean="0">
                <a:latin typeface="+mn-lt"/>
              </a:rPr>
              <a:t>Типовые проекты</a:t>
            </a:r>
            <a:endParaRPr lang="ru-RU" sz="6700" dirty="0">
              <a:latin typeface="+mn-lt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9530" y="1347613"/>
            <a:ext cx="8779190" cy="349758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tlCol="0" anchor="t"/>
          <a:lstStyle/>
          <a:p>
            <a:pPr lvl="0" algn="ctr"/>
            <a:r>
              <a:rPr lang="ru-RU" sz="1600" b="1" i="1" spc="-20" dirty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На сегодняшний день в Банке имеется более 100 проектов строительства домов, которые уже реализованы на территории РФ и могут быть использованы для строительства</a:t>
            </a:r>
            <a:endParaRPr lang="ru-RU" sz="1600" b="1" i="1" spc="-20" dirty="0" smtClean="0">
              <a:solidFill>
                <a:srgbClr val="FF0000"/>
              </a:solidFill>
              <a:latin typeface="Arial" panose="020B0604020202020204" pitchFamily="34" charset="0"/>
              <a:ea typeface="Proxima Nova" charset="0"/>
            </a:endParaRPr>
          </a:p>
          <a:p>
            <a:pPr lvl="0" algn="ctr"/>
            <a:endParaRPr lang="ru-RU" sz="1600" b="1" i="1" spc="-20" dirty="0">
              <a:solidFill>
                <a:srgbClr val="FF0000"/>
              </a:solidFill>
              <a:latin typeface="Arial" panose="020B0604020202020204" pitchFamily="34" charset="0"/>
              <a:ea typeface="Proxima Nova" charset="0"/>
            </a:endParaRPr>
          </a:p>
          <a:p>
            <a:pPr lvl="0" algn="just"/>
            <a:r>
              <a:rPr lang="ru-RU" sz="1600" b="1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Преимущество типовых проектов:</a:t>
            </a:r>
          </a:p>
          <a:p>
            <a:pPr lvl="0" algn="just"/>
            <a:endParaRPr lang="ru-RU" sz="1600" b="1" spc="-20" dirty="0">
              <a:solidFill>
                <a:schemeClr val="tx1"/>
              </a:solidFill>
              <a:latin typeface="Arial" panose="020B0604020202020204" pitchFamily="34" charset="0"/>
              <a:ea typeface="Proxima Nova" charset="0"/>
            </a:endParaRPr>
          </a:p>
          <a:p>
            <a:pPr marL="228600" lvl="0" indent="-228600" algn="just">
              <a:buAutoNum type="arabicPeriod"/>
            </a:pP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Сокращение стоимости;</a:t>
            </a:r>
          </a:p>
          <a:p>
            <a:pPr marL="228600" lvl="0" indent="-228600" algn="just">
              <a:buAutoNum type="arabicPeriod"/>
            </a:pP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Не требуется время на разработку проекта;</a:t>
            </a:r>
          </a:p>
          <a:p>
            <a:pPr marL="228600" lvl="0" indent="-228600" algn="just">
              <a:buAutoNum type="arabicPeriod"/>
            </a:pP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Сокращение сроков строительства;</a:t>
            </a:r>
          </a:p>
          <a:p>
            <a:pPr marL="228600" lvl="0" indent="-228600" algn="just">
              <a:buAutoNum type="arabicPeriod"/>
            </a:pP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Проверенная на практике технология  и процесс строительства;</a:t>
            </a:r>
          </a:p>
          <a:p>
            <a:pPr marL="228600" lvl="0" indent="-228600" algn="just">
              <a:buAutoNum type="arabicPeriod"/>
            </a:pP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Определены сроки строительства;</a:t>
            </a:r>
          </a:p>
          <a:p>
            <a:pPr marL="228600" lvl="0" indent="-228600" algn="just">
              <a:buAutoNum type="arabicPeriod"/>
            </a:pPr>
            <a:r>
              <a:rPr lang="ru-RU" sz="1600" spc="-20" dirty="0" smtClean="0">
                <a:solidFill>
                  <a:schemeClr val="tx1"/>
                </a:solidFill>
                <a:latin typeface="Arial" panose="020B0604020202020204" pitchFamily="34" charset="0"/>
                <a:ea typeface="Proxima Nova" charset="0"/>
              </a:rPr>
              <a:t>Возможность оценить качество жилья.</a:t>
            </a:r>
          </a:p>
          <a:p>
            <a:pPr marL="228600" lvl="0" indent="-228600" algn="just">
              <a:buAutoNum type="arabicPeriod"/>
            </a:pPr>
            <a:endParaRPr lang="ru-RU" sz="1200" b="1" spc="-20" dirty="0" smtClean="0">
              <a:solidFill>
                <a:schemeClr val="tx1"/>
              </a:solidFill>
              <a:latin typeface="Arial" panose="020B0604020202020204" pitchFamily="34" charset="0"/>
              <a:ea typeface="Proxima Nova" charset="0"/>
            </a:endParaRPr>
          </a:p>
          <a:p>
            <a:pPr lvl="0" algn="ctr"/>
            <a:endParaRPr lang="ru-RU" sz="1200" b="1" i="1" spc="-20" dirty="0">
              <a:solidFill>
                <a:srgbClr val="FF0000"/>
              </a:solidFill>
              <a:latin typeface="Arial" panose="020B0604020202020204" pitchFamily="34" charset="0"/>
              <a:ea typeface="Proxima Nova" charset="0"/>
            </a:endParaRPr>
          </a:p>
          <a:p>
            <a:pPr lvl="0" algn="ctr"/>
            <a:endParaRPr lang="ru-RU" sz="1200" b="1" i="1" spc="-20" dirty="0" smtClean="0">
              <a:solidFill>
                <a:srgbClr val="FF0000"/>
              </a:solidFill>
              <a:latin typeface="Arial" panose="020B0604020202020204" pitchFamily="34" charset="0"/>
              <a:ea typeface="Proxima Nova" charset="0"/>
            </a:endParaRPr>
          </a:p>
          <a:p>
            <a:pPr lvl="0" algn="ctr"/>
            <a:endParaRPr lang="ru-RU" sz="1200" b="1" i="1" spc="-20" dirty="0">
              <a:solidFill>
                <a:srgbClr val="FF0000"/>
              </a:solidFill>
              <a:latin typeface="Arial" panose="020B0604020202020204" pitchFamily="34" charset="0"/>
              <a:ea typeface="Proxima Nova" charset="0"/>
            </a:endParaRPr>
          </a:p>
          <a:p>
            <a:pPr lvl="0" algn="ctr"/>
            <a:endParaRPr lang="ru-RU" sz="1200" b="1" i="1" spc="-20" dirty="0" smtClean="0">
              <a:solidFill>
                <a:srgbClr val="FF0000"/>
              </a:solidFill>
              <a:latin typeface="Arial" panose="020B0604020202020204" pitchFamily="34" charset="0"/>
              <a:ea typeface="Proxima Nova" charset="0"/>
            </a:endParaRPr>
          </a:p>
          <a:p>
            <a:pPr lvl="0" algn="ctr"/>
            <a:endParaRPr lang="ru-RU" sz="1200" b="1" i="1" spc="-20" dirty="0">
              <a:solidFill>
                <a:srgbClr val="FF0000"/>
              </a:solidFill>
              <a:latin typeface="Arial" panose="020B0604020202020204" pitchFamily="34" charset="0"/>
              <a:ea typeface="Proxima Nova" charset="0"/>
            </a:endParaRPr>
          </a:p>
          <a:p>
            <a:pPr lvl="0" algn="ctr"/>
            <a:endParaRPr lang="ru-RU" sz="1200" b="1" i="1" spc="-20" dirty="0" smtClean="0">
              <a:solidFill>
                <a:srgbClr val="FF0000"/>
              </a:solidFill>
              <a:latin typeface="Arial" panose="020B0604020202020204" pitchFamily="34" charset="0"/>
              <a:ea typeface="Proxima Nova" charset="0"/>
            </a:endParaRPr>
          </a:p>
          <a:p>
            <a:pPr lvl="0" algn="ctr"/>
            <a:endParaRPr lang="ru-RU" sz="1200" b="1" i="1" spc="-20" dirty="0">
              <a:solidFill>
                <a:srgbClr val="FF0000"/>
              </a:solidFill>
              <a:latin typeface="Arial" panose="020B0604020202020204" pitchFamily="34" charset="0"/>
              <a:ea typeface="Proxima Nova" charset="0"/>
            </a:endParaRPr>
          </a:p>
          <a:p>
            <a:pPr lvl="0" algn="ctr"/>
            <a:endParaRPr lang="ru-RU" sz="1200" b="1" i="1" spc="-20" dirty="0" smtClean="0">
              <a:solidFill>
                <a:srgbClr val="FF0000"/>
              </a:solidFill>
              <a:latin typeface="Arial" panose="020B0604020202020204" pitchFamily="34" charset="0"/>
              <a:ea typeface="Proxima Nova" charset="0"/>
            </a:endParaRPr>
          </a:p>
          <a:p>
            <a:pPr lvl="0" algn="ctr"/>
            <a:endParaRPr lang="ru-RU" sz="1200" b="1" i="1" spc="-20" dirty="0">
              <a:solidFill>
                <a:srgbClr val="FF0000"/>
              </a:solidFill>
              <a:latin typeface="Arial" panose="020B0604020202020204" pitchFamily="34" charset="0"/>
              <a:ea typeface="Proxima Nova" charset="0"/>
            </a:endParaRPr>
          </a:p>
          <a:p>
            <a:pPr lvl="0" algn="ctr"/>
            <a:endParaRPr lang="ru-RU" sz="1200" b="1" i="1" spc="-20" dirty="0" smtClean="0">
              <a:solidFill>
                <a:srgbClr val="FF0000"/>
              </a:solidFill>
              <a:latin typeface="Arial" panose="020B0604020202020204" pitchFamily="34" charset="0"/>
              <a:ea typeface="Proxima Nova" charset="0"/>
            </a:endParaRPr>
          </a:p>
          <a:p>
            <a:pPr lvl="0" algn="ctr"/>
            <a:endParaRPr lang="ru-RU" sz="1200" b="1" i="1" spc="-20" dirty="0">
              <a:solidFill>
                <a:srgbClr val="FF0000"/>
              </a:solidFill>
              <a:latin typeface="Arial" panose="020B0604020202020204" pitchFamily="34" charset="0"/>
              <a:ea typeface="Proxima Nova" charset="0"/>
            </a:endParaRPr>
          </a:p>
          <a:p>
            <a:pPr lvl="0" algn="ctr"/>
            <a:endParaRPr lang="ru-RU" sz="1200" b="1" i="1" spc="-20" dirty="0" smtClean="0">
              <a:solidFill>
                <a:srgbClr val="FF0000"/>
              </a:solidFill>
              <a:latin typeface="Arial" panose="020B0604020202020204" pitchFamily="34" charset="0"/>
              <a:ea typeface="Proxima Nova" charset="0"/>
            </a:endParaRPr>
          </a:p>
          <a:p>
            <a:pPr lvl="0" algn="ctr"/>
            <a:endParaRPr lang="ru-RU" sz="1200" b="1" i="1" spc="-20" dirty="0">
              <a:solidFill>
                <a:srgbClr val="FF0000"/>
              </a:solidFill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83568" y="84768"/>
            <a:ext cx="7128792" cy="652837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B455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2800" dirty="0">
                <a:sym typeface="Gill Sans"/>
              </a:rPr>
              <a:t>Государственная программа</a:t>
            </a:r>
            <a:br>
              <a:rPr lang="ru-RU" sz="2800" dirty="0">
                <a:sym typeface="Gill Sans"/>
              </a:rPr>
            </a:br>
            <a:r>
              <a:rPr lang="ru-RU" sz="2800" dirty="0">
                <a:sym typeface="Gill Sans"/>
              </a:rPr>
              <a:t>«Комплексное развитие сельских территорий»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2786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721061" y="176113"/>
            <a:ext cx="7128792" cy="887232"/>
          </a:xfrm>
        </p:spPr>
        <p:txBody>
          <a:bodyPr>
            <a:normAutofit fontScale="90000"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ru-RU" sz="2600" dirty="0">
                <a:sym typeface="Gill Sans"/>
              </a:rPr>
              <a:t>Государственная программа</a:t>
            </a:r>
            <a:br>
              <a:rPr lang="ru-RU" sz="2600" dirty="0">
                <a:sym typeface="Gill Sans"/>
              </a:rPr>
            </a:br>
            <a:r>
              <a:rPr lang="ru-RU" sz="2600" dirty="0">
                <a:sym typeface="Gill Sans"/>
              </a:rPr>
              <a:t>«Комплексное развитие сельских территорий</a:t>
            </a:r>
            <a:r>
              <a:rPr lang="ru-RU" sz="2600" dirty="0" smtClean="0">
                <a:sym typeface="Gill Sans"/>
              </a:rPr>
              <a:t>»</a:t>
            </a:r>
            <a:endParaRPr lang="ru-RU" dirty="0"/>
          </a:p>
        </p:txBody>
      </p:sp>
      <p:sp>
        <p:nvSpPr>
          <p:cNvPr id="7" name="Заголовок 3"/>
          <p:cNvSpPr txBox="1">
            <a:spLocks/>
          </p:cNvSpPr>
          <p:nvPr/>
        </p:nvSpPr>
        <p:spPr>
          <a:xfrm>
            <a:off x="474365" y="915565"/>
            <a:ext cx="7911206" cy="43922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defTabSz="91455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ru-RU" sz="1800" dirty="0" smtClean="0"/>
              <a:t>Уникальность </a:t>
            </a:r>
            <a:r>
              <a:rPr lang="ru-RU" sz="1800" dirty="0"/>
              <a:t>платформы «Свое Село»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68344" y="4587974"/>
            <a:ext cx="576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37" y="1146517"/>
            <a:ext cx="7575971" cy="3764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14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3568" y="84768"/>
            <a:ext cx="7128792" cy="88723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B455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ru-RU" sz="2600" dirty="0" smtClean="0">
                <a:sym typeface="Gill Sans"/>
              </a:rPr>
              <a:t>Государственная программа</a:t>
            </a:r>
            <a:br>
              <a:rPr lang="ru-RU" sz="2600" dirty="0" smtClean="0">
                <a:sym typeface="Gill Sans"/>
              </a:rPr>
            </a:br>
            <a:r>
              <a:rPr lang="ru-RU" sz="2600" dirty="0" smtClean="0">
                <a:sym typeface="Gill Sans"/>
              </a:rPr>
              <a:t>«Комплексное развитие сельских территорий»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10" y="972000"/>
            <a:ext cx="8959477" cy="41715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tlCol="0" anchor="t"/>
          <a:lstStyle/>
          <a:p>
            <a:pPr marL="361950" lvl="0" indent="266700" algn="ctr">
              <a:spcBef>
                <a:spcPts val="200"/>
              </a:spcBef>
              <a:tabLst>
                <a:tab pos="542925" algn="l"/>
              </a:tabLst>
            </a:pPr>
            <a:r>
              <a:rPr lang="ru-RU" sz="1200" dirty="0" smtClean="0">
                <a:solidFill>
                  <a:schemeClr val="tx1"/>
                </a:solidFill>
              </a:rPr>
              <a:t>Адреса офисов: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Кемеровский РФ: г. Кемерово. Пр. Советский. Д. 8а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ДО в г. Ленинск-Кузнецком:652500 г. Ленинск-Кузнецкий, ул. </a:t>
            </a:r>
            <a:r>
              <a:rPr lang="ru-RU" sz="1200" dirty="0" err="1" smtClean="0">
                <a:solidFill>
                  <a:schemeClr val="tx1"/>
                </a:solidFill>
              </a:rPr>
              <a:t>Р.Люксембург</a:t>
            </a:r>
            <a:r>
              <a:rPr lang="ru-RU" sz="1200" dirty="0" smtClean="0">
                <a:solidFill>
                  <a:schemeClr val="tx1"/>
                </a:solidFill>
              </a:rPr>
              <a:t> д. 47а 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ДО в г. Мариинске: 652150 г. Мариинск, ул. Ленина, 49, пом. 57/3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ДО в г. Белово: 652600 г. Белово, ул. Советская, 8 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ДО в </a:t>
            </a:r>
            <a:r>
              <a:rPr lang="ru-RU" sz="1200" dirty="0" err="1" smtClean="0">
                <a:solidFill>
                  <a:schemeClr val="tx1"/>
                </a:solidFill>
              </a:rPr>
              <a:t>пгт</a:t>
            </a:r>
            <a:r>
              <a:rPr lang="ru-RU" sz="1200" dirty="0" smtClean="0">
                <a:solidFill>
                  <a:schemeClr val="tx1"/>
                </a:solidFill>
              </a:rPr>
              <a:t>. Промышленная: 652380 </a:t>
            </a:r>
            <a:r>
              <a:rPr lang="ru-RU" sz="1200" dirty="0" err="1" smtClean="0">
                <a:solidFill>
                  <a:schemeClr val="tx1"/>
                </a:solidFill>
              </a:rPr>
              <a:t>рп</a:t>
            </a:r>
            <a:r>
              <a:rPr lang="ru-RU" sz="1200" dirty="0" smtClean="0">
                <a:solidFill>
                  <a:schemeClr val="tx1"/>
                </a:solidFill>
              </a:rPr>
              <a:t>. Промышленная, ул. Крупской, 1А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ДО в г. Анжеро-Судженске: 652470 г. Анжеро-Судженск, ул. Желябова,  17 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ДО в г. Новокузнецк: 654007 г. Новокузнецк, ул. Кирова, 45А 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ДО в г. Прокопьевске: 653000 г. Прокопьевск, ул. К. Либкнехта, 8Б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ДО в г. Юрга: 652050 г. Юрга, ул. Машиностроителей, 35 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ДО в </a:t>
            </a:r>
            <a:r>
              <a:rPr lang="ru-RU" sz="1200" dirty="0" err="1" smtClean="0">
                <a:solidFill>
                  <a:schemeClr val="tx1"/>
                </a:solidFill>
              </a:rPr>
              <a:t>пгт</a:t>
            </a:r>
            <a:r>
              <a:rPr lang="ru-RU" sz="1200" dirty="0" smtClean="0">
                <a:solidFill>
                  <a:schemeClr val="tx1"/>
                </a:solidFill>
              </a:rPr>
              <a:t>. Яшкино: 652010 </a:t>
            </a:r>
            <a:r>
              <a:rPr lang="ru-RU" sz="1200" dirty="0" err="1" smtClean="0">
                <a:solidFill>
                  <a:schemeClr val="tx1"/>
                </a:solidFill>
              </a:rPr>
              <a:t>рп</a:t>
            </a:r>
            <a:r>
              <a:rPr lang="ru-RU" sz="1200" dirty="0" smtClean="0">
                <a:solidFill>
                  <a:schemeClr val="tx1"/>
                </a:solidFill>
              </a:rPr>
              <a:t>. Яшкино, ул. Суворова, 1 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ДО в </a:t>
            </a:r>
            <a:r>
              <a:rPr lang="ru-RU" sz="1200" dirty="0" err="1" smtClean="0">
                <a:solidFill>
                  <a:schemeClr val="tx1"/>
                </a:solidFill>
              </a:rPr>
              <a:t>пгт</a:t>
            </a:r>
            <a:r>
              <a:rPr lang="ru-RU" sz="1200" dirty="0" smtClean="0">
                <a:solidFill>
                  <a:schemeClr val="tx1"/>
                </a:solidFill>
              </a:rPr>
              <a:t>. Тисуль: 652210 </a:t>
            </a:r>
            <a:r>
              <a:rPr lang="ru-RU" sz="1200" dirty="0" err="1" smtClean="0">
                <a:solidFill>
                  <a:schemeClr val="tx1"/>
                </a:solidFill>
              </a:rPr>
              <a:t>пгт</a:t>
            </a:r>
            <a:r>
              <a:rPr lang="ru-RU" sz="1200" dirty="0" smtClean="0">
                <a:solidFill>
                  <a:schemeClr val="tx1"/>
                </a:solidFill>
              </a:rPr>
              <a:t>. Тисуль, ул. Ленина, 4 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ДО в г. Киселевске: 652700 г. Киселевск, ул. Коваленко,10 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Телефон: (3842) 34-60-37</a:t>
            </a:r>
            <a:endParaRPr lang="en-US" sz="1200" dirty="0" smtClean="0">
              <a:solidFill>
                <a:schemeClr val="tx1"/>
              </a:solidFill>
            </a:endParaRPr>
          </a:p>
          <a:p>
            <a:pPr marL="361950" lvl="0" algn="ctr">
              <a:spcBef>
                <a:spcPts val="200"/>
              </a:spcBef>
              <a:tabLst>
                <a:tab pos="542925" algn="l"/>
              </a:tabLst>
            </a:pPr>
            <a:r>
              <a:rPr lang="ru-RU" sz="1200" dirty="0" smtClean="0">
                <a:solidFill>
                  <a:prstClr val="black"/>
                </a:solidFill>
              </a:rPr>
              <a:t>ДО </a:t>
            </a:r>
            <a:r>
              <a:rPr lang="ru-RU" sz="1200" dirty="0">
                <a:solidFill>
                  <a:prstClr val="black"/>
                </a:solidFill>
              </a:rPr>
              <a:t>в г. Гурьевск: 652780, г. Гурьевск, ул. Кирова, д. 39, помещение 3</a:t>
            </a:r>
          </a:p>
          <a:p>
            <a:pPr marL="361950" lvl="0" algn="ctr">
              <a:spcBef>
                <a:spcPts val="200"/>
              </a:spcBef>
              <a:tabLst>
                <a:tab pos="542925" algn="l"/>
              </a:tabLst>
            </a:pPr>
            <a:r>
              <a:rPr lang="ru-RU" sz="1200" dirty="0">
                <a:solidFill>
                  <a:prstClr val="black"/>
                </a:solidFill>
              </a:rPr>
              <a:t>ДО в г. Топки: 652300, г. Топки, ул. Луначарского, д. </a:t>
            </a:r>
            <a:r>
              <a:rPr lang="ru-RU" sz="1200" dirty="0" smtClean="0">
                <a:solidFill>
                  <a:prstClr val="black"/>
                </a:solidFill>
              </a:rPr>
              <a:t>12-6</a:t>
            </a:r>
            <a:endParaRPr lang="ru-RU" sz="1200" dirty="0" smtClean="0">
              <a:solidFill>
                <a:schemeClr val="tx1"/>
              </a:solidFill>
            </a:endParaRPr>
          </a:p>
          <a:p>
            <a:pPr marL="361950" lvl="0">
              <a:spcBef>
                <a:spcPts val="200"/>
              </a:spcBef>
              <a:tabLst>
                <a:tab pos="542925" algn="l"/>
              </a:tabLst>
            </a:pPr>
            <a:r>
              <a:rPr lang="ru-RU" sz="1100" b="1" dirty="0">
                <a:solidFill>
                  <a:prstClr val="black"/>
                </a:solidFill>
              </a:rPr>
              <a:t>Телефон: (3842) 34-60-37</a:t>
            </a:r>
          </a:p>
          <a:p>
            <a:pPr lvl="0">
              <a:spcBef>
                <a:spcPts val="125"/>
              </a:spcBef>
            </a:pPr>
            <a:r>
              <a:rPr lang="en-US" sz="1100" dirty="0" smtClean="0">
                <a:solidFill>
                  <a:prstClr val="black"/>
                </a:solidFill>
              </a:rPr>
              <a:t>        </a:t>
            </a:r>
            <a:r>
              <a:rPr lang="ru-RU" sz="1100" dirty="0" smtClean="0">
                <a:solidFill>
                  <a:prstClr val="black"/>
                </a:solidFill>
              </a:rPr>
              <a:t>Афанасьев </a:t>
            </a:r>
            <a:r>
              <a:rPr lang="ru-RU" sz="1100" dirty="0">
                <a:solidFill>
                  <a:prstClr val="black"/>
                </a:solidFill>
              </a:rPr>
              <a:t>Евгений Главный менеджер 8-913-300-10-14 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ru-RU" sz="1100" dirty="0" smtClean="0">
                <a:solidFill>
                  <a:prstClr val="black"/>
                </a:solidFill>
                <a:hlinkClick r:id="rId2"/>
              </a:rPr>
              <a:t>AfanasevEA@kemerovo.rshb.ru</a:t>
            </a:r>
            <a:endParaRPr lang="ru-RU" sz="1100" dirty="0">
              <a:solidFill>
                <a:prstClr val="black"/>
              </a:solidFill>
            </a:endParaRPr>
          </a:p>
          <a:p>
            <a:pPr lvl="0">
              <a:spcBef>
                <a:spcPts val="125"/>
              </a:spcBef>
            </a:pPr>
            <a:r>
              <a:rPr lang="en-US" sz="1100" dirty="0" smtClean="0">
                <a:solidFill>
                  <a:prstClr val="black"/>
                </a:solidFill>
              </a:rPr>
              <a:t>        </a:t>
            </a:r>
            <a:r>
              <a:rPr lang="ru-RU" sz="1100" dirty="0" smtClean="0">
                <a:solidFill>
                  <a:prstClr val="black"/>
                </a:solidFill>
              </a:rPr>
              <a:t>Черченко </a:t>
            </a:r>
            <a:r>
              <a:rPr lang="ru-RU" sz="1100" dirty="0">
                <a:solidFill>
                  <a:prstClr val="black"/>
                </a:solidFill>
              </a:rPr>
              <a:t>Лариса ведущий специалист  </a:t>
            </a:r>
            <a:r>
              <a:rPr lang="ru-RU" sz="1100" dirty="0" smtClean="0">
                <a:solidFill>
                  <a:prstClr val="black"/>
                </a:solidFill>
              </a:rPr>
              <a:t>8-903-946-48-48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 smtClean="0">
                <a:solidFill>
                  <a:prstClr val="black"/>
                </a:solidFill>
                <a:hlinkClick r:id="rId3"/>
              </a:rPr>
              <a:t>CherchenkoLA@kemervo.rshb.ru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endParaRPr lang="en-US" sz="1100" dirty="0">
              <a:solidFill>
                <a:prstClr val="black"/>
              </a:solidFill>
            </a:endParaRPr>
          </a:p>
          <a:p>
            <a:pPr lvl="0">
              <a:spcBef>
                <a:spcPts val="125"/>
              </a:spcBef>
            </a:pPr>
            <a:r>
              <a:rPr lang="en-US" sz="1100" dirty="0" smtClean="0">
                <a:solidFill>
                  <a:prstClr val="black"/>
                </a:solidFill>
              </a:rPr>
              <a:t>        </a:t>
            </a:r>
            <a:r>
              <a:rPr lang="ru-RU" sz="1100" dirty="0" smtClean="0">
                <a:solidFill>
                  <a:prstClr val="black"/>
                </a:solidFill>
              </a:rPr>
              <a:t>Мороз </a:t>
            </a:r>
            <a:r>
              <a:rPr lang="ru-RU" sz="1100" dirty="0">
                <a:solidFill>
                  <a:prstClr val="black"/>
                </a:solidFill>
              </a:rPr>
              <a:t>Дарья Главный менеджер </a:t>
            </a:r>
            <a:r>
              <a:rPr lang="ru-RU" sz="1100" dirty="0" smtClean="0">
                <a:solidFill>
                  <a:prstClr val="black"/>
                </a:solidFill>
              </a:rPr>
              <a:t>8-960-910-75-45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  <a:hlinkClick r:id="rId4"/>
              </a:rPr>
              <a:t>MorozDN</a:t>
            </a:r>
            <a:r>
              <a:rPr lang="ru-RU" sz="1100" dirty="0">
                <a:solidFill>
                  <a:prstClr val="black"/>
                </a:solidFill>
                <a:hlinkClick r:id="rId4"/>
              </a:rPr>
              <a:t>@Kemerovo.rshb.ru</a:t>
            </a:r>
            <a:endParaRPr lang="ru-RU" sz="1100" dirty="0">
              <a:solidFill>
                <a:prstClr val="black"/>
              </a:solidFill>
            </a:endParaRPr>
          </a:p>
          <a:p>
            <a:pPr lvl="0">
              <a:spcBef>
                <a:spcPts val="125"/>
              </a:spcBef>
            </a:pPr>
            <a:r>
              <a:rPr lang="en-US" sz="1100" dirty="0" smtClean="0">
                <a:solidFill>
                  <a:prstClr val="black"/>
                </a:solidFill>
              </a:rPr>
              <a:t>        </a:t>
            </a:r>
            <a:r>
              <a:rPr lang="ru-RU" sz="1100" dirty="0" err="1" smtClean="0">
                <a:solidFill>
                  <a:prstClr val="black"/>
                </a:solidFill>
              </a:rPr>
              <a:t>Дроздецкая</a:t>
            </a:r>
            <a:r>
              <a:rPr lang="ru-RU" sz="1100" dirty="0" smtClean="0">
                <a:solidFill>
                  <a:prstClr val="black"/>
                </a:solidFill>
              </a:rPr>
              <a:t> Марина ведущий специалист  8-905-903-75-55</a:t>
            </a:r>
            <a:r>
              <a:rPr lang="en-US" sz="1100" dirty="0" smtClean="0">
                <a:solidFill>
                  <a:prstClr val="black"/>
                </a:solidFill>
              </a:rPr>
              <a:t> </a:t>
            </a:r>
            <a:r>
              <a:rPr lang="en-US" sz="1100" dirty="0" err="1" smtClean="0">
                <a:solidFill>
                  <a:prstClr val="black"/>
                </a:solidFill>
                <a:hlinkClick r:id="rId5"/>
              </a:rPr>
              <a:t>DrozdetskayaMA</a:t>
            </a:r>
            <a:r>
              <a:rPr lang="ru-RU" sz="1100" dirty="0" smtClean="0">
                <a:solidFill>
                  <a:prstClr val="black"/>
                </a:solidFill>
                <a:hlinkClick r:id="rId5"/>
              </a:rPr>
              <a:t>@Kemerovo.rshb.ru</a:t>
            </a:r>
            <a:endParaRPr lang="en-US" sz="1100" dirty="0" smtClean="0">
              <a:solidFill>
                <a:prstClr val="black"/>
              </a:solidFill>
            </a:endParaRPr>
          </a:p>
          <a:p>
            <a:pPr marL="361950" lvl="0" indent="266700" algn="ctr">
              <a:spcBef>
                <a:spcPts val="200"/>
              </a:spcBef>
              <a:tabLst>
                <a:tab pos="542925" algn="l"/>
              </a:tabLst>
            </a:pPr>
            <a:endParaRPr lang="ru-RU" sz="1400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980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:\_Лехнер работа\Администрация\300лет Фон ел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87"/>
            <a:ext cx="9144000" cy="514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14607" y="1218762"/>
            <a:ext cx="5823872" cy="1842990"/>
          </a:xfrm>
          <a:prstGeom prst="rect">
            <a:avLst/>
          </a:prstGeom>
        </p:spPr>
        <p:txBody>
          <a:bodyPr wrap="square" lIns="72567" tIns="36283" rIns="72567" bIns="36283">
            <a:spAutoFit/>
          </a:bodyPr>
          <a:lstStyle/>
          <a:p>
            <a:pPr algn="ctr"/>
            <a:r>
              <a:rPr lang="ru-RU" sz="2300" b="1" dirty="0">
                <a:solidFill>
                  <a:srgbClr val="3B4555"/>
                </a:solidFill>
                <a:latin typeface="Arial" pitchFamily="34" charset="0"/>
                <a:cs typeface="Arial" pitchFamily="34" charset="0"/>
              </a:rPr>
              <a:t>О реализации программы «Сельская ипотека 3%» на территории Кузбасса в рамках государственной программы «Комплексное развитие сельских территорий»</a:t>
            </a:r>
            <a:endParaRPr lang="ru-RU" sz="23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94E09DA-DAA6-4378-9C0A-B5BF4736B4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35"/>
          <a:stretch/>
        </p:blipFill>
        <p:spPr>
          <a:xfrm>
            <a:off x="298326" y="92708"/>
            <a:ext cx="844910" cy="1098888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="" xmlns:a16="http://schemas.microsoft.com/office/drawing/2014/main" id="{1440E2D8-DCDE-42E2-9F60-F11D614EC28D}"/>
              </a:ext>
            </a:extLst>
          </p:cNvPr>
          <p:cNvSpPr txBox="1">
            <a:spLocks/>
          </p:cNvSpPr>
          <p:nvPr/>
        </p:nvSpPr>
        <p:spPr>
          <a:xfrm>
            <a:off x="179511" y="3268734"/>
            <a:ext cx="4093633" cy="685858"/>
          </a:xfrm>
          <a:prstGeom prst="rect">
            <a:avLst/>
          </a:prstGeom>
        </p:spPr>
        <p:txBody>
          <a:bodyPr vert="horz" lIns="72567" tIns="36283" rIns="72567" bIns="36283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B455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1800" b="0" dirty="0" smtClean="0"/>
              <a:t>Спасибо за внимание!</a:t>
            </a:r>
            <a:endParaRPr lang="ru-RU" sz="1800" b="0" dirty="0"/>
          </a:p>
        </p:txBody>
      </p:sp>
      <p:pic>
        <p:nvPicPr>
          <p:cNvPr id="8" name="Google Shape;130;p16">
            <a:extLst>
              <a:ext uri="{FF2B5EF4-FFF2-40B4-BE49-F238E27FC236}">
                <a16:creationId xmlns="" xmlns:a16="http://schemas.microsoft.com/office/drawing/2014/main" id="{5D210B3A-3EB9-4103-83EB-391949585829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8019491" y="46221"/>
            <a:ext cx="1124509" cy="889230"/>
          </a:xfrm>
          <a:prstGeom prst="rect">
            <a:avLst/>
          </a:prstGeom>
          <a:ln w="0">
            <a:noFill/>
          </a:ln>
        </p:spPr>
      </p:pic>
      <p:pic>
        <p:nvPicPr>
          <p:cNvPr id="12" name="Рисунок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43" y="246080"/>
            <a:ext cx="1202141" cy="741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10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6962" y="1257844"/>
            <a:ext cx="669674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/>
              <a:t>      </a:t>
            </a:r>
            <a:r>
              <a:rPr lang="ru-RU" sz="1700" b="1" dirty="0" smtClean="0"/>
              <a:t>Вторичный рынок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600" b="1" dirty="0"/>
              <a:t>Покупка готового объекта недвижимости</a:t>
            </a:r>
            <a:r>
              <a:rPr lang="en-US" sz="1600" b="1" dirty="0"/>
              <a:t> –</a:t>
            </a:r>
            <a:r>
              <a:rPr lang="ru-RU" sz="1600" b="1" dirty="0"/>
              <a:t> жилой дом с земельным </a:t>
            </a:r>
            <a:r>
              <a:rPr lang="ru-RU" sz="1600" b="1" dirty="0" smtClean="0"/>
              <a:t>участком по договору купли-продажи</a:t>
            </a:r>
            <a:r>
              <a:rPr lang="ru-RU" sz="1600" b="1" dirty="0"/>
              <a:t>.</a:t>
            </a:r>
            <a:r>
              <a:rPr lang="ru-RU" sz="1600" b="1" dirty="0" smtClean="0"/>
              <a:t> </a:t>
            </a:r>
            <a:r>
              <a:rPr lang="ru-RU" sz="1400" i="1" dirty="0" smtClean="0">
                <a:ea typeface="Times New Roman"/>
              </a:rPr>
              <a:t>Дом </a:t>
            </a:r>
            <a:r>
              <a:rPr lang="ru-RU" sz="1400" i="1" dirty="0">
                <a:ea typeface="Times New Roman"/>
              </a:rPr>
              <a:t>должен быть введен в эксплуатацию не ранее, чем за 5 лет до даты заключения кредитного </a:t>
            </a:r>
            <a:r>
              <a:rPr lang="ru-RU" sz="1400" i="1" dirty="0" smtClean="0">
                <a:ea typeface="Times New Roman"/>
              </a:rPr>
              <a:t>договора, </a:t>
            </a:r>
            <a:r>
              <a:rPr lang="ru-RU" sz="1400" i="1" dirty="0">
                <a:ea typeface="Times New Roman"/>
              </a:rPr>
              <a:t>при покупке по ДКП у физ. лица, не ранее, чем за 3 год до даты заключения кредитного договора при покупке у юр. лица, ИП.</a:t>
            </a:r>
            <a:endParaRPr lang="ru-RU" sz="1400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265448" y="3003798"/>
            <a:ext cx="6696744" cy="1492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      </a:t>
            </a:r>
            <a:r>
              <a:rPr lang="ru-RU" sz="1700" b="1" dirty="0" smtClean="0"/>
              <a:t>Строительство</a:t>
            </a:r>
            <a:endParaRPr lang="en-US" sz="1700" b="1" dirty="0" smtClean="0"/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500" b="1" dirty="0"/>
              <a:t>Покупка земельного участка </a:t>
            </a:r>
            <a:r>
              <a:rPr lang="ru-RU" sz="1500" b="1" dirty="0" smtClean="0"/>
              <a:t>и строительство </a:t>
            </a:r>
            <a:r>
              <a:rPr lang="ru-RU" sz="1500" b="1" dirty="0"/>
              <a:t>или завершение строительства жилого </a:t>
            </a:r>
            <a:r>
              <a:rPr lang="ru-RU" sz="1500" b="1" dirty="0" smtClean="0"/>
              <a:t>дома</a:t>
            </a:r>
            <a:r>
              <a:rPr lang="en-US" sz="1500" b="1" dirty="0" smtClean="0"/>
              <a:t> </a:t>
            </a:r>
            <a:r>
              <a:rPr lang="ru-RU" sz="1500" b="1" dirty="0"/>
              <a:t>по договору подряда на земельном участке, находящемся в </a:t>
            </a:r>
            <a:r>
              <a:rPr lang="ru-RU" sz="1500" b="1" dirty="0" smtClean="0"/>
              <a:t>собственности.</a:t>
            </a:r>
            <a:r>
              <a:rPr lang="ru-RU" sz="1500" dirty="0" smtClean="0"/>
              <a:t> </a:t>
            </a:r>
            <a:r>
              <a:rPr lang="ru-RU" sz="15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Срок строительства не более 24 месяцев.</a:t>
            </a:r>
            <a:endParaRPr lang="ru-RU" sz="1700" i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1400" dirty="0" smtClean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7" y="3003798"/>
            <a:ext cx="1747375" cy="1245407"/>
          </a:xfrm>
          <a:prstGeom prst="rect">
            <a:avLst/>
          </a:prstGeom>
          <a:ln>
            <a:noFill/>
          </a:ln>
        </p:spPr>
      </p:pic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683568" y="84768"/>
            <a:ext cx="7128792" cy="887232"/>
          </a:xfrm>
        </p:spPr>
        <p:txBody>
          <a:bodyPr>
            <a:normAutofit fontScale="90000"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ru-RU" sz="2600" dirty="0" smtClean="0">
                <a:sym typeface="Gill Sans"/>
              </a:rPr>
              <a:t>Изменения в государственную программу</a:t>
            </a:r>
            <a:r>
              <a:rPr lang="ru-RU" sz="2600" dirty="0">
                <a:sym typeface="Gill Sans"/>
              </a:rPr>
              <a:t/>
            </a:r>
            <a:br>
              <a:rPr lang="ru-RU" sz="2600" dirty="0">
                <a:sym typeface="Gill Sans"/>
              </a:rPr>
            </a:br>
            <a:r>
              <a:rPr lang="ru-RU" sz="2600" dirty="0">
                <a:sym typeface="Gill Sans"/>
              </a:rPr>
              <a:t>«Комплексное развитие сельских территорий</a:t>
            </a:r>
            <a:r>
              <a:rPr lang="ru-RU" sz="2600" dirty="0" smtClean="0">
                <a:sym typeface="Gill Sans"/>
              </a:rPr>
              <a:t>»</a:t>
            </a:r>
            <a:endParaRPr lang="ru-RU" dirty="0"/>
          </a:p>
        </p:txBody>
      </p:sp>
      <p:pic>
        <p:nvPicPr>
          <p:cNvPr id="1026" name="Picture 2" descr="C:\Users\Laevskaya-OV\Desktop\Презы для Кобзева\IMG_678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29" y="1151521"/>
            <a:ext cx="1801890" cy="135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788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ru-RU" sz="2600" dirty="0">
                <a:sym typeface="Gill Sans"/>
              </a:rPr>
              <a:t>Государственная программа</a:t>
            </a:r>
            <a:br>
              <a:rPr lang="ru-RU" sz="2600" dirty="0">
                <a:sym typeface="Gill Sans"/>
              </a:rPr>
            </a:br>
            <a:r>
              <a:rPr lang="ru-RU" sz="2600" dirty="0">
                <a:sym typeface="Gill Sans"/>
              </a:rPr>
              <a:t>«Комплексное развитие сельских территорий</a:t>
            </a:r>
            <a:r>
              <a:rPr lang="ru-RU" sz="2600" dirty="0" smtClean="0">
                <a:sym typeface="Gill Sans"/>
              </a:rPr>
              <a:t>»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158367"/>
              </p:ext>
            </p:extLst>
          </p:nvPr>
        </p:nvGraphicFramePr>
        <p:xfrm>
          <a:off x="2889691" y="833282"/>
          <a:ext cx="5822834" cy="3051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39643">
                  <a:extLst>
                    <a:ext uri="{9D8B030D-6E8A-4147-A177-3AD203B41FA5}">
                      <a16:colId xmlns="" xmlns:a16="http://schemas.microsoft.com/office/drawing/2014/main" val="3321350426"/>
                    </a:ext>
                  </a:extLst>
                </a:gridCol>
                <a:gridCol w="541591">
                  <a:extLst>
                    <a:ext uri="{9D8B030D-6E8A-4147-A177-3AD203B41FA5}">
                      <a16:colId xmlns="" xmlns:a16="http://schemas.microsoft.com/office/drawing/2014/main" val="4276241915"/>
                    </a:ext>
                  </a:extLst>
                </a:gridCol>
                <a:gridCol w="3441600">
                  <a:extLst>
                    <a:ext uri="{9D8B030D-6E8A-4147-A177-3AD203B41FA5}">
                      <a16:colId xmlns="" xmlns:a16="http://schemas.microsoft.com/office/drawing/2014/main" val="3832207275"/>
                    </a:ext>
                  </a:extLst>
                </a:gridCol>
              </a:tblGrid>
              <a:tr h="259159">
                <a:tc rowSpan="2">
                  <a:txBody>
                    <a:bodyPr/>
                    <a:lstStyle/>
                    <a:p>
                      <a:r>
                        <a:rPr lang="ru-RU" sz="1200" b="1" dirty="0" smtClean="0"/>
                        <a:t>Сумма кредита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Min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0" dirty="0" smtClean="0"/>
                        <a:t>100 </a:t>
                      </a:r>
                      <a:r>
                        <a:rPr lang="ru-RU" sz="1200" b="0" dirty="0" smtClean="0"/>
                        <a:t>тыс.</a:t>
                      </a:r>
                      <a:r>
                        <a:rPr lang="ru-RU" sz="1200" b="0" baseline="0" dirty="0" smtClean="0"/>
                        <a:t> руб.</a:t>
                      </a:r>
                      <a:endParaRPr lang="ru-RU" sz="12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009220806"/>
                  </a:ext>
                </a:extLst>
              </a:tr>
              <a:tr h="734283">
                <a:tc v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Max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baseline="0" dirty="0" smtClean="0"/>
                        <a:t> 3 млн. рублей. </a:t>
                      </a:r>
                      <a:r>
                        <a:rPr lang="ru-RU" sz="1100" i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Возможность оформления заемщиками-супругами двух кредитов для приобретения 1 объекта недвижимости большей стоимостью.</a:t>
                      </a:r>
                      <a:endParaRPr lang="ru-RU" sz="1100" i="0" baseline="0" dirty="0" smtClean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="" xmlns:a16="http://schemas.microsoft.com/office/drawing/2014/main" val="2130533548"/>
                  </a:ext>
                </a:extLst>
              </a:tr>
              <a:tr h="259159">
                <a:tc>
                  <a:txBody>
                    <a:bodyPr/>
                    <a:lstStyle/>
                    <a:p>
                      <a:pPr>
                        <a:tabLst>
                          <a:tab pos="1524000" algn="l"/>
                        </a:tabLs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Процентная ставка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indent="0" algn="just">
                        <a:spcAft>
                          <a:spcPts val="600"/>
                        </a:spcAft>
                      </a:pPr>
                      <a:r>
                        <a:rPr lang="ru-RU" sz="1200" b="1" kern="12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3,0% годовых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38617089"/>
                  </a:ext>
                </a:extLst>
              </a:tr>
              <a:tr h="259159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Срок кредита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до 25 лет ( с правом досрочного погашения)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sz="1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13342172"/>
                  </a:ext>
                </a:extLst>
              </a:tr>
              <a:tr h="431931">
                <a:tc>
                  <a:txBody>
                    <a:bodyPr/>
                    <a:lstStyle/>
                    <a:p>
                      <a:r>
                        <a:rPr lang="ru-RU" sz="1200" b="1" dirty="0" smtClean="0"/>
                        <a:t>Первоначальный взнос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от 10% от стоимости объекта недвижимости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82014093"/>
                  </a:ext>
                </a:extLst>
              </a:tr>
              <a:tr h="25915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Схема</a:t>
                      </a:r>
                      <a:r>
                        <a:rPr lang="ru-RU" sz="1200" b="1" baseline="0" dirty="0" smtClean="0">
                          <a:solidFill>
                            <a:schemeClr val="tx1"/>
                          </a:solidFill>
                        </a:rPr>
                        <a:t> погашения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b="0" dirty="0" err="1" smtClean="0">
                          <a:solidFill>
                            <a:schemeClr val="tx1"/>
                          </a:solidFill>
                        </a:rPr>
                        <a:t>Аннуитетная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0" dirty="0" smtClean="0">
                          <a:solidFill>
                            <a:schemeClr val="tx1"/>
                          </a:solidFill>
                        </a:rPr>
                        <a:t>Дифференцированная </a:t>
                      </a:r>
                      <a:endParaRPr lang="ru-RU" sz="12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7612459"/>
                  </a:ext>
                </a:extLst>
              </a:tr>
              <a:tr h="71988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tx1"/>
                          </a:solidFill>
                        </a:rPr>
                        <a:t>Страхование</a:t>
                      </a:r>
                      <a:endParaRPr lang="ru-RU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страхование имущества, принимаемого Банком в залог;</a:t>
                      </a:r>
                      <a:r>
                        <a:rPr lang="ru-RU" sz="11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добровольное страхование жизни и здоровья    заемщика/</a:t>
                      </a:r>
                      <a:r>
                        <a:rPr lang="ru-RU" sz="110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созаемщиков</a:t>
                      </a:r>
                      <a:endParaRPr lang="ru-RU" sz="11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11389569"/>
                  </a:ext>
                </a:extLst>
              </a:tr>
            </a:tbl>
          </a:graphicData>
        </a:graphic>
      </p:graphicFrame>
      <p:grpSp>
        <p:nvGrpSpPr>
          <p:cNvPr id="6" name="Group 38"/>
          <p:cNvGrpSpPr/>
          <p:nvPr/>
        </p:nvGrpSpPr>
        <p:grpSpPr>
          <a:xfrm>
            <a:off x="2449471" y="816803"/>
            <a:ext cx="440220" cy="485693"/>
            <a:chOff x="-1587" y="-3175"/>
            <a:chExt cx="3670300" cy="3671888"/>
          </a:xfrm>
          <a:solidFill>
            <a:srgbClr val="9BBB59"/>
          </a:solidFill>
        </p:grpSpPr>
        <p:sp>
          <p:nvSpPr>
            <p:cNvPr id="7" name="Freeform 24"/>
            <p:cNvSpPr>
              <a:spLocks noEditPoints="1"/>
            </p:cNvSpPr>
            <p:nvPr/>
          </p:nvSpPr>
          <p:spPr bwMode="auto">
            <a:xfrm>
              <a:off x="-1587" y="-3175"/>
              <a:ext cx="3670300" cy="3671888"/>
            </a:xfrm>
            <a:custGeom>
              <a:avLst/>
              <a:gdLst>
                <a:gd name="T0" fmla="*/ 631 w 976"/>
                <a:gd name="T1" fmla="*/ 306 h 976"/>
                <a:gd name="T2" fmla="*/ 488 w 976"/>
                <a:gd name="T3" fmla="*/ 0 h 976"/>
                <a:gd name="T4" fmla="*/ 275 w 976"/>
                <a:gd name="T5" fmla="*/ 312 h 976"/>
                <a:gd name="T6" fmla="*/ 244 w 976"/>
                <a:gd name="T7" fmla="*/ 329 h 976"/>
                <a:gd name="T8" fmla="*/ 92 w 976"/>
                <a:gd name="T9" fmla="*/ 305 h 976"/>
                <a:gd name="T10" fmla="*/ 0 w 976"/>
                <a:gd name="T11" fmla="*/ 885 h 976"/>
                <a:gd name="T12" fmla="*/ 183 w 976"/>
                <a:gd name="T13" fmla="*/ 976 h 976"/>
                <a:gd name="T14" fmla="*/ 266 w 976"/>
                <a:gd name="T15" fmla="*/ 924 h 976"/>
                <a:gd name="T16" fmla="*/ 275 w 976"/>
                <a:gd name="T17" fmla="*/ 926 h 976"/>
                <a:gd name="T18" fmla="*/ 580 w 976"/>
                <a:gd name="T19" fmla="*/ 976 h 976"/>
                <a:gd name="T20" fmla="*/ 856 w 976"/>
                <a:gd name="T21" fmla="*/ 917 h 976"/>
                <a:gd name="T22" fmla="*/ 870 w 976"/>
                <a:gd name="T23" fmla="*/ 831 h 976"/>
                <a:gd name="T24" fmla="*/ 920 w 976"/>
                <a:gd name="T25" fmla="*/ 669 h 976"/>
                <a:gd name="T26" fmla="*/ 949 w 976"/>
                <a:gd name="T27" fmla="*/ 512 h 976"/>
                <a:gd name="T28" fmla="*/ 976 w 976"/>
                <a:gd name="T29" fmla="*/ 439 h 976"/>
                <a:gd name="T30" fmla="*/ 890 w 976"/>
                <a:gd name="T31" fmla="*/ 319 h 976"/>
                <a:gd name="T32" fmla="*/ 183 w 976"/>
                <a:gd name="T33" fmla="*/ 915 h 976"/>
                <a:gd name="T34" fmla="*/ 61 w 976"/>
                <a:gd name="T35" fmla="*/ 885 h 976"/>
                <a:gd name="T36" fmla="*/ 92 w 976"/>
                <a:gd name="T37" fmla="*/ 366 h 976"/>
                <a:gd name="T38" fmla="*/ 214 w 976"/>
                <a:gd name="T39" fmla="*/ 397 h 976"/>
                <a:gd name="T40" fmla="*/ 914 w 976"/>
                <a:gd name="T41" fmla="*/ 443 h 976"/>
                <a:gd name="T42" fmla="*/ 793 w 976"/>
                <a:gd name="T43" fmla="*/ 488 h 976"/>
                <a:gd name="T44" fmla="*/ 793 w 976"/>
                <a:gd name="T45" fmla="*/ 519 h 976"/>
                <a:gd name="T46" fmla="*/ 901 w 976"/>
                <a:gd name="T47" fmla="*/ 575 h 976"/>
                <a:gd name="T48" fmla="*/ 763 w 976"/>
                <a:gd name="T49" fmla="*/ 641 h 976"/>
                <a:gd name="T50" fmla="*/ 763 w 976"/>
                <a:gd name="T51" fmla="*/ 671 h 976"/>
                <a:gd name="T52" fmla="*/ 862 w 976"/>
                <a:gd name="T53" fmla="*/ 734 h 976"/>
                <a:gd name="T54" fmla="*/ 732 w 976"/>
                <a:gd name="T55" fmla="*/ 793 h 976"/>
                <a:gd name="T56" fmla="*/ 732 w 976"/>
                <a:gd name="T57" fmla="*/ 824 h 976"/>
                <a:gd name="T58" fmla="*/ 811 w 976"/>
                <a:gd name="T59" fmla="*/ 866 h 976"/>
                <a:gd name="T60" fmla="*/ 747 w 976"/>
                <a:gd name="T61" fmla="*/ 915 h 976"/>
                <a:gd name="T62" fmla="*/ 411 w 976"/>
                <a:gd name="T63" fmla="*/ 896 h 976"/>
                <a:gd name="T64" fmla="*/ 244 w 976"/>
                <a:gd name="T65" fmla="*/ 835 h 976"/>
                <a:gd name="T66" fmla="*/ 268 w 976"/>
                <a:gd name="T67" fmla="*/ 382 h 976"/>
                <a:gd name="T68" fmla="*/ 458 w 976"/>
                <a:gd name="T69" fmla="*/ 92 h 976"/>
                <a:gd name="T70" fmla="*/ 577 w 976"/>
                <a:gd name="T71" fmla="*/ 206 h 976"/>
                <a:gd name="T72" fmla="*/ 879 w 976"/>
                <a:gd name="T73" fmla="*/ 377 h 976"/>
                <a:gd name="T74" fmla="*/ 914 w 976"/>
                <a:gd name="T75" fmla="*/ 443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76" h="976">
                  <a:moveTo>
                    <a:pt x="890" y="319"/>
                  </a:moveTo>
                  <a:cubicBezTo>
                    <a:pt x="851" y="309"/>
                    <a:pt x="762" y="309"/>
                    <a:pt x="631" y="306"/>
                  </a:cubicBezTo>
                  <a:cubicBezTo>
                    <a:pt x="637" y="277"/>
                    <a:pt x="638" y="252"/>
                    <a:pt x="638" y="206"/>
                  </a:cubicBezTo>
                  <a:cubicBezTo>
                    <a:pt x="638" y="96"/>
                    <a:pt x="559" y="0"/>
                    <a:pt x="488" y="0"/>
                  </a:cubicBezTo>
                  <a:cubicBezTo>
                    <a:pt x="438" y="0"/>
                    <a:pt x="397" y="41"/>
                    <a:pt x="397" y="91"/>
                  </a:cubicBezTo>
                  <a:cubicBezTo>
                    <a:pt x="396" y="152"/>
                    <a:pt x="377" y="258"/>
                    <a:pt x="275" y="312"/>
                  </a:cubicBezTo>
                  <a:cubicBezTo>
                    <a:pt x="267" y="316"/>
                    <a:pt x="246" y="327"/>
                    <a:pt x="242" y="328"/>
                  </a:cubicBezTo>
                  <a:cubicBezTo>
                    <a:pt x="244" y="329"/>
                    <a:pt x="244" y="329"/>
                    <a:pt x="244" y="329"/>
                  </a:cubicBezTo>
                  <a:cubicBezTo>
                    <a:pt x="228" y="316"/>
                    <a:pt x="206" y="305"/>
                    <a:pt x="183" y="305"/>
                  </a:cubicBezTo>
                  <a:cubicBezTo>
                    <a:pt x="92" y="305"/>
                    <a:pt x="92" y="305"/>
                    <a:pt x="92" y="305"/>
                  </a:cubicBezTo>
                  <a:cubicBezTo>
                    <a:pt x="41" y="305"/>
                    <a:pt x="0" y="346"/>
                    <a:pt x="0" y="397"/>
                  </a:cubicBezTo>
                  <a:cubicBezTo>
                    <a:pt x="0" y="885"/>
                    <a:pt x="0" y="885"/>
                    <a:pt x="0" y="885"/>
                  </a:cubicBezTo>
                  <a:cubicBezTo>
                    <a:pt x="0" y="935"/>
                    <a:pt x="41" y="976"/>
                    <a:pt x="92" y="976"/>
                  </a:cubicBezTo>
                  <a:cubicBezTo>
                    <a:pt x="183" y="976"/>
                    <a:pt x="183" y="976"/>
                    <a:pt x="183" y="976"/>
                  </a:cubicBezTo>
                  <a:cubicBezTo>
                    <a:pt x="219" y="976"/>
                    <a:pt x="250" y="954"/>
                    <a:pt x="264" y="923"/>
                  </a:cubicBezTo>
                  <a:cubicBezTo>
                    <a:pt x="265" y="923"/>
                    <a:pt x="265" y="924"/>
                    <a:pt x="266" y="924"/>
                  </a:cubicBezTo>
                  <a:cubicBezTo>
                    <a:pt x="268" y="924"/>
                    <a:pt x="270" y="925"/>
                    <a:pt x="273" y="926"/>
                  </a:cubicBezTo>
                  <a:cubicBezTo>
                    <a:pt x="274" y="926"/>
                    <a:pt x="274" y="926"/>
                    <a:pt x="275" y="926"/>
                  </a:cubicBezTo>
                  <a:cubicBezTo>
                    <a:pt x="292" y="930"/>
                    <a:pt x="326" y="938"/>
                    <a:pt x="398" y="955"/>
                  </a:cubicBezTo>
                  <a:cubicBezTo>
                    <a:pt x="414" y="959"/>
                    <a:pt x="496" y="976"/>
                    <a:pt x="580" y="976"/>
                  </a:cubicBezTo>
                  <a:cubicBezTo>
                    <a:pt x="747" y="976"/>
                    <a:pt x="747" y="976"/>
                    <a:pt x="747" y="976"/>
                  </a:cubicBezTo>
                  <a:cubicBezTo>
                    <a:pt x="798" y="976"/>
                    <a:pt x="835" y="956"/>
                    <a:pt x="856" y="917"/>
                  </a:cubicBezTo>
                  <a:cubicBezTo>
                    <a:pt x="857" y="917"/>
                    <a:pt x="864" y="903"/>
                    <a:pt x="869" y="884"/>
                  </a:cubicBezTo>
                  <a:cubicBezTo>
                    <a:pt x="874" y="870"/>
                    <a:pt x="875" y="851"/>
                    <a:pt x="870" y="831"/>
                  </a:cubicBezTo>
                  <a:cubicBezTo>
                    <a:pt x="903" y="808"/>
                    <a:pt x="913" y="774"/>
                    <a:pt x="920" y="752"/>
                  </a:cubicBezTo>
                  <a:cubicBezTo>
                    <a:pt x="932" y="716"/>
                    <a:pt x="928" y="688"/>
                    <a:pt x="920" y="669"/>
                  </a:cubicBezTo>
                  <a:cubicBezTo>
                    <a:pt x="939" y="651"/>
                    <a:pt x="954" y="625"/>
                    <a:pt x="961" y="585"/>
                  </a:cubicBezTo>
                  <a:cubicBezTo>
                    <a:pt x="965" y="559"/>
                    <a:pt x="961" y="534"/>
                    <a:pt x="949" y="512"/>
                  </a:cubicBezTo>
                  <a:cubicBezTo>
                    <a:pt x="966" y="493"/>
                    <a:pt x="974" y="468"/>
                    <a:pt x="975" y="446"/>
                  </a:cubicBezTo>
                  <a:cubicBezTo>
                    <a:pt x="976" y="439"/>
                    <a:pt x="976" y="439"/>
                    <a:pt x="976" y="439"/>
                  </a:cubicBezTo>
                  <a:cubicBezTo>
                    <a:pt x="976" y="435"/>
                    <a:pt x="976" y="433"/>
                    <a:pt x="976" y="424"/>
                  </a:cubicBezTo>
                  <a:cubicBezTo>
                    <a:pt x="976" y="386"/>
                    <a:pt x="949" y="336"/>
                    <a:pt x="890" y="319"/>
                  </a:cubicBezTo>
                  <a:close/>
                  <a:moveTo>
                    <a:pt x="214" y="885"/>
                  </a:moveTo>
                  <a:cubicBezTo>
                    <a:pt x="214" y="901"/>
                    <a:pt x="200" y="915"/>
                    <a:pt x="183" y="915"/>
                  </a:cubicBezTo>
                  <a:cubicBezTo>
                    <a:pt x="92" y="915"/>
                    <a:pt x="92" y="915"/>
                    <a:pt x="92" y="915"/>
                  </a:cubicBezTo>
                  <a:cubicBezTo>
                    <a:pt x="75" y="915"/>
                    <a:pt x="61" y="901"/>
                    <a:pt x="61" y="885"/>
                  </a:cubicBezTo>
                  <a:cubicBezTo>
                    <a:pt x="61" y="397"/>
                    <a:pt x="61" y="397"/>
                    <a:pt x="61" y="397"/>
                  </a:cubicBezTo>
                  <a:cubicBezTo>
                    <a:pt x="61" y="380"/>
                    <a:pt x="75" y="366"/>
                    <a:pt x="92" y="366"/>
                  </a:cubicBezTo>
                  <a:cubicBezTo>
                    <a:pt x="183" y="366"/>
                    <a:pt x="183" y="366"/>
                    <a:pt x="183" y="366"/>
                  </a:cubicBezTo>
                  <a:cubicBezTo>
                    <a:pt x="200" y="366"/>
                    <a:pt x="214" y="380"/>
                    <a:pt x="214" y="397"/>
                  </a:cubicBezTo>
                  <a:lnTo>
                    <a:pt x="214" y="885"/>
                  </a:lnTo>
                  <a:close/>
                  <a:moveTo>
                    <a:pt x="914" y="443"/>
                  </a:moveTo>
                  <a:cubicBezTo>
                    <a:pt x="914" y="458"/>
                    <a:pt x="907" y="488"/>
                    <a:pt x="854" y="488"/>
                  </a:cubicBezTo>
                  <a:cubicBezTo>
                    <a:pt x="808" y="488"/>
                    <a:pt x="793" y="488"/>
                    <a:pt x="793" y="488"/>
                  </a:cubicBezTo>
                  <a:cubicBezTo>
                    <a:pt x="785" y="488"/>
                    <a:pt x="778" y="495"/>
                    <a:pt x="778" y="503"/>
                  </a:cubicBezTo>
                  <a:cubicBezTo>
                    <a:pt x="778" y="512"/>
                    <a:pt x="785" y="519"/>
                    <a:pt x="793" y="519"/>
                  </a:cubicBezTo>
                  <a:cubicBezTo>
                    <a:pt x="793" y="519"/>
                    <a:pt x="806" y="519"/>
                    <a:pt x="852" y="519"/>
                  </a:cubicBezTo>
                  <a:cubicBezTo>
                    <a:pt x="898" y="519"/>
                    <a:pt x="904" y="556"/>
                    <a:pt x="901" y="575"/>
                  </a:cubicBezTo>
                  <a:cubicBezTo>
                    <a:pt x="897" y="598"/>
                    <a:pt x="886" y="641"/>
                    <a:pt x="835" y="641"/>
                  </a:cubicBezTo>
                  <a:cubicBezTo>
                    <a:pt x="783" y="641"/>
                    <a:pt x="763" y="641"/>
                    <a:pt x="763" y="641"/>
                  </a:cubicBezTo>
                  <a:cubicBezTo>
                    <a:pt x="754" y="641"/>
                    <a:pt x="747" y="647"/>
                    <a:pt x="747" y="656"/>
                  </a:cubicBezTo>
                  <a:cubicBezTo>
                    <a:pt x="747" y="664"/>
                    <a:pt x="754" y="671"/>
                    <a:pt x="763" y="671"/>
                  </a:cubicBezTo>
                  <a:cubicBezTo>
                    <a:pt x="763" y="671"/>
                    <a:pt x="799" y="671"/>
                    <a:pt x="823" y="671"/>
                  </a:cubicBezTo>
                  <a:cubicBezTo>
                    <a:pt x="874" y="671"/>
                    <a:pt x="870" y="710"/>
                    <a:pt x="862" y="734"/>
                  </a:cubicBezTo>
                  <a:cubicBezTo>
                    <a:pt x="852" y="764"/>
                    <a:pt x="846" y="793"/>
                    <a:pt x="782" y="793"/>
                  </a:cubicBezTo>
                  <a:cubicBezTo>
                    <a:pt x="760" y="793"/>
                    <a:pt x="732" y="793"/>
                    <a:pt x="732" y="793"/>
                  </a:cubicBezTo>
                  <a:cubicBezTo>
                    <a:pt x="723" y="793"/>
                    <a:pt x="717" y="800"/>
                    <a:pt x="717" y="808"/>
                  </a:cubicBezTo>
                  <a:cubicBezTo>
                    <a:pt x="717" y="817"/>
                    <a:pt x="723" y="824"/>
                    <a:pt x="732" y="824"/>
                  </a:cubicBezTo>
                  <a:cubicBezTo>
                    <a:pt x="732" y="824"/>
                    <a:pt x="753" y="824"/>
                    <a:pt x="780" y="824"/>
                  </a:cubicBezTo>
                  <a:cubicBezTo>
                    <a:pt x="813" y="824"/>
                    <a:pt x="815" y="855"/>
                    <a:pt x="811" y="866"/>
                  </a:cubicBezTo>
                  <a:cubicBezTo>
                    <a:pt x="807" y="879"/>
                    <a:pt x="803" y="888"/>
                    <a:pt x="803" y="888"/>
                  </a:cubicBezTo>
                  <a:cubicBezTo>
                    <a:pt x="793" y="905"/>
                    <a:pt x="779" y="915"/>
                    <a:pt x="747" y="915"/>
                  </a:cubicBezTo>
                  <a:cubicBezTo>
                    <a:pt x="580" y="915"/>
                    <a:pt x="580" y="915"/>
                    <a:pt x="580" y="915"/>
                  </a:cubicBezTo>
                  <a:cubicBezTo>
                    <a:pt x="497" y="915"/>
                    <a:pt x="414" y="896"/>
                    <a:pt x="411" y="896"/>
                  </a:cubicBezTo>
                  <a:cubicBezTo>
                    <a:pt x="285" y="866"/>
                    <a:pt x="278" y="864"/>
                    <a:pt x="270" y="862"/>
                  </a:cubicBezTo>
                  <a:cubicBezTo>
                    <a:pt x="270" y="862"/>
                    <a:pt x="244" y="857"/>
                    <a:pt x="244" y="835"/>
                  </a:cubicBezTo>
                  <a:cubicBezTo>
                    <a:pt x="244" y="414"/>
                    <a:pt x="244" y="414"/>
                    <a:pt x="244" y="414"/>
                  </a:cubicBezTo>
                  <a:cubicBezTo>
                    <a:pt x="244" y="399"/>
                    <a:pt x="253" y="386"/>
                    <a:pt x="268" y="382"/>
                  </a:cubicBezTo>
                  <a:cubicBezTo>
                    <a:pt x="270" y="381"/>
                    <a:pt x="273" y="380"/>
                    <a:pt x="275" y="380"/>
                  </a:cubicBezTo>
                  <a:cubicBezTo>
                    <a:pt x="414" y="322"/>
                    <a:pt x="456" y="195"/>
                    <a:pt x="458" y="92"/>
                  </a:cubicBezTo>
                  <a:cubicBezTo>
                    <a:pt x="458" y="77"/>
                    <a:pt x="469" y="61"/>
                    <a:pt x="488" y="61"/>
                  </a:cubicBezTo>
                  <a:cubicBezTo>
                    <a:pt x="520" y="61"/>
                    <a:pt x="577" y="126"/>
                    <a:pt x="577" y="206"/>
                  </a:cubicBezTo>
                  <a:cubicBezTo>
                    <a:pt x="577" y="278"/>
                    <a:pt x="574" y="291"/>
                    <a:pt x="549" y="366"/>
                  </a:cubicBezTo>
                  <a:cubicBezTo>
                    <a:pt x="854" y="366"/>
                    <a:pt x="852" y="370"/>
                    <a:pt x="879" y="377"/>
                  </a:cubicBezTo>
                  <a:cubicBezTo>
                    <a:pt x="912" y="387"/>
                    <a:pt x="915" y="415"/>
                    <a:pt x="915" y="424"/>
                  </a:cubicBezTo>
                  <a:cubicBezTo>
                    <a:pt x="915" y="435"/>
                    <a:pt x="915" y="433"/>
                    <a:pt x="914" y="4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Raleway Light"/>
              </a:endParaRPr>
            </a:p>
          </p:txBody>
        </p:sp>
        <p:sp>
          <p:nvSpPr>
            <p:cNvPr id="8" name="Freeform 25"/>
            <p:cNvSpPr>
              <a:spLocks noEditPoints="1"/>
            </p:cNvSpPr>
            <p:nvPr/>
          </p:nvSpPr>
          <p:spPr bwMode="auto">
            <a:xfrm>
              <a:off x="344488" y="2979738"/>
              <a:ext cx="341313" cy="346075"/>
            </a:xfrm>
            <a:custGeom>
              <a:avLst/>
              <a:gdLst>
                <a:gd name="T0" fmla="*/ 45 w 91"/>
                <a:gd name="T1" fmla="*/ 0 h 92"/>
                <a:gd name="T2" fmla="*/ 0 w 91"/>
                <a:gd name="T3" fmla="*/ 46 h 92"/>
                <a:gd name="T4" fmla="*/ 45 w 91"/>
                <a:gd name="T5" fmla="*/ 92 h 92"/>
                <a:gd name="T6" fmla="*/ 91 w 91"/>
                <a:gd name="T7" fmla="*/ 46 h 92"/>
                <a:gd name="T8" fmla="*/ 45 w 91"/>
                <a:gd name="T9" fmla="*/ 0 h 92"/>
                <a:gd name="T10" fmla="*/ 45 w 91"/>
                <a:gd name="T11" fmla="*/ 61 h 92"/>
                <a:gd name="T12" fmla="*/ 30 w 91"/>
                <a:gd name="T13" fmla="*/ 46 h 92"/>
                <a:gd name="T14" fmla="*/ 45 w 91"/>
                <a:gd name="T15" fmla="*/ 31 h 92"/>
                <a:gd name="T16" fmla="*/ 61 w 91"/>
                <a:gd name="T17" fmla="*/ 46 h 92"/>
                <a:gd name="T18" fmla="*/ 45 w 91"/>
                <a:gd name="T19" fmla="*/ 6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" h="92">
                  <a:moveTo>
                    <a:pt x="45" y="0"/>
                  </a:moveTo>
                  <a:cubicBezTo>
                    <a:pt x="20" y="0"/>
                    <a:pt x="0" y="20"/>
                    <a:pt x="0" y="46"/>
                  </a:cubicBezTo>
                  <a:cubicBezTo>
                    <a:pt x="0" y="71"/>
                    <a:pt x="20" y="92"/>
                    <a:pt x="45" y="92"/>
                  </a:cubicBezTo>
                  <a:cubicBezTo>
                    <a:pt x="71" y="92"/>
                    <a:pt x="91" y="71"/>
                    <a:pt x="91" y="46"/>
                  </a:cubicBezTo>
                  <a:cubicBezTo>
                    <a:pt x="91" y="20"/>
                    <a:pt x="71" y="0"/>
                    <a:pt x="45" y="0"/>
                  </a:cubicBezTo>
                  <a:close/>
                  <a:moveTo>
                    <a:pt x="45" y="61"/>
                  </a:moveTo>
                  <a:cubicBezTo>
                    <a:pt x="37" y="61"/>
                    <a:pt x="30" y="54"/>
                    <a:pt x="30" y="46"/>
                  </a:cubicBezTo>
                  <a:cubicBezTo>
                    <a:pt x="30" y="37"/>
                    <a:pt x="37" y="31"/>
                    <a:pt x="45" y="31"/>
                  </a:cubicBezTo>
                  <a:cubicBezTo>
                    <a:pt x="54" y="31"/>
                    <a:pt x="61" y="37"/>
                    <a:pt x="61" y="46"/>
                  </a:cubicBezTo>
                  <a:cubicBezTo>
                    <a:pt x="61" y="54"/>
                    <a:pt x="54" y="61"/>
                    <a:pt x="45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Raleway Light"/>
              </a:endParaRPr>
            </a:p>
          </p:txBody>
        </p:sp>
      </p:grpSp>
      <p:sp>
        <p:nvSpPr>
          <p:cNvPr id="10" name="Скругленный прямоугольник 9"/>
          <p:cNvSpPr/>
          <p:nvPr/>
        </p:nvSpPr>
        <p:spPr>
          <a:xfrm>
            <a:off x="146487" y="1113363"/>
            <a:ext cx="2121257" cy="3782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dirty="0" smtClean="0">
                <a:solidFill>
                  <a:schemeClr val="tx1"/>
                </a:solidFill>
                <a:cs typeface="Arial" panose="020B0604020202020204" pitchFamily="34" charset="0"/>
              </a:rPr>
              <a:t>Основные условия</a:t>
            </a:r>
            <a:endParaRPr lang="ru-RU" sz="16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7" y="2150770"/>
            <a:ext cx="2170685" cy="1776232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23528" y="3927002"/>
            <a:ext cx="864096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Не проводятся сделки с родственниками</a:t>
            </a:r>
            <a:r>
              <a:rPr lang="ru-RU" sz="1200" b="1" dirty="0" smtClean="0"/>
              <a:t>: </a:t>
            </a:r>
            <a:r>
              <a:rPr lang="ru-RU" sz="1000" dirty="0"/>
              <a:t>с подопечным и опекунами, попечителями, супругами и близкими родственниками опекунов и попечителей; супругом/супругой Заемщика/</a:t>
            </a:r>
            <a:r>
              <a:rPr lang="ru-RU" sz="1000" dirty="0" err="1"/>
              <a:t>Созаемщика</a:t>
            </a:r>
            <a:r>
              <a:rPr lang="ru-RU" sz="1000" dirty="0"/>
              <a:t>/Залогодателя;  их близкими родственниками (родственниками по прямой восходящей и нисходящей линии (родителями и детьми, дедушкой, бабушкой и внуками); усыновителями или усыновленными указанных физических лиц</a:t>
            </a:r>
            <a:r>
              <a:rPr lang="ru-RU" sz="1000" dirty="0" smtClean="0"/>
              <a:t>.</a:t>
            </a:r>
          </a:p>
          <a:p>
            <a:r>
              <a:rPr lang="ru-RU" sz="1200" b="1" dirty="0" smtClean="0"/>
              <a:t>Обязательная прописка в течении 180 дней в объекте недвижимости.</a:t>
            </a:r>
            <a:endParaRPr lang="ru-RU" sz="1200" b="1" dirty="0"/>
          </a:p>
          <a:p>
            <a:r>
              <a:rPr lang="ru-RU" sz="1200" dirty="0"/>
              <a:t> </a:t>
            </a:r>
          </a:p>
          <a:p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422658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83568" y="84768"/>
            <a:ext cx="7128792" cy="887232"/>
          </a:xfrm>
        </p:spPr>
        <p:txBody>
          <a:bodyPr>
            <a:normAutofit fontScale="90000"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ru-RU" sz="2600" dirty="0">
                <a:sym typeface="Gill Sans"/>
              </a:rPr>
              <a:t>Государственная программа</a:t>
            </a:r>
            <a:br>
              <a:rPr lang="ru-RU" sz="2600" dirty="0">
                <a:sym typeface="Gill Sans"/>
              </a:rPr>
            </a:br>
            <a:r>
              <a:rPr lang="ru-RU" sz="2600" dirty="0">
                <a:sym typeface="Gill Sans"/>
              </a:rPr>
              <a:t>«Комплексное развитие сельских территорий</a:t>
            </a:r>
            <a:r>
              <a:rPr lang="ru-RU" sz="2600" dirty="0" smtClean="0">
                <a:sym typeface="Gill Sans"/>
              </a:rPr>
              <a:t>»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517803"/>
              </p:ext>
            </p:extLst>
          </p:nvPr>
        </p:nvGraphicFramePr>
        <p:xfrm>
          <a:off x="230154" y="1855083"/>
          <a:ext cx="4158696" cy="31516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1199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467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887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</a:rPr>
                        <a:t>Возраст</a:t>
                      </a:r>
                      <a:endParaRPr lang="ru-RU" sz="1400" dirty="0">
                        <a:effectLst/>
                      </a:endParaRPr>
                    </a:p>
                  </a:txBody>
                  <a:tcPr marL="32717" marR="32717" marT="16358" marB="16358"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от 21 до 65 лет</a:t>
                      </a:r>
                    </a:p>
                  </a:txBody>
                  <a:tcPr marL="32717" marR="32717" marT="16358" marB="16358"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254131">
                <a:tc>
                  <a:txBody>
                    <a:bodyPr/>
                    <a:lstStyle/>
                    <a:p>
                      <a:endParaRPr lang="ru-RU" sz="1400" dirty="0" smtClean="0">
                        <a:effectLst/>
                      </a:endParaRPr>
                    </a:p>
                    <a:p>
                      <a:r>
                        <a:rPr lang="ru-RU" sz="1400" dirty="0" smtClean="0">
                          <a:effectLst/>
                        </a:rPr>
                        <a:t>Стаж </a:t>
                      </a:r>
                      <a:r>
                        <a:rPr lang="ru-RU" sz="1400" dirty="0">
                          <a:effectLst/>
                        </a:rPr>
                        <a:t>работы</a:t>
                      </a:r>
                    </a:p>
                  </a:txBody>
                  <a:tcPr marL="32717" marR="32717" marT="16358" marB="16358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400" dirty="0" smtClean="0">
                        <a:effectLst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</a:rPr>
                        <a:t>3 месяцев</a:t>
                      </a:r>
                      <a:r>
                        <a:rPr lang="ru-RU" sz="1400" dirty="0" smtClean="0">
                          <a:effectLst/>
                        </a:rPr>
                        <a:t> на последнем (текущем) месте работы и не менее 1 года общего стажа за последние 5 лет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400" dirty="0">
                        <a:effectLst/>
                      </a:endParaRPr>
                    </a:p>
                  </a:txBody>
                  <a:tcPr marL="32717" marR="32717" marT="16358" marB="16358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99921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effectLst/>
                        </a:rPr>
                        <a:t>Созаемщики</a:t>
                      </a:r>
                      <a:endParaRPr lang="ru-RU" sz="1400" dirty="0">
                        <a:effectLst/>
                      </a:endParaRPr>
                    </a:p>
                  </a:txBody>
                  <a:tcPr marL="32717" marR="32717" marT="16358" marB="16358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lvl="0" indent="0" defTabSz="457104"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ru-RU" sz="1400" dirty="0" smtClean="0"/>
                        <a:t>Для</a:t>
                      </a:r>
                      <a:r>
                        <a:rPr lang="ru-RU" sz="1400" baseline="0" dirty="0" smtClean="0"/>
                        <a:t> увеличения суммы кредита в качестве созаемщика можно привлечь любого человека (не только родственников) в количестве не белее 3-х человек</a:t>
                      </a:r>
                      <a:endParaRPr lang="ru-RU" sz="1400" dirty="0" smtClean="0"/>
                    </a:p>
                  </a:txBody>
                  <a:tcPr marL="32717" marR="32717" marT="16358" marB="16358">
                    <a:lnT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499992" y="1754022"/>
            <a:ext cx="453650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 typeface="Wingdings" panose="05000000000000000000" pitchFamily="2" charset="2"/>
              <a:buChar char="Ø"/>
            </a:pPr>
            <a:r>
              <a:rPr lang="ru-RU" sz="1200" dirty="0"/>
              <a:t>Заявление – </a:t>
            </a:r>
            <a:r>
              <a:rPr lang="ru-RU" sz="1200" dirty="0" smtClean="0"/>
              <a:t>анкета</a:t>
            </a:r>
          </a:p>
          <a:p>
            <a:pPr marL="266700" indent="-266700">
              <a:buFont typeface="Wingdings" panose="05000000000000000000" pitchFamily="2" charset="2"/>
              <a:buChar char="Ø"/>
            </a:pPr>
            <a:r>
              <a:rPr lang="ru-RU" sz="1200" dirty="0" smtClean="0"/>
              <a:t>Паспорт гражданина РФ или документ, его заменяющий (удостоверение личности для лиц, которые проходят военную службу) </a:t>
            </a:r>
          </a:p>
          <a:p>
            <a:pPr marL="266700" indent="-266700">
              <a:buFont typeface="Wingdings" panose="05000000000000000000" pitchFamily="2" charset="2"/>
              <a:buChar char="Ø"/>
            </a:pPr>
            <a:r>
              <a:rPr lang="ru-RU" sz="1200" dirty="0" smtClean="0"/>
              <a:t>ИНН</a:t>
            </a:r>
          </a:p>
          <a:p>
            <a:pPr marL="266700" indent="-266700">
              <a:buFont typeface="Wingdings" panose="05000000000000000000" pitchFamily="2" charset="2"/>
              <a:buChar char="Ø"/>
            </a:pPr>
            <a:r>
              <a:rPr lang="ru-RU" sz="1200" dirty="0" smtClean="0"/>
              <a:t>СНИЛС</a:t>
            </a:r>
          </a:p>
          <a:p>
            <a:pPr marL="266700" indent="-266700">
              <a:buFont typeface="Wingdings" panose="05000000000000000000" pitchFamily="2" charset="2"/>
              <a:buChar char="Ø"/>
            </a:pPr>
            <a:r>
              <a:rPr lang="ru-RU" sz="1200" dirty="0" smtClean="0"/>
              <a:t>Для мужчин в возрасте до 27 лет (включительно) – военный билет или удостоверение граждан, подлежащих первичной постановке на воинский учет (приписное свидетельство) </a:t>
            </a:r>
          </a:p>
          <a:p>
            <a:pPr marL="266700" indent="-266700">
              <a:buFont typeface="Wingdings" panose="05000000000000000000" pitchFamily="2" charset="2"/>
              <a:buChar char="Ø"/>
            </a:pPr>
            <a:r>
              <a:rPr lang="ru-RU" sz="1200" dirty="0" smtClean="0"/>
              <a:t>Документы </a:t>
            </a:r>
            <a:r>
              <a:rPr lang="ru-RU" sz="1200" dirty="0"/>
              <a:t>о семейном положении/наличии </a:t>
            </a:r>
            <a:r>
              <a:rPr lang="ru-RU" sz="1200" dirty="0" smtClean="0"/>
              <a:t>детей</a:t>
            </a:r>
          </a:p>
          <a:p>
            <a:pPr marL="266700" indent="-266700">
              <a:buFont typeface="Wingdings" panose="05000000000000000000" pitchFamily="2" charset="2"/>
              <a:buChar char="Ø"/>
            </a:pPr>
            <a:r>
              <a:rPr lang="ru-RU" sz="1200" dirty="0" smtClean="0"/>
              <a:t>Документы</a:t>
            </a:r>
            <a:r>
              <a:rPr lang="ru-RU" sz="1200" dirty="0"/>
              <a:t>, подтверждающие финансовое состояние и трудовую </a:t>
            </a:r>
            <a:r>
              <a:rPr lang="ru-RU" sz="1200" dirty="0" smtClean="0"/>
              <a:t>занятость, допускается справка по форме Банка</a:t>
            </a:r>
          </a:p>
          <a:p>
            <a:pPr marL="266700" indent="-266700">
              <a:buFont typeface="Wingdings" panose="05000000000000000000" pitchFamily="2" charset="2"/>
              <a:buChar char="Ø"/>
            </a:pPr>
            <a:r>
              <a:rPr lang="ru-RU" sz="1200" dirty="0" smtClean="0"/>
              <a:t>Документы по кредитуемому объекту недвижимости</a:t>
            </a:r>
            <a:endParaRPr lang="ru-RU" sz="1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04772" y="1098751"/>
            <a:ext cx="2795220" cy="496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  <a:cs typeface="Arial" panose="020B0604020202020204" pitchFamily="34" charset="0"/>
              </a:rPr>
              <a:t>Требования к клиентам</a:t>
            </a:r>
            <a:endParaRPr lang="ru-RU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68144" y="1080371"/>
            <a:ext cx="2534179" cy="5148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  <a:cs typeface="Arial" panose="020B0604020202020204" pitchFamily="34" charset="0"/>
              </a:rPr>
              <a:t>Список документов</a:t>
            </a:r>
            <a:endParaRPr lang="ru-RU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3" descr="C:\Users\Slobodyan-RA\Desktop\Документы\Презентация продукты\e84f6223698587ea840a835d6cc698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9" r="12916"/>
          <a:stretch/>
        </p:blipFill>
        <p:spPr bwMode="auto">
          <a:xfrm>
            <a:off x="4678128" y="971409"/>
            <a:ext cx="1063512" cy="732740"/>
          </a:xfrm>
          <a:prstGeom prst="hexagon">
            <a:avLst>
              <a:gd name="adj" fmla="val 21463"/>
              <a:gd name="vf" fmla="val 11547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Slobodyan-RA\Desktop\Документы\Презентация продукты\ip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2" r="5099"/>
          <a:stretch/>
        </p:blipFill>
        <p:spPr bwMode="auto">
          <a:xfrm>
            <a:off x="539552" y="971409"/>
            <a:ext cx="1059174" cy="799595"/>
          </a:xfrm>
          <a:prstGeom prst="hexagon">
            <a:avLst>
              <a:gd name="adj" fmla="val 22075"/>
              <a:gd name="vf" fmla="val 11547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85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3568" y="84768"/>
            <a:ext cx="7128792" cy="88723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B455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ru-RU" sz="2600" dirty="0">
                <a:sym typeface="Gill Sans"/>
              </a:rPr>
              <a:t>Государственная программа</a:t>
            </a:r>
            <a:br>
              <a:rPr lang="ru-RU" sz="2600" dirty="0">
                <a:sym typeface="Gill Sans"/>
              </a:rPr>
            </a:br>
            <a:r>
              <a:rPr lang="ru-RU" sz="2600" dirty="0">
                <a:sym typeface="Gill Sans"/>
              </a:rPr>
              <a:t>«Комплексное развитие сельских территорий»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275606"/>
            <a:ext cx="8779190" cy="33123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tlCol="0" anchor="t"/>
          <a:lstStyle/>
          <a:p>
            <a:pPr marL="628650">
              <a:lnSpc>
                <a:spcPct val="110000"/>
              </a:lnSpc>
              <a:spcBef>
                <a:spcPts val="200"/>
              </a:spcBef>
              <a:tabLst>
                <a:tab pos="542925" algn="l"/>
              </a:tabLst>
            </a:pPr>
            <a:r>
              <a:rPr lang="ru-RU" sz="1500" b="1" u="sng" dirty="0" smtClean="0">
                <a:solidFill>
                  <a:schemeClr val="tx1"/>
                </a:solidFill>
                <a:cs typeface="Arial" panose="020B0604020202020204" pitchFamily="34" charset="0"/>
              </a:rPr>
              <a:t>Документы по жилому дому с земельным участком:</a:t>
            </a:r>
          </a:p>
          <a:p>
            <a:pPr marL="857250" indent="-228600">
              <a:lnSpc>
                <a:spcPct val="110000"/>
              </a:lnSpc>
              <a:spcBef>
                <a:spcPts val="200"/>
              </a:spcBef>
              <a:buAutoNum type="arabicPeriod"/>
              <a:tabLst>
                <a:tab pos="542925" algn="l"/>
              </a:tabLst>
            </a:pPr>
            <a:r>
              <a:rPr lang="ru-RU" sz="1300" dirty="0" smtClean="0">
                <a:solidFill>
                  <a:schemeClr val="tx1"/>
                </a:solidFill>
                <a:cs typeface="Arial" panose="020B0604020202020204" pitchFamily="34" charset="0"/>
              </a:rPr>
              <a:t>Документы подтверждающие регистрацию права (свидетельство о государственной регистрации / выписка из ЕГРН);</a:t>
            </a:r>
          </a:p>
          <a:p>
            <a:pPr marL="857250" indent="-228600">
              <a:lnSpc>
                <a:spcPct val="110000"/>
              </a:lnSpc>
              <a:spcBef>
                <a:spcPts val="200"/>
              </a:spcBef>
              <a:buAutoNum type="arabicPeriod"/>
              <a:tabLst>
                <a:tab pos="542925" algn="l"/>
              </a:tabLst>
            </a:pPr>
            <a:r>
              <a:rPr lang="ru-RU" sz="1300" dirty="0" smtClean="0">
                <a:solidFill>
                  <a:schemeClr val="tx1"/>
                </a:solidFill>
                <a:cs typeface="Arial" panose="020B0604020202020204" pitchFamily="34" charset="0"/>
              </a:rPr>
              <a:t>Правоустанавливающие документы (ДКП, договор аренды, договор о приватизации и т.д.);</a:t>
            </a:r>
          </a:p>
          <a:p>
            <a:pPr marL="857250" indent="-228600">
              <a:lnSpc>
                <a:spcPct val="110000"/>
              </a:lnSpc>
              <a:spcBef>
                <a:spcPts val="200"/>
              </a:spcBef>
              <a:buAutoNum type="arabicPeriod"/>
              <a:tabLst>
                <a:tab pos="542925" algn="l"/>
              </a:tabLst>
            </a:pPr>
            <a:r>
              <a:rPr lang="ru-RU" sz="1300" dirty="0" smtClean="0">
                <a:solidFill>
                  <a:schemeClr val="tx1"/>
                </a:solidFill>
                <a:cs typeface="Arial" panose="020B0604020202020204" pitchFamily="34" charset="0"/>
              </a:rPr>
              <a:t>Техническая документация;</a:t>
            </a:r>
          </a:p>
          <a:p>
            <a:pPr marL="857250" indent="-228600">
              <a:lnSpc>
                <a:spcPct val="110000"/>
              </a:lnSpc>
              <a:spcBef>
                <a:spcPts val="200"/>
              </a:spcBef>
              <a:buAutoNum type="arabicPeriod"/>
              <a:tabLst>
                <a:tab pos="542925" algn="l"/>
              </a:tabLst>
            </a:pPr>
            <a:r>
              <a:rPr lang="ru-RU" sz="1300" dirty="0" smtClean="0">
                <a:solidFill>
                  <a:schemeClr val="tx1"/>
                </a:solidFill>
                <a:cs typeface="Arial" panose="020B0604020202020204" pitchFamily="34" charset="0"/>
              </a:rPr>
              <a:t>Отчет об оценки;</a:t>
            </a:r>
          </a:p>
          <a:p>
            <a:pPr marL="857250" indent="-228600">
              <a:lnSpc>
                <a:spcPct val="110000"/>
              </a:lnSpc>
              <a:spcBef>
                <a:spcPts val="200"/>
              </a:spcBef>
              <a:buAutoNum type="arabicPeriod"/>
              <a:tabLst>
                <a:tab pos="542925" algn="l"/>
              </a:tabLst>
            </a:pPr>
            <a:r>
              <a:rPr lang="ru-RU" sz="1300" dirty="0" smtClean="0">
                <a:solidFill>
                  <a:schemeClr val="tx1"/>
                </a:solidFill>
                <a:cs typeface="Arial" panose="020B0604020202020204" pitchFamily="34" charset="0"/>
              </a:rPr>
              <a:t>Справка о зарегистрированных лицах;</a:t>
            </a:r>
          </a:p>
          <a:p>
            <a:pPr marL="857250" indent="-228600">
              <a:lnSpc>
                <a:spcPct val="110000"/>
              </a:lnSpc>
              <a:spcBef>
                <a:spcPts val="200"/>
              </a:spcBef>
              <a:buAutoNum type="arabicPeriod"/>
              <a:tabLst>
                <a:tab pos="542925" algn="l"/>
              </a:tabLst>
            </a:pPr>
            <a:r>
              <a:rPr lang="ru-RU" sz="1300" dirty="0" smtClean="0">
                <a:solidFill>
                  <a:schemeClr val="tx1"/>
                </a:solidFill>
                <a:cs typeface="Arial" panose="020B0604020202020204" pitchFamily="34" charset="0"/>
              </a:rPr>
              <a:t>Паспорт продавца;</a:t>
            </a:r>
          </a:p>
          <a:p>
            <a:pPr marL="857250" indent="-228600">
              <a:lnSpc>
                <a:spcPct val="110000"/>
              </a:lnSpc>
              <a:spcBef>
                <a:spcPts val="200"/>
              </a:spcBef>
              <a:buAutoNum type="arabicPeriod"/>
              <a:tabLst>
                <a:tab pos="542925" algn="l"/>
              </a:tabLst>
            </a:pPr>
            <a:r>
              <a:rPr lang="ru-RU" sz="1300" dirty="0" smtClean="0">
                <a:solidFill>
                  <a:schemeClr val="tx1"/>
                </a:solidFill>
                <a:cs typeface="Arial" panose="020B0604020202020204" pitchFamily="34" charset="0"/>
              </a:rPr>
              <a:t>Иные необходимые документы, в зависимости от характера сделки.</a:t>
            </a:r>
          </a:p>
          <a:p>
            <a:pPr marL="628650">
              <a:lnSpc>
                <a:spcPct val="110000"/>
              </a:lnSpc>
              <a:spcBef>
                <a:spcPts val="200"/>
              </a:spcBef>
              <a:tabLst>
                <a:tab pos="542925" algn="l"/>
              </a:tabLst>
            </a:pPr>
            <a:r>
              <a:rPr lang="ru-RU" sz="1500" b="1" u="sng" dirty="0" smtClean="0">
                <a:solidFill>
                  <a:schemeClr val="tx1"/>
                </a:solidFill>
                <a:cs typeface="Arial" panose="020B0604020202020204" pitchFamily="34" charset="0"/>
              </a:rPr>
              <a:t>Дополнительные документы при строительстве жилого дома:</a:t>
            </a:r>
          </a:p>
          <a:p>
            <a:pPr marL="857250" indent="-228600">
              <a:lnSpc>
                <a:spcPct val="110000"/>
              </a:lnSpc>
              <a:spcBef>
                <a:spcPts val="200"/>
              </a:spcBef>
              <a:buAutoNum type="arabicPeriod"/>
              <a:tabLst>
                <a:tab pos="542925" algn="l"/>
              </a:tabLst>
            </a:pPr>
            <a:r>
              <a:rPr lang="ru-RU" sz="1300" dirty="0" smtClean="0">
                <a:solidFill>
                  <a:schemeClr val="tx1"/>
                </a:solidFill>
                <a:cs typeface="Arial" panose="020B0604020202020204" pitchFamily="34" charset="0"/>
              </a:rPr>
              <a:t>Проектно-сметная документация;</a:t>
            </a:r>
          </a:p>
          <a:p>
            <a:pPr marL="857250" indent="-228600">
              <a:lnSpc>
                <a:spcPct val="110000"/>
              </a:lnSpc>
              <a:spcBef>
                <a:spcPts val="200"/>
              </a:spcBef>
              <a:buAutoNum type="arabicPeriod"/>
              <a:tabLst>
                <a:tab pos="542925" algn="l"/>
              </a:tabLst>
            </a:pPr>
            <a:r>
              <a:rPr lang="ru-RU" sz="1300" dirty="0" smtClean="0">
                <a:solidFill>
                  <a:schemeClr val="tx1"/>
                </a:solidFill>
                <a:cs typeface="Arial" panose="020B0604020202020204" pitchFamily="34" charset="0"/>
              </a:rPr>
              <a:t>Договор подряда.</a:t>
            </a:r>
          </a:p>
          <a:p>
            <a:pPr marL="628650">
              <a:lnSpc>
                <a:spcPct val="110000"/>
              </a:lnSpc>
              <a:spcBef>
                <a:spcPts val="200"/>
              </a:spcBef>
              <a:tabLst>
                <a:tab pos="542925" algn="l"/>
              </a:tabLst>
            </a:pPr>
            <a:endParaRPr lang="ru-RU" sz="12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857250" indent="-228600">
              <a:lnSpc>
                <a:spcPct val="110000"/>
              </a:lnSpc>
              <a:spcBef>
                <a:spcPts val="200"/>
              </a:spcBef>
              <a:buAutoNum type="arabicPeriod"/>
              <a:tabLst>
                <a:tab pos="542925" algn="l"/>
              </a:tabLst>
            </a:pPr>
            <a:endParaRPr lang="ru-RU" sz="1200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07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683568" y="84768"/>
            <a:ext cx="7128792" cy="887232"/>
          </a:xfrm>
        </p:spPr>
        <p:txBody>
          <a:bodyPr>
            <a:normAutofit fontScale="90000"/>
          </a:bodyPr>
          <a:lstStyle/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ru-RU" sz="2600" dirty="0">
                <a:sym typeface="Gill Sans"/>
              </a:rPr>
              <a:t>Государственная программа</a:t>
            </a:r>
            <a:br>
              <a:rPr lang="ru-RU" sz="2600" dirty="0">
                <a:sym typeface="Gill Sans"/>
              </a:rPr>
            </a:br>
            <a:r>
              <a:rPr lang="ru-RU" sz="2600" dirty="0">
                <a:sym typeface="Gill Sans"/>
              </a:rPr>
              <a:t>«Комплексное развитие сельских территорий</a:t>
            </a:r>
            <a:r>
              <a:rPr lang="ru-RU" sz="2600" dirty="0" smtClean="0">
                <a:sym typeface="Gill Sans"/>
              </a:rPr>
              <a:t>»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2347670"/>
              </p:ext>
            </p:extLst>
          </p:nvPr>
        </p:nvGraphicFramePr>
        <p:xfrm>
          <a:off x="230154" y="2067694"/>
          <a:ext cx="8446302" cy="266429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4463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664295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2565" algn="l"/>
                          <a:tab pos="471170" algn="l"/>
                        </a:tabLs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/>
                        </a:rPr>
                        <a:t>Обеспечено централизованным или автономным инженерными системами (электроснабжение, водоснабжение, водоотведение, отопление).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2565" algn="l"/>
                          <a:tab pos="471170" algn="l"/>
                        </a:tabLs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/>
                        </a:rPr>
                        <a:t>Наличие санитарного узла в доме.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  <a:tabLst>
                          <a:tab pos="202565" algn="l"/>
                          <a:tab pos="471170" algn="l"/>
                        </a:tabLst>
                      </a:pPr>
                      <a:r>
                        <a:rPr lang="ru-RU" sz="1800" dirty="0" smtClean="0">
                          <a:effectLst/>
                          <a:latin typeface="+mn-lt"/>
                          <a:ea typeface="Times New Roman"/>
                        </a:rPr>
                        <a:t>Этажность не более 3-х этажей (при этом в качестве полноценных жилых этажей могут учитываться подвалы, мансарды и цокольные этажи).</a:t>
                      </a:r>
                    </a:p>
                    <a:p>
                      <a:pPr marL="0" lvl="0" indent="0" algn="just" defTabSz="914400" rtl="0" eaLnBrk="1" latinLnBrk="0" hangingPunct="1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202565" algn="l"/>
                          <a:tab pos="471170" algn="l"/>
                        </a:tabLst>
                      </a:pPr>
                      <a:endParaRPr lang="ru-RU" sz="1800" kern="12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  <a:cs typeface="+mn-cs"/>
                      </a:endParaRPr>
                    </a:p>
                  </a:txBody>
                  <a:tcPr marL="32717" marR="32717" marT="16358" marB="16358">
                    <a:lnB w="12700" cap="flat" cmpd="sng" algn="ctr">
                      <a:solidFill>
                        <a:schemeClr val="accent3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1704772" y="1098751"/>
            <a:ext cx="2795220" cy="49643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dirty="0" smtClean="0">
                <a:solidFill>
                  <a:schemeClr val="tx1"/>
                </a:solidFill>
                <a:cs typeface="Arial" panose="020B0604020202020204" pitchFamily="34" charset="0"/>
              </a:rPr>
              <a:t>Требования к объектам</a:t>
            </a:r>
            <a:endParaRPr lang="ru-RU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2" descr="C:\Users\Slobodyan-RA\Desktop\Документы\Презентация продукты\ip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2" r="5099"/>
          <a:stretch/>
        </p:blipFill>
        <p:spPr bwMode="auto">
          <a:xfrm>
            <a:off x="539552" y="971409"/>
            <a:ext cx="1059174" cy="799595"/>
          </a:xfrm>
          <a:prstGeom prst="hexagon">
            <a:avLst>
              <a:gd name="adj" fmla="val 22075"/>
              <a:gd name="vf" fmla="val 11547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3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3568" y="84768"/>
            <a:ext cx="7128792" cy="88723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B455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ru-RU" sz="2600" dirty="0" smtClean="0">
                <a:sym typeface="Gill Sans"/>
              </a:rPr>
              <a:t>Государственная программа</a:t>
            </a:r>
            <a:br>
              <a:rPr lang="ru-RU" sz="2600" dirty="0" smtClean="0">
                <a:sym typeface="Gill Sans"/>
              </a:rPr>
            </a:br>
            <a:r>
              <a:rPr lang="ru-RU" sz="2600" dirty="0" smtClean="0">
                <a:sym typeface="Gill Sans"/>
              </a:rPr>
              <a:t>«Комплексное развитие сельских территорий»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5298" y="1131590"/>
            <a:ext cx="8779190" cy="367240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tlCol="0" anchor="t"/>
          <a:lstStyle/>
          <a:p>
            <a:pPr marL="628650" lvl="0" algn="ctr">
              <a:spcBef>
                <a:spcPts val="200"/>
              </a:spcBef>
              <a:tabLst>
                <a:tab pos="542925" algn="l"/>
              </a:tabLst>
            </a:pPr>
            <a:r>
              <a:rPr lang="ru-RU" b="1" dirty="0" smtClean="0">
                <a:solidFill>
                  <a:schemeClr val="tx1"/>
                </a:solidFill>
                <a:cs typeface="Arial" panose="020B0604020202020204" pitchFamily="34" charset="0"/>
              </a:rPr>
              <a:t>Требования </a:t>
            </a:r>
            <a:r>
              <a:rPr lang="ru-RU" b="1" dirty="0">
                <a:solidFill>
                  <a:schemeClr val="tx1"/>
                </a:solidFill>
                <a:cs typeface="Arial" panose="020B0604020202020204" pitchFamily="34" charset="0"/>
              </a:rPr>
              <a:t>к подрядным </a:t>
            </a:r>
            <a:r>
              <a:rPr lang="ru-RU" b="1" dirty="0" smtClean="0">
                <a:solidFill>
                  <a:schemeClr val="tx1"/>
                </a:solidFill>
                <a:cs typeface="Arial" panose="020B0604020202020204" pitchFamily="34" charset="0"/>
              </a:rPr>
              <a:t>организациям</a:t>
            </a:r>
          </a:p>
          <a:p>
            <a:pPr marL="895350" lvl="0" indent="-266700" algn="just">
              <a:lnSpc>
                <a:spcPct val="110000"/>
              </a:lnSpc>
              <a:spcBef>
                <a:spcPts val="200"/>
              </a:spcBef>
              <a:buFont typeface="Wingdings" panose="05000000000000000000" pitchFamily="2" charset="2"/>
              <a:buChar char="Ø"/>
              <a:tabLst>
                <a:tab pos="542925" algn="l"/>
              </a:tabLst>
            </a:pPr>
            <a:r>
              <a:rPr lang="ru-RU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опыт </a:t>
            </a:r>
            <a:r>
              <a:rPr lang="ru-RU" sz="1200" dirty="0">
                <a:solidFill>
                  <a:schemeClr val="tx1"/>
                </a:solidFill>
                <a:cs typeface="Arial" panose="020B0604020202020204" pitchFamily="34" charset="0"/>
              </a:rPr>
              <a:t>строительства индивидуальных жилых домов не менее 2-х лет</a:t>
            </a:r>
          </a:p>
          <a:p>
            <a:pPr marL="895350" indent="-266700" algn="just">
              <a:lnSpc>
                <a:spcPct val="110000"/>
              </a:lnSpc>
              <a:spcBef>
                <a:spcPts val="200"/>
              </a:spcBef>
              <a:buFont typeface="Wingdings" panose="05000000000000000000" pitchFamily="2" charset="2"/>
              <a:buChar char="Ø"/>
              <a:tabLst>
                <a:tab pos="542925" algn="l"/>
              </a:tabLst>
            </a:pPr>
            <a:r>
              <a:rPr lang="ru-RU" sz="1200" dirty="0">
                <a:solidFill>
                  <a:schemeClr val="tx1"/>
                </a:solidFill>
                <a:cs typeface="Arial" panose="020B0604020202020204" pitchFamily="34" charset="0"/>
              </a:rPr>
              <a:t>основные средства не менее 10% от суммы активов (валюты баланса) за последние 2 </a:t>
            </a:r>
            <a:r>
              <a:rPr lang="ru-RU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года</a:t>
            </a:r>
          </a:p>
          <a:p>
            <a:pPr marL="895350" indent="-266700">
              <a:lnSpc>
                <a:spcPct val="110000"/>
              </a:lnSpc>
              <a:spcBef>
                <a:spcPts val="200"/>
              </a:spcBef>
              <a:buFont typeface="Wingdings" panose="05000000000000000000" pitchFamily="2" charset="2"/>
              <a:buChar char="Ø"/>
              <a:tabLst>
                <a:tab pos="542925" algn="l"/>
              </a:tabLst>
            </a:pPr>
            <a:r>
              <a:rPr lang="ru-RU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выручка </a:t>
            </a:r>
            <a:r>
              <a:rPr lang="ru-RU" sz="1200" dirty="0">
                <a:solidFill>
                  <a:schemeClr val="tx1"/>
                </a:solidFill>
                <a:cs typeface="Arial" panose="020B0604020202020204" pitchFamily="34" charset="0"/>
              </a:rPr>
              <a:t>составляет не менее 3 млн. рублей за последний завершенный финансовый год</a:t>
            </a:r>
          </a:p>
          <a:p>
            <a:pPr marL="895350" indent="-266700">
              <a:lnSpc>
                <a:spcPct val="110000"/>
              </a:lnSpc>
              <a:spcBef>
                <a:spcPts val="200"/>
              </a:spcBef>
              <a:buFont typeface="Wingdings" panose="05000000000000000000" pitchFamily="2" charset="2"/>
              <a:buChar char="Ø"/>
              <a:tabLst>
                <a:tab pos="542925" algn="l"/>
              </a:tabLst>
            </a:pPr>
            <a:r>
              <a:rPr lang="ru-RU" sz="1200" dirty="0">
                <a:solidFill>
                  <a:schemeClr val="tx1"/>
                </a:solidFill>
                <a:cs typeface="Arial" panose="020B0604020202020204" pitchFamily="34" charset="0"/>
              </a:rPr>
              <a:t>отсутствие подтвержденной информации о том, что на имущество организации наложен арест и имеются ограничения на совершение сделок либо приостановления операций </a:t>
            </a:r>
          </a:p>
          <a:p>
            <a:pPr marL="895350" indent="-266700">
              <a:lnSpc>
                <a:spcPct val="110000"/>
              </a:lnSpc>
              <a:spcBef>
                <a:spcPts val="200"/>
              </a:spcBef>
              <a:buFont typeface="Wingdings" panose="05000000000000000000" pitchFamily="2" charset="2"/>
              <a:buChar char="Ø"/>
              <a:tabLst>
                <a:tab pos="542925" algn="l"/>
              </a:tabLst>
            </a:pPr>
            <a:r>
              <a:rPr lang="ru-RU" sz="1200" dirty="0">
                <a:solidFill>
                  <a:schemeClr val="tx1"/>
                </a:solidFill>
                <a:cs typeface="Arial" panose="020B0604020202020204" pitchFamily="34" charset="0"/>
              </a:rPr>
              <a:t>отсутствие объема исковых требований, предъявленных к подрядной организации любыми лицами, превышающих  10% чистых активов подрядной организации (для индивидуального предпринимателя отсутствие исковых требований)</a:t>
            </a:r>
          </a:p>
          <a:p>
            <a:pPr marL="895350" indent="-266700">
              <a:lnSpc>
                <a:spcPct val="110000"/>
              </a:lnSpc>
              <a:spcBef>
                <a:spcPts val="200"/>
              </a:spcBef>
              <a:buFont typeface="Wingdings" panose="05000000000000000000" pitchFamily="2" charset="2"/>
              <a:buChar char="Ø"/>
              <a:tabLst>
                <a:tab pos="542925" algn="l"/>
              </a:tabLst>
            </a:pPr>
            <a:r>
              <a:rPr lang="ru-RU" sz="1200" dirty="0">
                <a:solidFill>
                  <a:schemeClr val="tx1"/>
                </a:solidFill>
                <a:cs typeface="Arial" panose="020B0604020202020204" pitchFamily="34" charset="0"/>
              </a:rPr>
              <a:t>подтвержденной информации о том, что на имущество организации наложен арест и имеются ограничения на совершение сделок либо приостановления операций</a:t>
            </a:r>
          </a:p>
          <a:p>
            <a:pPr marL="895350" indent="-266700">
              <a:lnSpc>
                <a:spcPct val="110000"/>
              </a:lnSpc>
              <a:spcBef>
                <a:spcPts val="200"/>
              </a:spcBef>
              <a:buFont typeface="Wingdings" panose="05000000000000000000" pitchFamily="2" charset="2"/>
              <a:buChar char="Ø"/>
              <a:tabLst>
                <a:tab pos="542925" algn="l"/>
              </a:tabLst>
            </a:pPr>
            <a:r>
              <a:rPr lang="ru-RU" sz="1200" dirty="0">
                <a:solidFill>
                  <a:schemeClr val="tx1"/>
                </a:solidFill>
                <a:cs typeface="Arial" panose="020B0604020202020204" pitchFamily="34" charset="0"/>
              </a:rPr>
              <a:t>по бухгалтерской (финансовой) отчетности чистые активы являются положительными и равны или превышают уставный капитал на последнюю отчетную дату для подрядной </a:t>
            </a:r>
            <a:r>
              <a:rPr lang="ru-RU" sz="1200" dirty="0" smtClean="0">
                <a:solidFill>
                  <a:schemeClr val="tx1"/>
                </a:solidFill>
                <a:cs typeface="Arial" panose="020B0604020202020204" pitchFamily="34" charset="0"/>
              </a:rPr>
              <a:t>организации</a:t>
            </a:r>
          </a:p>
          <a:p>
            <a:pPr marL="628650">
              <a:lnSpc>
                <a:spcPct val="110000"/>
              </a:lnSpc>
              <a:spcBef>
                <a:spcPts val="200"/>
              </a:spcBef>
              <a:tabLst>
                <a:tab pos="542925" algn="l"/>
              </a:tabLst>
            </a:pPr>
            <a:r>
              <a:rPr lang="ru-RU" sz="1200" b="1" dirty="0">
                <a:solidFill>
                  <a:schemeClr val="tx1"/>
                </a:solidFill>
                <a:cs typeface="Arial" panose="020B0604020202020204" pitchFamily="34" charset="0"/>
              </a:rPr>
              <a:t>При наличие ходатайства от: Минстрой/МСХ/глав районов не предъявляется требование к выручке  бухгалтерской отчетности и к опыту строительства.</a:t>
            </a:r>
            <a:endParaRPr lang="ru-RU" sz="1200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628650">
              <a:lnSpc>
                <a:spcPct val="110000"/>
              </a:lnSpc>
              <a:spcBef>
                <a:spcPts val="200"/>
              </a:spcBef>
              <a:tabLst>
                <a:tab pos="542925" algn="l"/>
              </a:tabLst>
            </a:pPr>
            <a:endParaRPr lang="ru-RU" sz="1200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628650">
              <a:spcBef>
                <a:spcPts val="200"/>
              </a:spcBef>
              <a:tabLst>
                <a:tab pos="542925" algn="l"/>
              </a:tabLst>
            </a:pPr>
            <a:endParaRPr lang="ru-RU" sz="600" dirty="0" smtClean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16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3568" y="84768"/>
            <a:ext cx="7128792" cy="88723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B455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fontAlgn="base">
              <a:lnSpc>
                <a:spcPct val="90000"/>
              </a:lnSpc>
              <a:spcAft>
                <a:spcPct val="0"/>
              </a:spcAft>
            </a:pPr>
            <a:r>
              <a:rPr lang="ru-RU" sz="2600" smtClean="0">
                <a:sym typeface="Gill Sans"/>
              </a:rPr>
              <a:t>Государственная программа</a:t>
            </a:r>
            <a:br>
              <a:rPr lang="ru-RU" sz="2600" smtClean="0">
                <a:sym typeface="Gill Sans"/>
              </a:rPr>
            </a:br>
            <a:r>
              <a:rPr lang="ru-RU" sz="2600" smtClean="0">
                <a:sym typeface="Gill Sans"/>
              </a:rPr>
              <a:t>«Комплексное развитие сельских территорий»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85298" y="991500"/>
            <a:ext cx="8779190" cy="394965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tlCol="0" anchor="t"/>
          <a:lstStyle/>
          <a:p>
            <a:pPr marL="628650" lvl="0" algn="ctr">
              <a:spcBef>
                <a:spcPts val="200"/>
              </a:spcBef>
              <a:tabLst>
                <a:tab pos="542925" algn="l"/>
              </a:tabLst>
            </a:pPr>
            <a:r>
              <a:rPr lang="ru-RU" b="1" dirty="0" smtClean="0">
                <a:solidFill>
                  <a:schemeClr val="tx1"/>
                </a:solidFill>
                <a:cs typeface="Arial" panose="020B0604020202020204" pitchFamily="34" charset="0"/>
              </a:rPr>
              <a:t>Перечень аккредитованных подрядных компаний</a:t>
            </a:r>
          </a:p>
          <a:p>
            <a:pPr marL="628650" lvl="0" algn="ctr">
              <a:spcBef>
                <a:spcPts val="200"/>
              </a:spcBef>
              <a:tabLst>
                <a:tab pos="542925" algn="l"/>
              </a:tabLst>
            </a:pPr>
            <a:endParaRPr lang="ru-RU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628650" lvl="0" algn="ctr">
              <a:spcBef>
                <a:spcPts val="200"/>
              </a:spcBef>
              <a:tabLst>
                <a:tab pos="542925" algn="l"/>
              </a:tabLst>
            </a:pPr>
            <a:endParaRPr lang="ru-RU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628650" lvl="0" algn="ctr">
              <a:spcBef>
                <a:spcPts val="200"/>
              </a:spcBef>
              <a:tabLst>
                <a:tab pos="542925" algn="l"/>
              </a:tabLst>
            </a:pPr>
            <a:endParaRPr lang="ru-RU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628650" lvl="0" algn="ctr">
              <a:spcBef>
                <a:spcPts val="200"/>
              </a:spcBef>
              <a:tabLst>
                <a:tab pos="542925" algn="l"/>
              </a:tabLst>
            </a:pPr>
            <a:endParaRPr lang="ru-RU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628650" lvl="0" algn="ctr">
              <a:spcBef>
                <a:spcPts val="200"/>
              </a:spcBef>
              <a:tabLst>
                <a:tab pos="542925" algn="l"/>
              </a:tabLst>
            </a:pPr>
            <a:endParaRPr lang="ru-RU" b="1" dirty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628650" lvl="0" algn="ctr">
              <a:spcBef>
                <a:spcPts val="200"/>
              </a:spcBef>
              <a:tabLst>
                <a:tab pos="542925" algn="l"/>
              </a:tabLst>
            </a:pPr>
            <a:endParaRPr lang="ru-RU" b="1" dirty="0" smtClean="0">
              <a:solidFill>
                <a:schemeClr val="tx1"/>
              </a:solidFill>
              <a:cs typeface="Arial" panose="020B0604020202020204" pitchFamily="34" charset="0"/>
            </a:endParaRPr>
          </a:p>
          <a:p>
            <a:pPr marL="628650" lvl="0" algn="ctr">
              <a:spcBef>
                <a:spcPts val="200"/>
              </a:spcBef>
              <a:tabLst>
                <a:tab pos="542925" algn="l"/>
              </a:tabLst>
            </a:pPr>
            <a:r>
              <a:rPr lang="ru-RU" b="1" dirty="0" err="1" smtClean="0">
                <a:solidFill>
                  <a:schemeClr val="tx1"/>
                </a:solidFill>
                <a:cs typeface="Arial" panose="020B0604020202020204" pitchFamily="34" charset="0"/>
              </a:rPr>
              <a:t>НеНе</a:t>
            </a:r>
            <a:endParaRPr lang="ru-RU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994146"/>
              </p:ext>
            </p:extLst>
          </p:nvPr>
        </p:nvGraphicFramePr>
        <p:xfrm>
          <a:off x="2123728" y="1547805"/>
          <a:ext cx="5400600" cy="33282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0600"/>
              </a:tblGrid>
              <a:tr h="16498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dirty="0" smtClean="0">
                          <a:effectLst/>
                        </a:rPr>
                        <a:t>ИП </a:t>
                      </a:r>
                      <a:r>
                        <a:rPr lang="ru-RU" sz="1100" u="none" strike="noStrike" dirty="0" err="1" smtClean="0">
                          <a:effectLst/>
                        </a:rPr>
                        <a:t>Карабельников</a:t>
                      </a:r>
                      <a:r>
                        <a:rPr lang="ru-RU" sz="1100" u="none" strike="noStrike" dirty="0" smtClean="0">
                          <a:effectLst/>
                        </a:rPr>
                        <a:t> Андрей Михайлович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5725" marR="9525" marT="9525" marB="0" anchor="ctr"/>
                </a:tc>
              </a:tr>
              <a:tr h="2250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"СТРОЙДОМ"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/>
                </a:tc>
              </a:tr>
              <a:tr h="2250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1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Монтажэнергострой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/>
                </a:tc>
              </a:tr>
              <a:tr h="2250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СК «Гранит»</a:t>
                      </a:r>
                      <a:endParaRPr lang="ru-RU" sz="11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/>
                </a:tc>
              </a:tr>
              <a:tr h="225074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1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Капремстрой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-Сервис»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85725" marR="9525" marT="9525" marB="0" anchor="ctr"/>
                </a:tc>
              </a:tr>
              <a:tr h="2250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«Дорожно-строительная производственная компания Дорожник»</a:t>
                      </a:r>
                    </a:p>
                  </a:txBody>
                  <a:tcPr marL="85725" marR="9525" marT="9525" marB="0" anchor="ctr"/>
                </a:tc>
              </a:tr>
              <a:tr h="2250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«Жемчужина»</a:t>
                      </a:r>
                    </a:p>
                  </a:txBody>
                  <a:tcPr marL="85725" marR="9525" marT="9525" marB="0" anchor="ctr"/>
                </a:tc>
              </a:tr>
              <a:tr h="2250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1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Полысаевское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строительное управление»</a:t>
                      </a:r>
                    </a:p>
                  </a:txBody>
                  <a:tcPr marL="85725" marR="9525" marT="9525" marB="0" anchor="ctr"/>
                </a:tc>
              </a:tr>
              <a:tr h="2250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1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Юрал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85725" marR="9525" marT="9525" marB="0" anchor="ctr"/>
                </a:tc>
              </a:tr>
              <a:tr h="2250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1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Профлес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85725" marR="9525" marT="9525" marB="0" anchor="ctr"/>
                </a:tc>
              </a:tr>
              <a:tr h="2250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ИП </a:t>
                      </a:r>
                      <a:r>
                        <a:rPr lang="ru-RU" sz="11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Мисько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Е.В.</a:t>
                      </a:r>
                    </a:p>
                  </a:txBody>
                  <a:tcPr marL="85725" marR="9525" marT="9525" marB="0" anchor="ctr"/>
                </a:tc>
              </a:tr>
              <a:tr h="2250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</a:t>
                      </a:r>
                      <a:r>
                        <a:rPr lang="ru-RU" sz="11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Сибстройтранзит</a:t>
                      </a:r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</a:p>
                  </a:txBody>
                  <a:tcPr marL="85725" marR="9525" marT="9525" marB="0" anchor="ctr"/>
                </a:tc>
              </a:tr>
              <a:tr h="2250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«А1»</a:t>
                      </a:r>
                    </a:p>
                  </a:txBody>
                  <a:tcPr marL="85725" marR="9525" marT="9525" marB="0" anchor="ctr"/>
                </a:tc>
              </a:tr>
              <a:tr h="2250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ООО "Архитек42"</a:t>
                      </a:r>
                    </a:p>
                  </a:txBody>
                  <a:tcPr marL="85725" marR="9525" marT="9525" marB="0" anchor="ctr"/>
                </a:tc>
              </a:tr>
              <a:tr h="22507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Необходимо</a:t>
                      </a:r>
                      <a:r>
                        <a:rPr lang="ru-RU" sz="1400" b="1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актуализировать.</a:t>
                      </a:r>
                      <a:endParaRPr lang="ru-RU" sz="14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57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8786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83568" y="84768"/>
            <a:ext cx="7128792" cy="887232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B4555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ru-RU" sz="2800" dirty="0">
                <a:sym typeface="Gill Sans"/>
              </a:rPr>
              <a:t>Государственная программа</a:t>
            </a:r>
            <a:br>
              <a:rPr lang="ru-RU" sz="2800" dirty="0">
                <a:sym typeface="Gill Sans"/>
              </a:rPr>
            </a:br>
            <a:r>
              <a:rPr lang="ru-RU" sz="2800" dirty="0">
                <a:sym typeface="Gill Sans"/>
              </a:rPr>
              <a:t>«Комплексное развитие сельских территорий»</a:t>
            </a:r>
            <a:endParaRPr lang="ru-RU" sz="28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49530" y="1923678"/>
            <a:ext cx="8779190" cy="295084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0" rtlCol="0" anchor="t"/>
          <a:lstStyle/>
          <a:p>
            <a:pPr lvl="0" algn="ctr"/>
            <a:r>
              <a:rPr lang="ru-RU" sz="1600" spc="-20" dirty="0" smtClean="0">
                <a:solidFill>
                  <a:prstClr val="black"/>
                </a:solidFill>
                <a:latin typeface="Arial" panose="020B0604020202020204" pitchFamily="34" charset="0"/>
                <a:ea typeface="Proxima Nova" charset="0"/>
              </a:rPr>
              <a:t>Расчеты с подрядчиком осуществляются путем аккредитивной формы расчета.</a:t>
            </a:r>
          </a:p>
          <a:p>
            <a:pPr lvl="0"/>
            <a:r>
              <a:rPr lang="ru-RU" sz="1600" spc="-20" dirty="0" smtClean="0">
                <a:solidFill>
                  <a:prstClr val="black"/>
                </a:solidFill>
                <a:latin typeface="Arial" panose="020B0604020202020204" pitchFamily="34" charset="0"/>
                <a:ea typeface="Proxima Nova" charset="0"/>
              </a:rPr>
              <a:t>Аккредитив раскрывается в 3 этапа:</a:t>
            </a:r>
          </a:p>
          <a:p>
            <a:pPr lvl="0"/>
            <a:endParaRPr lang="ru-RU" sz="1600" spc="-20" dirty="0">
              <a:solidFill>
                <a:prstClr val="black"/>
              </a:solidFill>
              <a:latin typeface="Arial" panose="020B0604020202020204" pitchFamily="34" charset="0"/>
              <a:ea typeface="Proxima Nova" charset="0"/>
            </a:endParaRPr>
          </a:p>
          <a:p>
            <a:pPr marL="342900" lvl="0" indent="-342900">
              <a:buAutoNum type="arabicPeriod"/>
            </a:pPr>
            <a:r>
              <a:rPr lang="ru-RU" sz="1600" spc="-20" dirty="0" smtClean="0">
                <a:solidFill>
                  <a:prstClr val="black"/>
                </a:solidFill>
                <a:latin typeface="Arial" panose="020B0604020202020204" pitchFamily="34" charset="0"/>
                <a:ea typeface="Proxima Nova" charset="0"/>
              </a:rPr>
              <a:t>После </a:t>
            </a:r>
            <a:r>
              <a:rPr lang="ru-RU" sz="1600" spc="-20" dirty="0">
                <a:solidFill>
                  <a:prstClr val="black"/>
                </a:solidFill>
                <a:latin typeface="Arial" panose="020B0604020202020204" pitchFamily="34" charset="0"/>
                <a:ea typeface="Proxima Nova" charset="0"/>
              </a:rPr>
              <a:t>подписания Договора подряда и сметы </a:t>
            </a:r>
            <a:r>
              <a:rPr lang="ru-RU" sz="1600" spc="-20" dirty="0" smtClean="0">
                <a:solidFill>
                  <a:prstClr val="black"/>
                </a:solidFill>
                <a:latin typeface="Arial" panose="020B0604020202020204" pitchFamily="34" charset="0"/>
                <a:ea typeface="Proxima Nova" charset="0"/>
              </a:rPr>
              <a:t>строительства – 30 %;</a:t>
            </a:r>
          </a:p>
          <a:p>
            <a:pPr marL="342900" lvl="0" indent="-342900">
              <a:buAutoNum type="arabicPeriod"/>
            </a:pPr>
            <a:r>
              <a:rPr lang="ru-RU" sz="1600" spc="-20" dirty="0" smtClean="0">
                <a:solidFill>
                  <a:prstClr val="black"/>
                </a:solidFill>
                <a:latin typeface="Arial" panose="020B0604020202020204" pitchFamily="34" charset="0"/>
                <a:ea typeface="Proxima Nova" charset="0"/>
              </a:rPr>
              <a:t>Возведение фундамента </a:t>
            </a:r>
            <a:r>
              <a:rPr lang="ru-RU" sz="1600" spc="-20" dirty="0">
                <a:solidFill>
                  <a:prstClr val="black"/>
                </a:solidFill>
                <a:latin typeface="Arial" panose="020B0604020202020204" pitchFamily="34" charset="0"/>
                <a:ea typeface="Proxima Nova" charset="0"/>
              </a:rPr>
              <a:t>– 30 </a:t>
            </a:r>
            <a:r>
              <a:rPr lang="ru-RU" sz="1600" spc="-20" dirty="0" smtClean="0">
                <a:solidFill>
                  <a:prstClr val="black"/>
                </a:solidFill>
                <a:latin typeface="Arial" panose="020B0604020202020204" pitchFamily="34" charset="0"/>
                <a:ea typeface="Proxima Nova" charset="0"/>
              </a:rPr>
              <a:t>%;</a:t>
            </a:r>
          </a:p>
          <a:p>
            <a:pPr marL="342900" lvl="0" indent="-342900">
              <a:buAutoNum type="arabicPeriod"/>
            </a:pPr>
            <a:r>
              <a:rPr lang="ru-RU" sz="1600" spc="-20" dirty="0" smtClean="0">
                <a:solidFill>
                  <a:prstClr val="black"/>
                </a:solidFill>
                <a:latin typeface="Arial" panose="020B0604020202020204" pitchFamily="34" charset="0"/>
                <a:ea typeface="Proxima Nova" charset="0"/>
              </a:rPr>
              <a:t>По </a:t>
            </a:r>
            <a:r>
              <a:rPr lang="ru-RU" sz="1600" spc="-20" dirty="0">
                <a:solidFill>
                  <a:prstClr val="black"/>
                </a:solidFill>
                <a:latin typeface="Arial" panose="020B0604020202020204" pitchFamily="34" charset="0"/>
                <a:ea typeface="Proxima Nova" charset="0"/>
              </a:rPr>
              <a:t>факту </a:t>
            </a:r>
            <a:r>
              <a:rPr lang="ru-RU" sz="1600" spc="-20" dirty="0" smtClean="0">
                <a:solidFill>
                  <a:prstClr val="black"/>
                </a:solidFill>
                <a:latin typeface="Arial" panose="020B0604020202020204" pitchFamily="34" charset="0"/>
                <a:ea typeface="Proxima Nova" charset="0"/>
              </a:rPr>
              <a:t>регистрации права собственности жилого дома (обременение в пользу банка)  </a:t>
            </a:r>
            <a:r>
              <a:rPr lang="ru-RU" sz="1600" spc="-20" dirty="0">
                <a:solidFill>
                  <a:prstClr val="black"/>
                </a:solidFill>
                <a:latin typeface="Arial" panose="020B0604020202020204" pitchFamily="34" charset="0"/>
                <a:ea typeface="Proxima Nova" charset="0"/>
              </a:rPr>
              <a:t>– </a:t>
            </a:r>
            <a:r>
              <a:rPr lang="ru-RU" sz="1600" spc="-20" dirty="0" smtClean="0">
                <a:solidFill>
                  <a:prstClr val="black"/>
                </a:solidFill>
                <a:latin typeface="Arial" panose="020B0604020202020204" pitchFamily="34" charset="0"/>
                <a:ea typeface="Proxima Nova" charset="0"/>
              </a:rPr>
              <a:t>40 </a:t>
            </a:r>
            <a:r>
              <a:rPr lang="ru-RU" sz="1600" spc="-20" dirty="0">
                <a:solidFill>
                  <a:prstClr val="black"/>
                </a:solidFill>
                <a:latin typeface="Arial" panose="020B0604020202020204" pitchFamily="34" charset="0"/>
                <a:ea typeface="Proxima Nova" charset="0"/>
              </a:rPr>
              <a:t>%;</a:t>
            </a:r>
            <a:endParaRPr lang="ru-RU" sz="1600" spc="-20" dirty="0" smtClean="0">
              <a:solidFill>
                <a:prstClr val="black"/>
              </a:solidFill>
              <a:latin typeface="Arial" panose="020B0604020202020204" pitchFamily="34" charset="0"/>
              <a:ea typeface="Proxima Nova" charset="0"/>
            </a:endParaRPr>
          </a:p>
          <a:p>
            <a:pPr marL="342900" lvl="0" indent="-342900">
              <a:buAutoNum type="arabicPeriod"/>
            </a:pPr>
            <a:endParaRPr lang="en-US" sz="1400" spc="-20" dirty="0" smtClean="0">
              <a:solidFill>
                <a:prstClr val="black"/>
              </a:solidFill>
              <a:latin typeface="Arial" panose="020B0604020202020204" pitchFamily="34" charset="0"/>
              <a:ea typeface="Proxima Nova" charset="0"/>
            </a:endParaRPr>
          </a:p>
          <a:p>
            <a:pPr lvl="0"/>
            <a:endParaRPr lang="ru-RU" sz="1400" spc="-20" dirty="0" smtClean="0">
              <a:solidFill>
                <a:prstClr val="black"/>
              </a:solidFill>
              <a:latin typeface="Arial" panose="020B0604020202020204" pitchFamily="34" charset="0"/>
              <a:ea typeface="Proxima Nova" charset="0"/>
            </a:endParaRPr>
          </a:p>
          <a:p>
            <a:pPr lvl="0"/>
            <a:endParaRPr lang="ru-RU" sz="1400" spc="-20" dirty="0" smtClean="0">
              <a:solidFill>
                <a:prstClr val="black"/>
              </a:solidFill>
              <a:latin typeface="Arial" panose="020B0604020202020204" pitchFamily="34" charset="0"/>
              <a:ea typeface="Proxima Nova" charset="0"/>
            </a:endParaRPr>
          </a:p>
          <a:p>
            <a:pPr lvl="0" algn="just"/>
            <a:endParaRPr lang="ru-RU" sz="1300" spc="-20" dirty="0" smtClean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0526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ym typeface="Gill Sans"/>
              </a:rPr>
              <a:t>Аккредитивная форма расчета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79457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узбасс">
  <a:themeElements>
    <a:clrScheme name="Кузбасс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B4555"/>
      </a:accent1>
      <a:accent2>
        <a:srgbClr val="2A5243"/>
      </a:accent2>
      <a:accent3>
        <a:srgbClr val="335D6A"/>
      </a:accent3>
      <a:accent4>
        <a:srgbClr val="3D6595"/>
      </a:accent4>
      <a:accent5>
        <a:srgbClr val="4970B5"/>
      </a:accent5>
      <a:accent6>
        <a:srgbClr val="95B3D7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Кузбасс_arial</Template>
  <TotalTime>1681</TotalTime>
  <Words>909</Words>
  <Application>Microsoft Office PowerPoint</Application>
  <PresentationFormat>Экран (16:9)</PresentationFormat>
  <Paragraphs>147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Кузбасс</vt:lpstr>
      <vt:lpstr>Презентация PowerPoint</vt:lpstr>
      <vt:lpstr>Изменения в государственную программу «Комплексное развитие сельских территорий»</vt:lpstr>
      <vt:lpstr>Государственная программа «Комплексное развитие сельских территорий»</vt:lpstr>
      <vt:lpstr>Государственная программа «Комплексное развитие сельских территорий»</vt:lpstr>
      <vt:lpstr>Презентация PowerPoint</vt:lpstr>
      <vt:lpstr>Государственная программа «Комплексное развитие сельских территорий»</vt:lpstr>
      <vt:lpstr>Презентация PowerPoint</vt:lpstr>
      <vt:lpstr>Презентация PowerPoint</vt:lpstr>
      <vt:lpstr>Презентация PowerPoint</vt:lpstr>
      <vt:lpstr>Презентация PowerPoint</vt:lpstr>
      <vt:lpstr>Государственная программа «Комплексное развитие сельских территорий»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на территории Кузбасса федерального закона «Об ответственном обра»</dc:title>
  <dc:creator>Борода Оксана Михайловна</dc:creator>
  <cp:lastModifiedBy>Лаевская Ольга Владимировна</cp:lastModifiedBy>
  <cp:revision>166</cp:revision>
  <cp:lastPrinted>2022-05-13T03:30:52Z</cp:lastPrinted>
  <dcterms:created xsi:type="dcterms:W3CDTF">2020-01-13T03:11:56Z</dcterms:created>
  <dcterms:modified xsi:type="dcterms:W3CDTF">2022-05-13T07:12:27Z</dcterms:modified>
</cp:coreProperties>
</file>