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0" r:id="rId1"/>
  </p:sldMasterIdLst>
  <p:notesMasterIdLst>
    <p:notesMasterId r:id="rId49"/>
  </p:notesMasterIdLst>
  <p:sldIdLst>
    <p:sldId id="356" r:id="rId2"/>
    <p:sldId id="311" r:id="rId3"/>
    <p:sldId id="314" r:id="rId4"/>
    <p:sldId id="312" r:id="rId5"/>
    <p:sldId id="324" r:id="rId6"/>
    <p:sldId id="343" r:id="rId7"/>
    <p:sldId id="350" r:id="rId8"/>
    <p:sldId id="367" r:id="rId9"/>
    <p:sldId id="349" r:id="rId10"/>
    <p:sldId id="368" r:id="rId11"/>
    <p:sldId id="369" r:id="rId12"/>
    <p:sldId id="372" r:id="rId13"/>
    <p:sldId id="370" r:id="rId14"/>
    <p:sldId id="371" r:id="rId15"/>
    <p:sldId id="299" r:id="rId16"/>
    <p:sldId id="348" r:id="rId17"/>
    <p:sldId id="323" r:id="rId18"/>
    <p:sldId id="341" r:id="rId19"/>
    <p:sldId id="337" r:id="rId20"/>
    <p:sldId id="300" r:id="rId21"/>
    <p:sldId id="334" r:id="rId22"/>
    <p:sldId id="283" r:id="rId23"/>
    <p:sldId id="287" r:id="rId24"/>
    <p:sldId id="295" r:id="rId25"/>
    <p:sldId id="338" r:id="rId26"/>
    <p:sldId id="326" r:id="rId27"/>
    <p:sldId id="347" r:id="rId28"/>
    <p:sldId id="318" r:id="rId29"/>
    <p:sldId id="339" r:id="rId30"/>
    <p:sldId id="305" r:id="rId31"/>
    <p:sldId id="302" r:id="rId32"/>
    <p:sldId id="306" r:id="rId33"/>
    <p:sldId id="285" r:id="rId34"/>
    <p:sldId id="292" r:id="rId35"/>
    <p:sldId id="301" r:id="rId36"/>
    <p:sldId id="279" r:id="rId37"/>
    <p:sldId id="352" r:id="rId38"/>
    <p:sldId id="353" r:id="rId39"/>
    <p:sldId id="354" r:id="rId40"/>
    <p:sldId id="362" r:id="rId41"/>
    <p:sldId id="364" r:id="rId42"/>
    <p:sldId id="365" r:id="rId43"/>
    <p:sldId id="366" r:id="rId44"/>
    <p:sldId id="374" r:id="rId45"/>
    <p:sldId id="373" r:id="rId46"/>
    <p:sldId id="328" r:id="rId47"/>
    <p:sldId id="327" r:id="rId4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1D87"/>
    <a:srgbClr val="CCCC00"/>
    <a:srgbClr val="CC3300"/>
    <a:srgbClr val="BA8CEC"/>
    <a:srgbClr val="2EADBA"/>
    <a:srgbClr val="FF7C80"/>
    <a:srgbClr val="FCECE8"/>
    <a:srgbClr val="FBB50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356" autoAdjust="0"/>
  </p:normalViewPr>
  <p:slideViewPr>
    <p:cSldViewPr>
      <p:cViewPr varScale="1">
        <p:scale>
          <a:sx n="82" d="100"/>
          <a:sy n="82" d="100"/>
        </p:scale>
        <p:origin x="91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50"/>
      <c:rotY val="2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19805432932631"/>
          <c:y val="4.1311164529771502E-2"/>
          <c:w val="0.61293340091841664"/>
          <c:h val="0.756544932507524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7"/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1C8E-4F18-880C-A3557C5059B9}"/>
              </c:ext>
            </c:extLst>
          </c:dPt>
          <c:dLbls>
            <c:dLbl>
              <c:idx val="0"/>
              <c:layout>
                <c:manualLayout>
                  <c:x val="-6.8400260160801515E-2"/>
                  <c:y val="-0.30678596080493559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«Организация местного самоуправления</a:t>
                    </a:r>
                    <a:r>
                      <a:rPr lang="ru-RU" dirty="0" smtClean="0"/>
                      <a:t>»</a:t>
                    </a:r>
                    <a:r>
                      <a:rPr lang="ru-RU" baseline="0" dirty="0" smtClean="0"/>
                      <a:t> -</a:t>
                    </a:r>
                    <a:r>
                      <a:rPr lang="ru-RU" dirty="0" smtClean="0"/>
                      <a:t> </a:t>
                    </a:r>
                  </a:p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98 710,8</a:t>
                    </a:r>
                    <a:r>
                      <a:rPr lang="ru-RU" baseline="0" dirty="0" smtClean="0"/>
                      <a:t> (</a:t>
                    </a:r>
                    <a:r>
                      <a:rPr lang="ru-RU" dirty="0" smtClean="0"/>
                      <a:t>6%)</a:t>
                    </a:r>
                    <a:endParaRPr lang="ru-RU" dirty="0"/>
                  </a:p>
                </c:rich>
              </c:tx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8E-4F18-880C-A3557C5059B9}"/>
                </c:ext>
              </c:extLst>
            </c:dLbl>
            <c:dLbl>
              <c:idx val="1"/>
              <c:layout>
                <c:manualLayout>
                  <c:x val="-8.7885252480522535E-2"/>
                  <c:y val="6.7441207492582936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«Развитие образования</a:t>
                    </a:r>
                    <a:r>
                      <a:rPr lang="ru-RU" dirty="0" smtClean="0"/>
                      <a:t>» -</a:t>
                    </a:r>
                  </a:p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 </a:t>
                    </a:r>
                    <a:r>
                      <a:rPr lang="ru-RU" dirty="0"/>
                      <a:t>646 </a:t>
                    </a:r>
                    <a:r>
                      <a:rPr lang="ru-RU" dirty="0" smtClean="0"/>
                      <a:t>515,4 (39%)</a:t>
                    </a:r>
                    <a:endParaRPr lang="ru-RU" dirty="0"/>
                  </a:p>
                </c:rich>
              </c:tx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8E-4F18-880C-A3557C5059B9}"/>
                </c:ext>
              </c:extLst>
            </c:dLbl>
            <c:dLbl>
              <c:idx val="2"/>
              <c:layout>
                <c:manualLayout>
                  <c:x val="-6.5298921993274459E-2"/>
                  <c:y val="-0.10276392480428083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 «Социальная поддержка </a:t>
                    </a:r>
                    <a:r>
                      <a:rPr lang="ru-RU" dirty="0" smtClean="0"/>
                      <a:t>населения»</a:t>
                    </a:r>
                    <a:r>
                      <a:rPr lang="ru-RU" baseline="0" dirty="0" smtClean="0"/>
                      <a:t> - </a:t>
                    </a:r>
                    <a:r>
                      <a:rPr lang="ru-RU" dirty="0" smtClean="0"/>
                      <a:t>122 929,5 (7%)</a:t>
                    </a:r>
                    <a:endParaRPr lang="ru-RU" dirty="0"/>
                  </a:p>
                </c:rich>
              </c:tx>
              <c:spPr>
                <a:solidFill>
                  <a:schemeClr val="bg2">
                    <a:lumMod val="9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8E-4F18-880C-A3557C5059B9}"/>
                </c:ext>
              </c:extLst>
            </c:dLbl>
            <c:dLbl>
              <c:idx val="3"/>
              <c:layout>
                <c:manualLayout>
                  <c:x val="4.3784952188533448E-2"/>
                  <c:y val="-0.19744008116685208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«</a:t>
                    </a:r>
                    <a:r>
                      <a:rPr lang="ru-RU" dirty="0" smtClean="0"/>
                      <a:t>Культура»</a:t>
                    </a:r>
                    <a:r>
                      <a:rPr lang="ru-RU" baseline="0" dirty="0" smtClean="0"/>
                      <a:t> - </a:t>
                    </a:r>
                  </a:p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161 747,5 (10%)</a:t>
                    </a:r>
                    <a:endParaRPr lang="ru-RU" dirty="0"/>
                  </a:p>
                </c:rich>
              </c:tx>
              <c:spPr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8E-4F18-880C-A3557C5059B9}"/>
                </c:ext>
              </c:extLst>
            </c:dLbl>
            <c:dLbl>
              <c:idx val="4"/>
              <c:layout>
                <c:manualLayout>
                  <c:x val="0.11576690699251346"/>
                  <c:y val="-0.24989526598690856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«Жилищно-коммунальный комплекс, энергосбережение и повышение энергетической эффективности</a:t>
                    </a:r>
                    <a:r>
                      <a:rPr lang="ru-RU" dirty="0" smtClean="0"/>
                      <a:t>» - </a:t>
                    </a:r>
                  </a:p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 </a:t>
                    </a:r>
                    <a:r>
                      <a:rPr lang="ru-RU" dirty="0"/>
                      <a:t>430 </a:t>
                    </a:r>
                    <a:r>
                      <a:rPr lang="ru-RU" dirty="0" smtClean="0"/>
                      <a:t>906,4</a:t>
                    </a:r>
                    <a:r>
                      <a:rPr lang="ru-RU" baseline="0" dirty="0" smtClean="0"/>
                      <a:t> (</a:t>
                    </a:r>
                    <a:r>
                      <a:rPr lang="ru-RU" dirty="0" smtClean="0"/>
                      <a:t>26%)</a:t>
                    </a:r>
                    <a:endParaRPr lang="ru-RU" dirty="0"/>
                  </a:p>
                </c:rich>
              </c:tx>
              <c:spPr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8E-4F18-880C-A3557C5059B9}"/>
                </c:ext>
              </c:extLst>
            </c:dLbl>
            <c:dLbl>
              <c:idx val="5"/>
              <c:layout>
                <c:manualLayout>
                  <c:x val="0.23619434565406927"/>
                  <c:y val="-2.6799769451297303E-3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«Модернизация объектов социальной сферы и жилого фонда</a:t>
                    </a:r>
                    <a:r>
                      <a:rPr lang="ru-RU" dirty="0" smtClean="0"/>
                      <a:t>»</a:t>
                    </a:r>
                    <a:r>
                      <a:rPr lang="ru-RU" baseline="0" dirty="0" smtClean="0"/>
                      <a:t> -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22 </a:t>
                    </a:r>
                    <a:r>
                      <a:rPr lang="ru-RU" dirty="0" smtClean="0"/>
                      <a:t>823,7 (1%)</a:t>
                    </a:r>
                    <a:endParaRPr lang="ru-RU" dirty="0"/>
                  </a:p>
                </c:rich>
              </c:tx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8E-4F18-880C-A3557C5059B9}"/>
                </c:ext>
              </c:extLst>
            </c:dLbl>
            <c:dLbl>
              <c:idx val="6"/>
              <c:layout>
                <c:manualLayout>
                  <c:x val="9.3055311847003302E-2"/>
                  <c:y val="6.878726491520322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«Благоустройство и дорожное хозяйство</a:t>
                    </a:r>
                    <a:r>
                      <a:rPr lang="ru-RU" dirty="0" smtClean="0"/>
                      <a:t>»</a:t>
                    </a:r>
                    <a:r>
                      <a:rPr lang="ru-RU" baseline="0" dirty="0" smtClean="0"/>
                      <a:t> - 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61 </a:t>
                    </a:r>
                    <a:r>
                      <a:rPr lang="ru-RU" dirty="0" smtClean="0"/>
                      <a:t>304,1 (4%)</a:t>
                    </a:r>
                    <a:endParaRPr lang="ru-RU" dirty="0"/>
                  </a:p>
                </c:rich>
              </c:tx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8E-4F18-880C-A3557C5059B9}"/>
                </c:ext>
              </c:extLst>
            </c:dLbl>
            <c:dLbl>
              <c:idx val="7"/>
              <c:layout>
                <c:manualLayout>
                  <c:x val="-2.7397035827463622E-2"/>
                  <c:y val="8.9555390503913854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«Развитие физической культуры и спорта</a:t>
                    </a:r>
                    <a:r>
                      <a:rPr lang="ru-RU" dirty="0" smtClean="0"/>
                      <a:t>»</a:t>
                    </a:r>
                    <a:r>
                      <a:rPr lang="ru-RU" baseline="0" dirty="0" smtClean="0"/>
                      <a:t> - 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24 </a:t>
                    </a:r>
                    <a:r>
                      <a:rPr lang="ru-RU" dirty="0" smtClean="0"/>
                      <a:t>783,4 (1%)</a:t>
                    </a:r>
                    <a:endParaRPr lang="ru-RU" dirty="0"/>
                  </a:p>
                </c:rich>
              </c:tx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8E-4F18-880C-A3557C5059B9}"/>
                </c:ext>
              </c:extLst>
            </c:dLbl>
            <c:dLbl>
              <c:idx val="8"/>
              <c:layout>
                <c:manualLayout>
                  <c:x val="-7.3924636397603202E-2"/>
                  <c:y val="-3.6420840274694962E-3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Прочие программы</a:t>
                    </a:r>
                    <a:r>
                      <a:rPr lang="ru-RU" baseline="0" dirty="0" smtClean="0"/>
                      <a:t> - 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91 </a:t>
                    </a:r>
                    <a:r>
                      <a:rPr lang="ru-RU" dirty="0" smtClean="0"/>
                      <a:t>600,9 (6%)</a:t>
                    </a:r>
                    <a:endParaRPr lang="ru-RU" dirty="0"/>
                  </a:p>
                </c:rich>
              </c:tx>
              <c:spPr>
                <a:solidFill>
                  <a:schemeClr val="bg2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8E-4F18-880C-A3557C5059B9}"/>
                </c:ext>
              </c:extLst>
            </c:dLbl>
            <c:dLbl>
              <c:idx val="9"/>
              <c:layout>
                <c:manualLayout>
                  <c:x val="-0.27830004289885557"/>
                  <c:y val="-3.7548950990907819E-3"/>
                </c:manualLayout>
              </c:layout>
              <c:spPr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8E-4F18-880C-A3557C5059B9}"/>
                </c:ext>
              </c:extLst>
            </c:dLbl>
            <c:dLbl>
              <c:idx val="10"/>
              <c:layout>
                <c:manualLayout>
                  <c:x val="-0.21299807647066965"/>
                  <c:y val="-0.22781499769647645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8E-4F18-880C-A3557C5059B9}"/>
                </c:ext>
              </c:extLst>
            </c:dLbl>
            <c:dLbl>
              <c:idx val="11"/>
              <c:layout>
                <c:manualLayout>
                  <c:x val="-0.11716590786432891"/>
                  <c:y val="-0.26993011961008068"/>
                </c:manualLayout>
              </c:layout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8E-4F18-880C-A3557C5059B9}"/>
                </c:ext>
              </c:extLst>
            </c:dLbl>
            <c:spPr>
              <a:ln>
                <a:solidFill>
                  <a:schemeClr val="accent3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«Организация местного самоуправления»</c:v>
                </c:pt>
                <c:pt idx="1">
                  <c:v>«Развитие образования»</c:v>
                </c:pt>
                <c:pt idx="2">
                  <c:v> «Социальная поддержка населения»</c:v>
                </c:pt>
                <c:pt idx="3">
                  <c:v>«Культура»</c:v>
                </c:pt>
                <c:pt idx="4">
                  <c:v>«Жилищно-коммунальный комплекс, энергосбережение и повышение энергетической эффективности»</c:v>
                </c:pt>
                <c:pt idx="5">
                  <c:v>«Модернизация объектов социальной сферы и жилого фонда»</c:v>
                </c:pt>
                <c:pt idx="6">
                  <c:v>«Благоустройство и дорожное хозяйство»</c:v>
                </c:pt>
                <c:pt idx="7">
                  <c:v>«Развитие физической культуры и спорта»</c:v>
                </c:pt>
                <c:pt idx="8">
                  <c:v>«Формирование современной городской среды»</c:v>
                </c:pt>
                <c:pt idx="9">
                  <c:v>«Дорожное хозяйство и национальная экономика»</c:v>
                </c:pt>
                <c:pt idx="10">
                  <c:v>«Обеспечение безопасности жизнедеятельности населения и предприятий»</c:v>
                </c:pt>
                <c:pt idx="11">
                  <c:v>Прочие программы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123500.8</c:v>
                </c:pt>
                <c:pt idx="1">
                  <c:v>739028.2</c:v>
                </c:pt>
                <c:pt idx="2">
                  <c:v>166719.4</c:v>
                </c:pt>
                <c:pt idx="3">
                  <c:v>201990.39999999999</c:v>
                </c:pt>
                <c:pt idx="4">
                  <c:v>275248</c:v>
                </c:pt>
                <c:pt idx="5">
                  <c:v>19513.3</c:v>
                </c:pt>
                <c:pt idx="6">
                  <c:v>45314.6</c:v>
                </c:pt>
                <c:pt idx="7">
                  <c:v>32732</c:v>
                </c:pt>
                <c:pt idx="8">
                  <c:v>29264.5</c:v>
                </c:pt>
                <c:pt idx="9">
                  <c:v>43100.7</c:v>
                </c:pt>
                <c:pt idx="10">
                  <c:v>52554.3</c:v>
                </c:pt>
                <c:pt idx="11">
                  <c:v>88159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C8E-4F18-880C-A3557C5059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5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E5E0-FCE3-43B9-9FBB-E4F7DFA46F9E}" type="doc">
      <dgm:prSet loTypeId="urn:microsoft.com/office/officeart/2005/8/layout/cycle7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698A88E-CC26-46E1-AD17-4A4DF0CA45B2}">
      <dgm:prSet phldrT="[Текст]" custT="1"/>
      <dgm:spPr>
        <a:noFill/>
        <a:ln>
          <a:noFill/>
        </a:ln>
        <a:scene3d>
          <a:camera prst="orthographicFront"/>
          <a:lightRig rig="threePt" dir="t"/>
        </a:scene3d>
        <a:sp3d>
          <a:bevelT w="0" h="0" prst="coolSlant"/>
        </a:sp3d>
      </dgm:spPr>
      <dgm:t>
        <a:bodyPr/>
        <a:lstStyle/>
        <a:p>
          <a:endParaRPr lang="ru-RU" sz="2000" b="1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</a:t>
          </a:r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«РЕАЛИЗАЦИЯ ВОПРОСОВ</a:t>
          </a:r>
        </a:p>
        <a:p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ТОПЛИВНО-ЭНЕРГЕТИЧЕСКОГО КОМПЛЕКСА»</a:t>
          </a:r>
          <a:endParaRPr lang="ru-RU" sz="2000" b="1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CA155-92EE-4879-8BC4-A17BBDA3C895}" type="parTrans" cxnId="{9ED687F5-AB9B-48D8-A102-957749CDBDF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E47352-D196-47F3-8F95-7525C4F620CA}" type="sibTrans" cxnId="{9ED687F5-AB9B-48D8-A102-957749CDBDF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02BBC8-81FB-4B37-ADC5-E0CE1ADB808A}">
      <dgm:prSet phldrT="[Текст]"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мероприятия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B9A41-94F3-48FB-B98C-9F24A76E15DB}" type="parTrans" cxnId="{D20F9892-77B8-4F7A-8F96-9C72F259065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69F511-D0AA-4B65-AF61-BA9733B1891F}" type="sibTrans" cxnId="{D20F9892-77B8-4F7A-8F96-9C72F259065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1D47CB-A821-452B-929C-295B9A117AE3}">
      <dgm:prSet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Тариф, установленный Региональной энергетической комиссией на оказание услуг – 100%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5104F7-A785-4245-9A5D-E156E2B4B3DE}" type="parTrans" cxnId="{F0ABA934-B932-4C80-8358-A525F3D6545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E47B8B-D043-45C9-A6E0-67AC695BFEDD}" type="sibTrans" cxnId="{F0ABA934-B932-4C80-8358-A525F3D6545B}">
      <dgm:prSet/>
      <dgm:spPr>
        <a:noFill/>
      </dgm:spPr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D28B2-98BB-4B7D-8A98-A289EAEB645D}">
      <dgm:prSet custT="1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Плата населения за коммунальные услуги – 65,0 %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EF95A1-60E8-4128-AD36-7D39FFFD56AA}" type="parTrans" cxnId="{80E6712B-F5B5-4D87-A8C8-85172B51218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F319BD-375A-4FCF-9616-991103A20AA8}" type="sibTrans" cxnId="{80E6712B-F5B5-4D87-A8C8-85172B51218D}">
      <dgm:prSet/>
      <dgm:spPr>
        <a:noFill/>
      </dgm:spPr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772F5-7F02-43B6-A30B-97A2F2A32611}">
      <dgm:prSet custT="1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Возмещение части затрат за оказанные коммунальные услуги населению из бюджета – 35,0 %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72FF8B-4A69-434B-8511-7EF7211E8E2C}" type="parTrans" cxnId="{F205BCFE-88E4-461F-BB28-54085A5D38F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3B4B7-3499-4E09-8359-44D8DBEFF5B0}" type="sibTrans" cxnId="{F205BCFE-88E4-461F-BB28-54085A5D38F8}">
      <dgm:prSet/>
      <dgm:spPr>
        <a:noFill/>
      </dgm:spPr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018579-ED22-4395-80B8-736039F1E5CF}">
      <dgm:prSet custT="1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3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Часть затрат по муниципальной программе возмещается из бюджета </a:t>
          </a:r>
          <a:r>
            <a:rPr lang="ru-RU" sz="13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ресурсоснабжающим</a:t>
          </a:r>
          <a:r>
            <a:rPr lang="ru-RU" sz="13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организациям за оказание услуг населению по теплоснабжению, горячему, холодному водоснабжению и водоотведению жилых домов, в связи с тем что население оплачивает за коммунальные услуги 65,0 % от тарифов, установленных Региональной энергетической комиссией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28C487-D8EB-4FCE-99FD-9F06E3F979D1}" type="parTrans" cxnId="{58ABA48A-3B94-4829-A39D-D21EC054311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361A01-413C-477F-8CDA-25C9D71DAD37}" type="sibTrans" cxnId="{58ABA48A-3B94-4829-A39D-D21EC0543117}">
      <dgm:prSet/>
      <dgm:spPr>
        <a:noFill/>
      </dgm:spPr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58E773-11B7-4738-9AC0-FD6E7FC0BBDD}">
      <dgm:prSet custT="1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3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Возмещение недополученных доходов и (или) возмещение части затрат организациям, предоставляющим услуги населению по теплоснабжению, горячему, холодному  водоснабжению и водоотведению размер оплаты которых не обеспечивает возмещение экономически обоснованных затрат</a:t>
          </a:r>
          <a:endParaRPr lang="ru-RU" sz="13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34474B-09F8-4066-A163-9EDD0259166D}" type="parTrans" cxnId="{EF35AB5C-4AB6-4D04-9DA9-19446186494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8AD4C-25DD-4FDB-9F10-6225C553F9D5}" type="sibTrans" cxnId="{EF35AB5C-4AB6-4D04-9DA9-19446186494D}">
      <dgm:prSet/>
      <dgm:spPr>
        <a:noFill/>
      </dgm:spPr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14289-0D51-4C73-8EB7-49EFF5589467}">
      <dgm:prSet custT="1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Возмещение части затрат организациям, реализующим уголь населению для бытовых нужд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9362DA-D512-4802-883C-05A8811499CA}" type="parTrans" cxnId="{2E60FD84-6113-4443-871A-D13298D3051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12B0AB-FD5F-4110-8FE6-0B94CEA11FB7}" type="sibTrans" cxnId="{2E60FD84-6113-4443-871A-D13298D30514}">
      <dgm:prSet/>
      <dgm:spPr>
        <a:noFill/>
      </dgm:spPr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64A739-D9EB-42A2-8302-D47F09308205}" type="pres">
      <dgm:prSet presAssocID="{9011E5E0-FCE3-43B9-9FBB-E4F7DFA46F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E118B5-7CFF-4668-B880-3EC91C6E0D3D}" type="pres">
      <dgm:prSet presAssocID="{9698A88E-CC26-46E1-AD17-4A4DF0CA45B2}" presName="node" presStyleLbl="node1" presStyleIdx="0" presStyleCnt="8" custScaleX="952558" custScaleY="200629" custRadScaleRad="95410" custRadScaleInc="13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4D575-48DF-4FE1-ABC7-30C0F587F967}" type="pres">
      <dgm:prSet presAssocID="{26E47352-D196-47F3-8F95-7525C4F620CA}" presName="sibTrans" presStyleLbl="sibTrans2D1" presStyleIdx="0" presStyleCnt="8" custScaleX="103182" custLinFactX="339674" custLinFactY="783539" custLinFactNeighborX="400000" custLinFactNeighborY="800000"/>
      <dgm:spPr/>
      <dgm:t>
        <a:bodyPr/>
        <a:lstStyle/>
        <a:p>
          <a:endParaRPr lang="ru-RU"/>
        </a:p>
      </dgm:t>
    </dgm:pt>
    <dgm:pt modelId="{28E9F8CC-23C2-40A6-BAD0-8C781F01F38E}" type="pres">
      <dgm:prSet presAssocID="{26E47352-D196-47F3-8F95-7525C4F620CA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6098E018-0658-4720-9BC6-E2C3A7F7E1FD}" type="pres">
      <dgm:prSet presAssocID="{5402BBC8-81FB-4B37-ADC5-E0CE1ADB808A}" presName="node" presStyleLbl="node1" presStyleIdx="1" presStyleCnt="8" custScaleX="355093" custScaleY="108093" custRadScaleRad="125567" custRadScaleInc="102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A4C5A-9F16-4CAB-ABFD-F4474E07BB45}" type="pres">
      <dgm:prSet presAssocID="{DB69F511-D0AA-4B65-AF61-BA9733B1891F}" presName="sibTrans" presStyleLbl="sibTrans2D1" presStyleIdx="1" presStyleCnt="8" custLinFactX="-553716" custLinFactY="200000" custLinFactNeighborX="-600000" custLinFactNeighborY="286482"/>
      <dgm:spPr/>
      <dgm:t>
        <a:bodyPr/>
        <a:lstStyle/>
        <a:p>
          <a:endParaRPr lang="ru-RU"/>
        </a:p>
      </dgm:t>
    </dgm:pt>
    <dgm:pt modelId="{4D02758C-C5F0-4F77-9EED-E90C4BB93907}" type="pres">
      <dgm:prSet presAssocID="{DB69F511-D0AA-4B65-AF61-BA9733B1891F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14E4A0B7-37CF-4F0F-BB0B-A51B00694122}" type="pres">
      <dgm:prSet presAssocID="{8CD14289-0D51-4C73-8EB7-49EFF5589467}" presName="node" presStyleLbl="node1" presStyleIdx="2" presStyleCnt="8" custScaleX="156211" custScaleY="355538" custRadScaleRad="181545" custRadScaleInc="34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6BAC8-8240-405A-B7E8-AFA6E9AFBB47}" type="pres">
      <dgm:prSet presAssocID="{5C12B0AB-FD5F-4110-8FE6-0B94CEA11FB7}" presName="sibTrans" presStyleLbl="sibTrans2D1" presStyleIdx="2" presStyleCnt="8"/>
      <dgm:spPr/>
      <dgm:t>
        <a:bodyPr/>
        <a:lstStyle/>
        <a:p>
          <a:endParaRPr lang="ru-RU"/>
        </a:p>
      </dgm:t>
    </dgm:pt>
    <dgm:pt modelId="{BF82995D-AA46-460F-B9CC-EDFDD2D0153B}" type="pres">
      <dgm:prSet presAssocID="{5C12B0AB-FD5F-4110-8FE6-0B94CEA11FB7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F56B60DB-38CC-4230-869E-35185C1B6E10}" type="pres">
      <dgm:prSet presAssocID="{4658E773-11B7-4738-9AC0-FD6E7FC0BBDD}" presName="node" presStyleLbl="node1" presStyleIdx="3" presStyleCnt="8" custScaleX="268398" custScaleY="535964" custRadScaleRad="93755" custRadScaleInc="-73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AEBB9-3C75-450A-9A0E-4B95CBAA5197}" type="pres">
      <dgm:prSet presAssocID="{51B8AD4C-25DD-4FDB-9F10-6225C553F9D5}" presName="sibTrans" presStyleLbl="sibTrans2D1" presStyleIdx="3" presStyleCnt="8" custFlipVert="1" custFlipHor="1" custScaleX="163960" custScaleY="50471" custLinFactNeighborX="-95283" custLinFactNeighborY="70650"/>
      <dgm:spPr/>
      <dgm:t>
        <a:bodyPr/>
        <a:lstStyle/>
        <a:p>
          <a:endParaRPr lang="ru-RU"/>
        </a:p>
      </dgm:t>
    </dgm:pt>
    <dgm:pt modelId="{113E2DE0-3F07-414C-AE5F-DC2F5082A14D}" type="pres">
      <dgm:prSet presAssocID="{51B8AD4C-25DD-4FDB-9F10-6225C553F9D5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119A341D-C025-4012-B3CE-74522AE2EE41}" type="pres">
      <dgm:prSet presAssocID="{E4E772F5-7F02-43B6-A30B-97A2F2A32611}" presName="node" presStyleLbl="node1" presStyleIdx="4" presStyleCnt="8" custScaleX="228072" custScaleY="210718" custRadScaleRad="49785" custRadScaleInc="342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36F34-57FF-4B6F-8662-50E759068EAA}" type="pres">
      <dgm:prSet presAssocID="{B463B4B7-3499-4E09-8359-44D8DBEFF5B0}" presName="sibTrans" presStyleLbl="sibTrans2D1" presStyleIdx="4" presStyleCnt="8" custScaleX="246918" custScaleY="132746" custLinFactNeighborX="16399" custLinFactNeighborY="-11151"/>
      <dgm:spPr/>
      <dgm:t>
        <a:bodyPr/>
        <a:lstStyle/>
        <a:p>
          <a:endParaRPr lang="ru-RU"/>
        </a:p>
      </dgm:t>
    </dgm:pt>
    <dgm:pt modelId="{8EF2C639-6D0D-49F1-BCFC-B24A43AE3A26}" type="pres">
      <dgm:prSet presAssocID="{B463B4B7-3499-4E09-8359-44D8DBEFF5B0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91B2B0D3-541E-41D5-A8C8-FB23754408C9}" type="pres">
      <dgm:prSet presAssocID="{AB018579-ED22-4395-80B8-736039F1E5CF}" presName="node" presStyleLbl="node1" presStyleIdx="5" presStyleCnt="8" custScaleX="504435" custScaleY="325070" custRadScaleRad="124416" custRadScaleInc="20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31AAB-80A8-441A-A081-3395393CCD2B}" type="pres">
      <dgm:prSet presAssocID="{3A361A01-413C-477F-8CDA-25C9D71DAD37}" presName="sibTrans" presStyleLbl="sibTrans2D1" presStyleIdx="5" presStyleCnt="8" custLinFactX="100000" custLinFactNeighborX="153743" custLinFactNeighborY="13444"/>
      <dgm:spPr/>
      <dgm:t>
        <a:bodyPr/>
        <a:lstStyle/>
        <a:p>
          <a:endParaRPr lang="ru-RU"/>
        </a:p>
      </dgm:t>
    </dgm:pt>
    <dgm:pt modelId="{658DA3C3-D1D7-42D9-B654-40BD467A196A}" type="pres">
      <dgm:prSet presAssocID="{3A361A01-413C-477F-8CDA-25C9D71DAD37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286B63E7-CFE6-466B-B438-C4FA9621A46F}" type="pres">
      <dgm:prSet presAssocID="{B01D47CB-A821-452B-929C-295B9A117AE3}" presName="node" presStyleLbl="node1" presStyleIdx="6" presStyleCnt="8" custScaleX="429293" custScaleY="142848" custRadScaleRad="116084" custRadScaleInc="97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DDCD3-759B-445C-975A-6E09F6A68957}" type="pres">
      <dgm:prSet presAssocID="{60E47B8B-D043-45C9-A6E0-67AC695BFEDD}" presName="sibTrans" presStyleLbl="sibTrans2D1" presStyleIdx="6" presStyleCnt="8" custScaleX="590501" custScaleY="204074" custLinFactX="200000" custLinFactY="-29726" custLinFactNeighborX="228749" custLinFactNeighborY="-100000"/>
      <dgm:spPr/>
      <dgm:t>
        <a:bodyPr/>
        <a:lstStyle/>
        <a:p>
          <a:endParaRPr lang="ru-RU"/>
        </a:p>
      </dgm:t>
    </dgm:pt>
    <dgm:pt modelId="{472FC860-034D-4014-ABAD-16C3F0ED0D48}" type="pres">
      <dgm:prSet presAssocID="{60E47B8B-D043-45C9-A6E0-67AC695BFEDD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CDFAC702-21EE-4E20-A2E6-AC7C35A446C5}" type="pres">
      <dgm:prSet presAssocID="{556D28B2-98BB-4B7D-8A98-A289EAEB645D}" presName="node" presStyleLbl="node1" presStyleIdx="7" presStyleCnt="8" custScaleX="227694" custScaleY="151057" custRadScaleRad="171499" custRadScaleInc="-214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39670-F5B0-419C-A66A-B2EEF606DCFF}" type="pres">
      <dgm:prSet presAssocID="{02F319BD-375A-4FCF-9616-991103A20AA8}" presName="sibTrans" presStyleLbl="sibTrans2D1" presStyleIdx="7" presStyleCnt="8" custLinFactX="400000" custLinFactY="-78860" custLinFactNeighborX="448706" custLinFactNeighborY="-100000"/>
      <dgm:spPr/>
      <dgm:t>
        <a:bodyPr/>
        <a:lstStyle/>
        <a:p>
          <a:endParaRPr lang="ru-RU"/>
        </a:p>
      </dgm:t>
    </dgm:pt>
    <dgm:pt modelId="{DAB74B66-6DEE-4F7D-B9BA-B074623D24AB}" type="pres">
      <dgm:prSet presAssocID="{02F319BD-375A-4FCF-9616-991103A20AA8}" presName="connectorText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D873E357-284D-4706-B37D-76C46ED1A2EE}" type="presOf" srcId="{26E47352-D196-47F3-8F95-7525C4F620CA}" destId="{28E9F8CC-23C2-40A6-BAD0-8C781F01F38E}" srcOrd="1" destOrd="0" presId="urn:microsoft.com/office/officeart/2005/8/layout/cycle7"/>
    <dgm:cxn modelId="{03349789-A231-4210-9D7B-0A3C1461B012}" type="presOf" srcId="{DB69F511-D0AA-4B65-AF61-BA9733B1891F}" destId="{9E4A4C5A-9F16-4CAB-ABFD-F4474E07BB45}" srcOrd="0" destOrd="0" presId="urn:microsoft.com/office/officeart/2005/8/layout/cycle7"/>
    <dgm:cxn modelId="{9409C79E-A15C-43FE-BA6C-F666DE1220B9}" type="presOf" srcId="{556D28B2-98BB-4B7D-8A98-A289EAEB645D}" destId="{CDFAC702-21EE-4E20-A2E6-AC7C35A446C5}" srcOrd="0" destOrd="0" presId="urn:microsoft.com/office/officeart/2005/8/layout/cycle7"/>
    <dgm:cxn modelId="{5C6479A9-C957-4E4B-89E9-2F16B65774E6}" type="presOf" srcId="{DB69F511-D0AA-4B65-AF61-BA9733B1891F}" destId="{4D02758C-C5F0-4F77-9EED-E90C4BB93907}" srcOrd="1" destOrd="0" presId="urn:microsoft.com/office/officeart/2005/8/layout/cycle7"/>
    <dgm:cxn modelId="{8EAA2E47-E73E-46AC-8890-2B2D0876BF32}" type="presOf" srcId="{8CD14289-0D51-4C73-8EB7-49EFF5589467}" destId="{14E4A0B7-37CF-4F0F-BB0B-A51B00694122}" srcOrd="0" destOrd="0" presId="urn:microsoft.com/office/officeart/2005/8/layout/cycle7"/>
    <dgm:cxn modelId="{37D74205-F51C-448B-BA43-159D275622F4}" type="presOf" srcId="{B01D47CB-A821-452B-929C-295B9A117AE3}" destId="{286B63E7-CFE6-466B-B438-C4FA9621A46F}" srcOrd="0" destOrd="0" presId="urn:microsoft.com/office/officeart/2005/8/layout/cycle7"/>
    <dgm:cxn modelId="{96AE57FD-7DA0-47A8-AD71-AAFBA4746D23}" type="presOf" srcId="{26E47352-D196-47F3-8F95-7525C4F620CA}" destId="{2E94D575-48DF-4FE1-ABC7-30C0F587F967}" srcOrd="0" destOrd="0" presId="urn:microsoft.com/office/officeart/2005/8/layout/cycle7"/>
    <dgm:cxn modelId="{4745E2EE-855D-4EB9-B543-12A80D8ED010}" type="presOf" srcId="{3A361A01-413C-477F-8CDA-25C9D71DAD37}" destId="{658DA3C3-D1D7-42D9-B654-40BD467A196A}" srcOrd="1" destOrd="0" presId="urn:microsoft.com/office/officeart/2005/8/layout/cycle7"/>
    <dgm:cxn modelId="{D871181E-0489-49AE-B64C-EDA523CEBA89}" type="presOf" srcId="{51B8AD4C-25DD-4FDB-9F10-6225C553F9D5}" destId="{417AEBB9-3C75-450A-9A0E-4B95CBAA5197}" srcOrd="0" destOrd="0" presId="urn:microsoft.com/office/officeart/2005/8/layout/cycle7"/>
    <dgm:cxn modelId="{89D359F6-BA3B-401F-9C47-3E769BA9FAF2}" type="presOf" srcId="{51B8AD4C-25DD-4FDB-9F10-6225C553F9D5}" destId="{113E2DE0-3F07-414C-AE5F-DC2F5082A14D}" srcOrd="1" destOrd="0" presId="urn:microsoft.com/office/officeart/2005/8/layout/cycle7"/>
    <dgm:cxn modelId="{D20F9892-77B8-4F7A-8F96-9C72F259065D}" srcId="{9011E5E0-FCE3-43B9-9FBB-E4F7DFA46F9E}" destId="{5402BBC8-81FB-4B37-ADC5-E0CE1ADB808A}" srcOrd="1" destOrd="0" parTransId="{EEEB9A41-94F3-48FB-B98C-9F24A76E15DB}" sibTransId="{DB69F511-D0AA-4B65-AF61-BA9733B1891F}"/>
    <dgm:cxn modelId="{779377C8-683E-4FB8-8146-2D52AE755D65}" type="presOf" srcId="{5402BBC8-81FB-4B37-ADC5-E0CE1ADB808A}" destId="{6098E018-0658-4720-9BC6-E2C3A7F7E1FD}" srcOrd="0" destOrd="0" presId="urn:microsoft.com/office/officeart/2005/8/layout/cycle7"/>
    <dgm:cxn modelId="{80E6712B-F5B5-4D87-A8C8-85172B51218D}" srcId="{9011E5E0-FCE3-43B9-9FBB-E4F7DFA46F9E}" destId="{556D28B2-98BB-4B7D-8A98-A289EAEB645D}" srcOrd="7" destOrd="0" parTransId="{11EF95A1-60E8-4128-AD36-7D39FFFD56AA}" sibTransId="{02F319BD-375A-4FCF-9616-991103A20AA8}"/>
    <dgm:cxn modelId="{9ED687F5-AB9B-48D8-A102-957749CDBDFA}" srcId="{9011E5E0-FCE3-43B9-9FBB-E4F7DFA46F9E}" destId="{9698A88E-CC26-46E1-AD17-4A4DF0CA45B2}" srcOrd="0" destOrd="0" parTransId="{EA8CA155-92EE-4879-8BC4-A17BBDA3C895}" sibTransId="{26E47352-D196-47F3-8F95-7525C4F620CA}"/>
    <dgm:cxn modelId="{F205BCFE-88E4-461F-BB28-54085A5D38F8}" srcId="{9011E5E0-FCE3-43B9-9FBB-E4F7DFA46F9E}" destId="{E4E772F5-7F02-43B6-A30B-97A2F2A32611}" srcOrd="4" destOrd="0" parTransId="{4E72FF8B-4A69-434B-8511-7EF7211E8E2C}" sibTransId="{B463B4B7-3499-4E09-8359-44D8DBEFF5B0}"/>
    <dgm:cxn modelId="{EF35AB5C-4AB6-4D04-9DA9-19446186494D}" srcId="{9011E5E0-FCE3-43B9-9FBB-E4F7DFA46F9E}" destId="{4658E773-11B7-4738-9AC0-FD6E7FC0BBDD}" srcOrd="3" destOrd="0" parTransId="{3A34474B-09F8-4066-A163-9EDD0259166D}" sibTransId="{51B8AD4C-25DD-4FDB-9F10-6225C553F9D5}"/>
    <dgm:cxn modelId="{F0ABA934-B932-4C80-8358-A525F3D6545B}" srcId="{9011E5E0-FCE3-43B9-9FBB-E4F7DFA46F9E}" destId="{B01D47CB-A821-452B-929C-295B9A117AE3}" srcOrd="6" destOrd="0" parTransId="{B35104F7-A785-4245-9A5D-E156E2B4B3DE}" sibTransId="{60E47B8B-D043-45C9-A6E0-67AC695BFEDD}"/>
    <dgm:cxn modelId="{58ABA48A-3B94-4829-A39D-D21EC0543117}" srcId="{9011E5E0-FCE3-43B9-9FBB-E4F7DFA46F9E}" destId="{AB018579-ED22-4395-80B8-736039F1E5CF}" srcOrd="5" destOrd="0" parTransId="{CA28C487-D8EB-4FCE-99FD-9F06E3F979D1}" sibTransId="{3A361A01-413C-477F-8CDA-25C9D71DAD37}"/>
    <dgm:cxn modelId="{1C183A1B-182E-4613-8C01-A6DE9E8A213C}" type="presOf" srcId="{4658E773-11B7-4738-9AC0-FD6E7FC0BBDD}" destId="{F56B60DB-38CC-4230-869E-35185C1B6E10}" srcOrd="0" destOrd="0" presId="urn:microsoft.com/office/officeart/2005/8/layout/cycle7"/>
    <dgm:cxn modelId="{AF557547-CD01-4AC4-920F-0B5CFFD4D4BB}" type="presOf" srcId="{5C12B0AB-FD5F-4110-8FE6-0B94CEA11FB7}" destId="{BF82995D-AA46-460F-B9CC-EDFDD2D0153B}" srcOrd="1" destOrd="0" presId="urn:microsoft.com/office/officeart/2005/8/layout/cycle7"/>
    <dgm:cxn modelId="{34FB3D65-1DF7-43DE-B4B9-3E079FCA5757}" type="presOf" srcId="{9698A88E-CC26-46E1-AD17-4A4DF0CA45B2}" destId="{ACE118B5-7CFF-4668-B880-3EC91C6E0D3D}" srcOrd="0" destOrd="0" presId="urn:microsoft.com/office/officeart/2005/8/layout/cycle7"/>
    <dgm:cxn modelId="{7BD2373C-7757-41BD-A0D6-447989C902D6}" type="presOf" srcId="{B463B4B7-3499-4E09-8359-44D8DBEFF5B0}" destId="{8EF2C639-6D0D-49F1-BCFC-B24A43AE3A26}" srcOrd="1" destOrd="0" presId="urn:microsoft.com/office/officeart/2005/8/layout/cycle7"/>
    <dgm:cxn modelId="{F094BA6F-074F-4ECC-AFE4-046959277966}" type="presOf" srcId="{E4E772F5-7F02-43B6-A30B-97A2F2A32611}" destId="{119A341D-C025-4012-B3CE-74522AE2EE41}" srcOrd="0" destOrd="0" presId="urn:microsoft.com/office/officeart/2005/8/layout/cycle7"/>
    <dgm:cxn modelId="{B93C50F3-3718-48B6-9922-3C9A3920CEF8}" type="presOf" srcId="{02F319BD-375A-4FCF-9616-991103A20AA8}" destId="{DAB74B66-6DEE-4F7D-B9BA-B074623D24AB}" srcOrd="1" destOrd="0" presId="urn:microsoft.com/office/officeart/2005/8/layout/cycle7"/>
    <dgm:cxn modelId="{B4138DA9-D6E8-49F3-8209-DF8EB539E64E}" type="presOf" srcId="{5C12B0AB-FD5F-4110-8FE6-0B94CEA11FB7}" destId="{EA86BAC8-8240-405A-B7E8-AFA6E9AFBB47}" srcOrd="0" destOrd="0" presId="urn:microsoft.com/office/officeart/2005/8/layout/cycle7"/>
    <dgm:cxn modelId="{B3EAB27E-20EF-4D95-B08F-3EF27420D462}" type="presOf" srcId="{3A361A01-413C-477F-8CDA-25C9D71DAD37}" destId="{66631AAB-80A8-441A-A081-3395393CCD2B}" srcOrd="0" destOrd="0" presId="urn:microsoft.com/office/officeart/2005/8/layout/cycle7"/>
    <dgm:cxn modelId="{E7E2DFAB-717A-4598-81B4-368EAACE2450}" type="presOf" srcId="{B463B4B7-3499-4E09-8359-44D8DBEFF5B0}" destId="{4C236F34-57FF-4B6F-8662-50E759068EAA}" srcOrd="0" destOrd="0" presId="urn:microsoft.com/office/officeart/2005/8/layout/cycle7"/>
    <dgm:cxn modelId="{EB058737-099D-4E1C-825F-FD1531529774}" type="presOf" srcId="{02F319BD-375A-4FCF-9616-991103A20AA8}" destId="{92839670-F5B0-419C-A66A-B2EEF606DCFF}" srcOrd="0" destOrd="0" presId="urn:microsoft.com/office/officeart/2005/8/layout/cycle7"/>
    <dgm:cxn modelId="{2E60FD84-6113-4443-871A-D13298D30514}" srcId="{9011E5E0-FCE3-43B9-9FBB-E4F7DFA46F9E}" destId="{8CD14289-0D51-4C73-8EB7-49EFF5589467}" srcOrd="2" destOrd="0" parTransId="{919362DA-D512-4802-883C-05A8811499CA}" sibTransId="{5C12B0AB-FD5F-4110-8FE6-0B94CEA11FB7}"/>
    <dgm:cxn modelId="{A849499F-9369-4F5C-9325-C376B23C9F7B}" type="presOf" srcId="{60E47B8B-D043-45C9-A6E0-67AC695BFEDD}" destId="{472FC860-034D-4014-ABAD-16C3F0ED0D48}" srcOrd="1" destOrd="0" presId="urn:microsoft.com/office/officeart/2005/8/layout/cycle7"/>
    <dgm:cxn modelId="{F0525F82-2A1C-421A-8E86-AAE3D0513F35}" type="presOf" srcId="{60E47B8B-D043-45C9-A6E0-67AC695BFEDD}" destId="{A36DDCD3-759B-445C-975A-6E09F6A68957}" srcOrd="0" destOrd="0" presId="urn:microsoft.com/office/officeart/2005/8/layout/cycle7"/>
    <dgm:cxn modelId="{19767385-18F0-48F0-B51F-04F44345F11D}" type="presOf" srcId="{9011E5E0-FCE3-43B9-9FBB-E4F7DFA46F9E}" destId="{9064A739-D9EB-42A2-8302-D47F09308205}" srcOrd="0" destOrd="0" presId="urn:microsoft.com/office/officeart/2005/8/layout/cycle7"/>
    <dgm:cxn modelId="{2E9BCF68-E3EE-4C26-A2B1-A8895D758976}" type="presOf" srcId="{AB018579-ED22-4395-80B8-736039F1E5CF}" destId="{91B2B0D3-541E-41D5-A8C8-FB23754408C9}" srcOrd="0" destOrd="0" presId="urn:microsoft.com/office/officeart/2005/8/layout/cycle7"/>
    <dgm:cxn modelId="{8929E510-5669-4C54-B5D3-96EF2234E4CC}" type="presParOf" srcId="{9064A739-D9EB-42A2-8302-D47F09308205}" destId="{ACE118B5-7CFF-4668-B880-3EC91C6E0D3D}" srcOrd="0" destOrd="0" presId="urn:microsoft.com/office/officeart/2005/8/layout/cycle7"/>
    <dgm:cxn modelId="{85272DA1-6789-4780-BB2A-188EFB12867C}" type="presParOf" srcId="{9064A739-D9EB-42A2-8302-D47F09308205}" destId="{2E94D575-48DF-4FE1-ABC7-30C0F587F967}" srcOrd="1" destOrd="0" presId="urn:microsoft.com/office/officeart/2005/8/layout/cycle7"/>
    <dgm:cxn modelId="{8237E695-BDAB-4A0C-B343-DCF44DBDB51C}" type="presParOf" srcId="{2E94D575-48DF-4FE1-ABC7-30C0F587F967}" destId="{28E9F8CC-23C2-40A6-BAD0-8C781F01F38E}" srcOrd="0" destOrd="0" presId="urn:microsoft.com/office/officeart/2005/8/layout/cycle7"/>
    <dgm:cxn modelId="{E56CA866-C5AF-4726-81A7-7868AD2A48E7}" type="presParOf" srcId="{9064A739-D9EB-42A2-8302-D47F09308205}" destId="{6098E018-0658-4720-9BC6-E2C3A7F7E1FD}" srcOrd="2" destOrd="0" presId="urn:microsoft.com/office/officeart/2005/8/layout/cycle7"/>
    <dgm:cxn modelId="{9886EEB4-F6EC-42BD-A5A3-A88688854BDB}" type="presParOf" srcId="{9064A739-D9EB-42A2-8302-D47F09308205}" destId="{9E4A4C5A-9F16-4CAB-ABFD-F4474E07BB45}" srcOrd="3" destOrd="0" presId="urn:microsoft.com/office/officeart/2005/8/layout/cycle7"/>
    <dgm:cxn modelId="{7691C48F-D2A7-481A-A9A9-08252AD9FCED}" type="presParOf" srcId="{9E4A4C5A-9F16-4CAB-ABFD-F4474E07BB45}" destId="{4D02758C-C5F0-4F77-9EED-E90C4BB93907}" srcOrd="0" destOrd="0" presId="urn:microsoft.com/office/officeart/2005/8/layout/cycle7"/>
    <dgm:cxn modelId="{92CBCAB7-EF1A-4749-9217-7ED6107E5FEF}" type="presParOf" srcId="{9064A739-D9EB-42A2-8302-D47F09308205}" destId="{14E4A0B7-37CF-4F0F-BB0B-A51B00694122}" srcOrd="4" destOrd="0" presId="urn:microsoft.com/office/officeart/2005/8/layout/cycle7"/>
    <dgm:cxn modelId="{F58133CC-3330-4609-939A-6F338F13A94D}" type="presParOf" srcId="{9064A739-D9EB-42A2-8302-D47F09308205}" destId="{EA86BAC8-8240-405A-B7E8-AFA6E9AFBB47}" srcOrd="5" destOrd="0" presId="urn:microsoft.com/office/officeart/2005/8/layout/cycle7"/>
    <dgm:cxn modelId="{6434DC7D-CBA8-4C4F-89A5-6FE332521030}" type="presParOf" srcId="{EA86BAC8-8240-405A-B7E8-AFA6E9AFBB47}" destId="{BF82995D-AA46-460F-B9CC-EDFDD2D0153B}" srcOrd="0" destOrd="0" presId="urn:microsoft.com/office/officeart/2005/8/layout/cycle7"/>
    <dgm:cxn modelId="{CC9EE814-5B77-4551-A099-F265979B9BBB}" type="presParOf" srcId="{9064A739-D9EB-42A2-8302-D47F09308205}" destId="{F56B60DB-38CC-4230-869E-35185C1B6E10}" srcOrd="6" destOrd="0" presId="urn:microsoft.com/office/officeart/2005/8/layout/cycle7"/>
    <dgm:cxn modelId="{D9B48857-542D-47F1-AD96-52D2B57D94C5}" type="presParOf" srcId="{9064A739-D9EB-42A2-8302-D47F09308205}" destId="{417AEBB9-3C75-450A-9A0E-4B95CBAA5197}" srcOrd="7" destOrd="0" presId="urn:microsoft.com/office/officeart/2005/8/layout/cycle7"/>
    <dgm:cxn modelId="{4B9DC511-D273-4F17-BD77-677F099009A4}" type="presParOf" srcId="{417AEBB9-3C75-450A-9A0E-4B95CBAA5197}" destId="{113E2DE0-3F07-414C-AE5F-DC2F5082A14D}" srcOrd="0" destOrd="0" presId="urn:microsoft.com/office/officeart/2005/8/layout/cycle7"/>
    <dgm:cxn modelId="{477C972D-7DCE-47B6-B6BA-549B75435F5B}" type="presParOf" srcId="{9064A739-D9EB-42A2-8302-D47F09308205}" destId="{119A341D-C025-4012-B3CE-74522AE2EE41}" srcOrd="8" destOrd="0" presId="urn:microsoft.com/office/officeart/2005/8/layout/cycle7"/>
    <dgm:cxn modelId="{3B3FEE0C-41BF-4605-BCE8-8360C016D2D7}" type="presParOf" srcId="{9064A739-D9EB-42A2-8302-D47F09308205}" destId="{4C236F34-57FF-4B6F-8662-50E759068EAA}" srcOrd="9" destOrd="0" presId="urn:microsoft.com/office/officeart/2005/8/layout/cycle7"/>
    <dgm:cxn modelId="{BD34811F-24F4-42DF-BE55-4CFDD7BD7FDB}" type="presParOf" srcId="{4C236F34-57FF-4B6F-8662-50E759068EAA}" destId="{8EF2C639-6D0D-49F1-BCFC-B24A43AE3A26}" srcOrd="0" destOrd="0" presId="urn:microsoft.com/office/officeart/2005/8/layout/cycle7"/>
    <dgm:cxn modelId="{EC508AC1-E19F-48EC-B46F-CCA8F10C1DC0}" type="presParOf" srcId="{9064A739-D9EB-42A2-8302-D47F09308205}" destId="{91B2B0D3-541E-41D5-A8C8-FB23754408C9}" srcOrd="10" destOrd="0" presId="urn:microsoft.com/office/officeart/2005/8/layout/cycle7"/>
    <dgm:cxn modelId="{E109F2E9-4EE4-495D-8F90-2117B416C213}" type="presParOf" srcId="{9064A739-D9EB-42A2-8302-D47F09308205}" destId="{66631AAB-80A8-441A-A081-3395393CCD2B}" srcOrd="11" destOrd="0" presId="urn:microsoft.com/office/officeart/2005/8/layout/cycle7"/>
    <dgm:cxn modelId="{BA590309-B6FA-4402-AEC6-2A3C6B91809D}" type="presParOf" srcId="{66631AAB-80A8-441A-A081-3395393CCD2B}" destId="{658DA3C3-D1D7-42D9-B654-40BD467A196A}" srcOrd="0" destOrd="0" presId="urn:microsoft.com/office/officeart/2005/8/layout/cycle7"/>
    <dgm:cxn modelId="{93E9AFD1-2635-4140-AD29-00A090047DD2}" type="presParOf" srcId="{9064A739-D9EB-42A2-8302-D47F09308205}" destId="{286B63E7-CFE6-466B-B438-C4FA9621A46F}" srcOrd="12" destOrd="0" presId="urn:microsoft.com/office/officeart/2005/8/layout/cycle7"/>
    <dgm:cxn modelId="{432D827B-6DA4-485A-968D-C5733C5BA7E2}" type="presParOf" srcId="{9064A739-D9EB-42A2-8302-D47F09308205}" destId="{A36DDCD3-759B-445C-975A-6E09F6A68957}" srcOrd="13" destOrd="0" presId="urn:microsoft.com/office/officeart/2005/8/layout/cycle7"/>
    <dgm:cxn modelId="{C94662CD-E427-4ACE-A0DF-8D141C05FFDC}" type="presParOf" srcId="{A36DDCD3-759B-445C-975A-6E09F6A68957}" destId="{472FC860-034D-4014-ABAD-16C3F0ED0D48}" srcOrd="0" destOrd="0" presId="urn:microsoft.com/office/officeart/2005/8/layout/cycle7"/>
    <dgm:cxn modelId="{C365A04B-FCF1-490E-9CEF-394FC31FCE84}" type="presParOf" srcId="{9064A739-D9EB-42A2-8302-D47F09308205}" destId="{CDFAC702-21EE-4E20-A2E6-AC7C35A446C5}" srcOrd="14" destOrd="0" presId="urn:microsoft.com/office/officeart/2005/8/layout/cycle7"/>
    <dgm:cxn modelId="{D8A7DD2E-5211-4994-8836-2758BF567BC4}" type="presParOf" srcId="{9064A739-D9EB-42A2-8302-D47F09308205}" destId="{92839670-F5B0-419C-A66A-B2EEF606DCFF}" srcOrd="15" destOrd="0" presId="urn:microsoft.com/office/officeart/2005/8/layout/cycle7"/>
    <dgm:cxn modelId="{FA184CD4-29F5-469A-A54B-1F88267B6082}" type="presParOf" srcId="{92839670-F5B0-419C-A66A-B2EEF606DCFF}" destId="{DAB74B66-6DEE-4F7D-B9BA-B074623D24A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118B5-7CFF-4668-B880-3EC91C6E0D3D}">
      <dsp:nvSpPr>
        <dsp:cNvPr id="0" name=""/>
        <dsp:cNvSpPr/>
      </dsp:nvSpPr>
      <dsp:spPr>
        <a:xfrm>
          <a:off x="439240" y="-197350"/>
          <a:ext cx="8177260" cy="86115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0" h="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</a:t>
          </a: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«РЕАЛИЗАЦИЯ ВОПРОСОВ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ТОПЛИВНО-ЭНЕРГЕТИЧЕСКОГО КОМПЛЕКСА»</a:t>
          </a:r>
          <a:endParaRPr lang="ru-RU" sz="2000" b="1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462" y="-172128"/>
        <a:ext cx="8126816" cy="810708"/>
      </dsp:txXfrm>
    </dsp:sp>
    <dsp:sp modelId="{2E94D575-48DF-4FE1-ABC7-30C0F587F967}">
      <dsp:nvSpPr>
        <dsp:cNvPr id="0" name=""/>
        <dsp:cNvSpPr/>
      </dsp:nvSpPr>
      <dsp:spPr>
        <a:xfrm rot="1405485">
          <a:off x="6245693" y="3105576"/>
          <a:ext cx="60820" cy="1502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63939" y="3135622"/>
        <a:ext cx="24328" cy="90137"/>
      </dsp:txXfrm>
    </dsp:sp>
    <dsp:sp modelId="{6098E018-0658-4720-9BC6-E2C3A7F7E1FD}">
      <dsp:nvSpPr>
        <dsp:cNvPr id="0" name=""/>
        <dsp:cNvSpPr/>
      </dsp:nvSpPr>
      <dsp:spPr>
        <a:xfrm>
          <a:off x="5169800" y="939702"/>
          <a:ext cx="3048305" cy="463963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мероприятия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3389" y="953291"/>
        <a:ext cx="3021127" cy="436785"/>
      </dsp:txXfrm>
    </dsp:sp>
    <dsp:sp modelId="{9E4A4C5A-9F16-4CAB-ABFD-F4474E07BB45}">
      <dsp:nvSpPr>
        <dsp:cNvPr id="0" name=""/>
        <dsp:cNvSpPr/>
      </dsp:nvSpPr>
      <dsp:spPr>
        <a:xfrm rot="2909668">
          <a:off x="6369097" y="2262118"/>
          <a:ext cx="58945" cy="1502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6781" y="2292164"/>
        <a:ext cx="23578" cy="90137"/>
      </dsp:txXfrm>
    </dsp:sp>
    <dsp:sp modelId="{14E4A0B7-37CF-4F0F-BB0B-A51B00694122}">
      <dsp:nvSpPr>
        <dsp:cNvPr id="0" name=""/>
        <dsp:cNvSpPr/>
      </dsp:nvSpPr>
      <dsp:spPr>
        <a:xfrm>
          <a:off x="7258023" y="1803806"/>
          <a:ext cx="1340997" cy="152606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Возмещение части затрат организациям, реализующим уголь населению для бытовых нужд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97299" y="1843082"/>
        <a:ext cx="1262445" cy="1447510"/>
      </dsp:txXfrm>
    </dsp:sp>
    <dsp:sp modelId="{EA86BAC8-8240-405A-B7E8-AFA6E9AFBB47}">
      <dsp:nvSpPr>
        <dsp:cNvPr id="0" name=""/>
        <dsp:cNvSpPr/>
      </dsp:nvSpPr>
      <dsp:spPr>
        <a:xfrm rot="10106998">
          <a:off x="7192455" y="2636124"/>
          <a:ext cx="58945" cy="150229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210138" y="2666170"/>
        <a:ext cx="23578" cy="90137"/>
      </dsp:txXfrm>
    </dsp:sp>
    <dsp:sp modelId="{F56B60DB-38CC-4230-869E-35185C1B6E10}">
      <dsp:nvSpPr>
        <dsp:cNvPr id="0" name=""/>
        <dsp:cNvSpPr/>
      </dsp:nvSpPr>
      <dsp:spPr>
        <a:xfrm>
          <a:off x="4881763" y="1803797"/>
          <a:ext cx="2304070" cy="230049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Возмещение недополученных доходов и (или) возмещение части затрат организациям, предоставляющим услуги населению по теплоснабжению, горячему, холодному  водоснабжению и водоотведению размер оплаты которых не обеспечивает возмещение экономически обоснованных затрат</a:t>
          </a:r>
          <a:endParaRPr lang="ru-RU" sz="13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49142" y="1871176"/>
        <a:ext cx="2169312" cy="2165740"/>
      </dsp:txXfrm>
    </dsp:sp>
    <dsp:sp modelId="{417AEBB9-3C75-450A-9A0E-4B95CBAA5197}">
      <dsp:nvSpPr>
        <dsp:cNvPr id="0" name=""/>
        <dsp:cNvSpPr/>
      </dsp:nvSpPr>
      <dsp:spPr>
        <a:xfrm rot="11657349" flipH="1" flipV="1">
          <a:off x="4568093" y="2675577"/>
          <a:ext cx="96646" cy="75822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590840" y="2690741"/>
        <a:ext cx="51152" cy="45494"/>
      </dsp:txXfrm>
    </dsp:sp>
    <dsp:sp modelId="{119A341D-C025-4012-B3CE-74522AE2EE41}">
      <dsp:nvSpPr>
        <dsp:cNvPr id="0" name=""/>
        <dsp:cNvSpPr/>
      </dsp:nvSpPr>
      <dsp:spPr>
        <a:xfrm>
          <a:off x="2505509" y="1852512"/>
          <a:ext cx="1957890" cy="90445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Возмещение части затрат за оказанные коммунальные услуги населению из бюджета – 35,0 %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2000" y="1879003"/>
        <a:ext cx="1904908" cy="851475"/>
      </dsp:txXfrm>
    </dsp:sp>
    <dsp:sp modelId="{4C236F34-57FF-4B6F-8662-50E759068EAA}">
      <dsp:nvSpPr>
        <dsp:cNvPr id="0" name=""/>
        <dsp:cNvSpPr/>
      </dsp:nvSpPr>
      <dsp:spPr>
        <a:xfrm rot="7458741">
          <a:off x="3054083" y="2726418"/>
          <a:ext cx="145545" cy="199423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097746" y="2766303"/>
        <a:ext cx="58218" cy="119653"/>
      </dsp:txXfrm>
    </dsp:sp>
    <dsp:sp modelId="{91B2B0D3-541E-41D5-A8C8-FB23754408C9}">
      <dsp:nvSpPr>
        <dsp:cNvPr id="0" name=""/>
        <dsp:cNvSpPr/>
      </dsp:nvSpPr>
      <dsp:spPr>
        <a:xfrm>
          <a:off x="417269" y="2928793"/>
          <a:ext cx="4330336" cy="139528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Часть затрат по муниципальной программе возмещается из бюджета </a:t>
          </a:r>
          <a:r>
            <a:rPr lang="ru-RU" sz="13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ресурсоснабжающим</a:t>
          </a:r>
          <a:r>
            <a:rPr lang="ru-RU" sz="13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организациям за оказание услуг населению по теплоснабжению, горячему, холодному водоснабжению и водоотведению жилых домов, в связи с тем что население оплачивает за коммунальные услуги 65,0 % от тарифов, установленных Региональной энергетической комиссией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136" y="2969660"/>
        <a:ext cx="4248602" cy="1313552"/>
      </dsp:txXfrm>
    </dsp:sp>
    <dsp:sp modelId="{66631AAB-80A8-441A-A081-3395393CCD2B}">
      <dsp:nvSpPr>
        <dsp:cNvPr id="0" name=""/>
        <dsp:cNvSpPr/>
      </dsp:nvSpPr>
      <dsp:spPr>
        <a:xfrm rot="15839503">
          <a:off x="2556697" y="2185904"/>
          <a:ext cx="58945" cy="150229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74380" y="2215950"/>
        <a:ext cx="23578" cy="90137"/>
      </dsp:txXfrm>
    </dsp:sp>
    <dsp:sp modelId="{286B63E7-CFE6-466B-B438-C4FA9621A46F}">
      <dsp:nvSpPr>
        <dsp:cNvPr id="0" name=""/>
        <dsp:cNvSpPr/>
      </dsp:nvSpPr>
      <dsp:spPr>
        <a:xfrm>
          <a:off x="489285" y="939708"/>
          <a:ext cx="3685277" cy="61314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Тариф, установленный Региональной энергетической комиссией на оказание услуг – 100%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243" y="957666"/>
        <a:ext cx="3649361" cy="577225"/>
      </dsp:txXfrm>
    </dsp:sp>
    <dsp:sp modelId="{A36DDCD3-759B-445C-975A-6E09F6A68957}">
      <dsp:nvSpPr>
        <dsp:cNvPr id="0" name=""/>
        <dsp:cNvSpPr/>
      </dsp:nvSpPr>
      <dsp:spPr>
        <a:xfrm rot="8418108">
          <a:off x="1803443" y="1402155"/>
          <a:ext cx="348071" cy="306578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95416" y="1463471"/>
        <a:ext cx="164125" cy="183946"/>
      </dsp:txXfrm>
    </dsp:sp>
    <dsp:sp modelId="{CDFAC702-21EE-4E20-A2E6-AC7C35A446C5}">
      <dsp:nvSpPr>
        <dsp:cNvPr id="0" name=""/>
        <dsp:cNvSpPr/>
      </dsp:nvSpPr>
      <dsp:spPr>
        <a:xfrm>
          <a:off x="119035" y="1947812"/>
          <a:ext cx="1954645" cy="64837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Плата населения за коммунальные услуги – 65,0 %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025" y="1966802"/>
        <a:ext cx="1916665" cy="610396"/>
      </dsp:txXfrm>
    </dsp:sp>
    <dsp:sp modelId="{92839670-F5B0-419C-A66A-B2EEF606DCFF}">
      <dsp:nvSpPr>
        <dsp:cNvPr id="0" name=""/>
        <dsp:cNvSpPr/>
      </dsp:nvSpPr>
      <dsp:spPr>
        <a:xfrm rot="19757043">
          <a:off x="3193379" y="961992"/>
          <a:ext cx="58945" cy="150229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1063" y="992038"/>
        <a:ext cx="23578" cy="90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0.8769</cdr:x>
      <cdr:y>0.00608</cdr:y>
    </cdr:from>
    <cdr:to>
      <cdr:x>1</cdr:x>
      <cdr:y>0.07628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920950" y="34062"/>
          <a:ext cx="1111925" cy="3932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</a:t>
          </a:r>
          <a:r>
            <a:rPr lang="ru-RU" sz="16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ыс.руб</a:t>
          </a: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6400" cy="496967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4"/>
            <a:ext cx="2946400" cy="496967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367340-56A7-44B2-BEAB-45866D7836C5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6" rIns="91294" bIns="4564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633"/>
            <a:ext cx="5438776" cy="4467939"/>
          </a:xfrm>
          <a:prstGeom prst="rect">
            <a:avLst/>
          </a:prstGeom>
        </p:spPr>
        <p:txBody>
          <a:bodyPr vert="horz" lIns="91294" tIns="45646" rIns="91294" bIns="4564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9671"/>
            <a:ext cx="2946400" cy="496966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E3ACD4-8ED9-4832-B675-B2B1CB0AB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651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AD14E1-A091-4585-8732-C6301297BD7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C8AA78-ADFC-416E-9940-10723980C9D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ACD4-8ED9-4832-B675-B2B1CB0AB55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996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91D2B8-9C9D-4143-8846-F648D377E90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ACD4-8ED9-4832-B675-B2B1CB0AB55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53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3179BE-2096-49B2-907D-B365374C497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ACD4-8ED9-4832-B675-B2B1CB0AB559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7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926B0-66C6-4235-83F5-3CBE2EB87A2C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0344B-165F-4F90-BD23-433530A0C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17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F9D1-0215-4AE7-B636-BE6F42ADEE84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AF78F-5FBE-4449-83FA-5B9E2BE01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52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047A-BDED-433D-A25B-8C6DB4474E72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C0657-CF34-4DC6-8006-6A33EC5A8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271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085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61FFD-9372-49C0-A65B-498B5E8CBCAC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AB75A-D0EE-49AD-B374-52EFB885A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56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436E1F-CAB6-4E8E-817C-9F458BCD654E}" type="datetimeFigureOut">
              <a:rPr lang="en-US"/>
              <a:pPr>
                <a:defRPr/>
              </a:pPr>
              <a:t>5/23/2024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9BA703-05C9-44EB-9C7C-0195484CB45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398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EC54A-F08D-4329-859A-C1104B510262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D8836-D71E-4A35-9C4D-5540F2069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71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2840D-DB49-48A2-8E55-D919352A5CD5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63FA0-8EBB-485B-AEDC-E3EA3ACFD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5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4BF58-1799-41B2-BEB7-4A8EFD3250CC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DE1F7-46C1-4B35-A382-3C5118581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67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5394-A0E8-47BE-A5EE-1E4831019325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FC66-F1F1-4529-A48D-8892CB1CF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3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F89B8-9E48-4A3A-80C8-EEF5FC983FA6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81B37-BAB1-45CE-A556-767568F0B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3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15C79-45B2-44F7-AF57-14582ECF33DD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5402D-420A-47EA-A9F5-6DC62D95A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8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5312-F4EA-40AF-A2C1-BDDAF22B4B33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B80C5-B376-4033-A8EA-8698B9E7A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81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E935D-795B-4820-9BE7-00FD8B9AE428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3569-7481-4A4D-B717-FCCE2BD7A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FD6713-7F71-4C75-B335-ED282309A903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3E000D-954D-4B16-A2E4-394ED7A84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7" r:id="rId1"/>
    <p:sldLayoutId id="2147486176" r:id="rId2"/>
    <p:sldLayoutId id="2147486177" r:id="rId3"/>
    <p:sldLayoutId id="2147486178" r:id="rId4"/>
    <p:sldLayoutId id="2147486179" r:id="rId5"/>
    <p:sldLayoutId id="2147486180" r:id="rId6"/>
    <p:sldLayoutId id="2147486181" r:id="rId7"/>
    <p:sldLayoutId id="2147486182" r:id="rId8"/>
    <p:sldLayoutId id="2147486183" r:id="rId9"/>
    <p:sldLayoutId id="2147486184" r:id="rId10"/>
    <p:sldLayoutId id="2147486185" r:id="rId11"/>
    <p:sldLayoutId id="2147486186" r:id="rId12"/>
    <p:sldLayoutId id="2147486188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jpeg"/><Relationship Id="rId5" Type="http://schemas.openxmlformats.org/officeDocument/2006/relationships/image" Target="../media/image8.png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png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png"/><Relationship Id="rId5" Type="http://schemas.openxmlformats.org/officeDocument/2006/relationships/image" Target="../media/image8.png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pn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jpeg"/><Relationship Id="rId5" Type="http://schemas.openxmlformats.org/officeDocument/2006/relationships/image" Target="../media/image8.png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jpeg"/><Relationship Id="rId5" Type="http://schemas.openxmlformats.org/officeDocument/2006/relationships/image" Target="../media/image8.png"/><Relationship Id="rId4" Type="http://schemas.openxmlformats.org/officeDocument/2006/relationships/image" Target="../media/image4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jpeg"/><Relationship Id="rId5" Type="http://schemas.openxmlformats.org/officeDocument/2006/relationships/image" Target="../media/image8.png"/><Relationship Id="rId4" Type="http://schemas.openxmlformats.org/officeDocument/2006/relationships/image" Target="../media/image4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5.jpeg"/><Relationship Id="rId5" Type="http://schemas.openxmlformats.org/officeDocument/2006/relationships/image" Target="../media/image8.png"/><Relationship Id="rId4" Type="http://schemas.openxmlformats.org/officeDocument/2006/relationships/image" Target="../media/image4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8.jpeg"/><Relationship Id="rId5" Type="http://schemas.openxmlformats.org/officeDocument/2006/relationships/image" Target="../media/image8.png"/><Relationship Id="rId4" Type="http://schemas.openxmlformats.org/officeDocument/2006/relationships/image" Target="../media/image4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.png"/><Relationship Id="rId5" Type="http://schemas.openxmlformats.org/officeDocument/2006/relationships/image" Target="../media/image50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.png"/><Relationship Id="rId5" Type="http://schemas.openxmlformats.org/officeDocument/2006/relationships/image" Target="../media/image54.emf"/><Relationship Id="rId4" Type="http://schemas.openxmlformats.org/officeDocument/2006/relationships/oleObject" Target="../embeddings/oleObject1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8.png"/><Relationship Id="rId5" Type="http://schemas.openxmlformats.org/officeDocument/2006/relationships/image" Target="../media/image8.png"/><Relationship Id="rId4" Type="http://schemas.openxmlformats.org/officeDocument/2006/relationships/image" Target="../media/image5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2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60.emf"/><Relationship Id="rId4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2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.png"/><Relationship Id="rId5" Type="http://schemas.openxmlformats.org/officeDocument/2006/relationships/image" Target="../media/image61.emf"/><Relationship Id="rId4" Type="http://schemas.openxmlformats.org/officeDocument/2006/relationships/oleObject" Target="../embeddings/oleObject2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8.png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6.jpeg"/><Relationship Id="rId5" Type="http://schemas.openxmlformats.org/officeDocument/2006/relationships/image" Target="../media/image65.emf"/><Relationship Id="rId10" Type="http://schemas.openxmlformats.org/officeDocument/2006/relationships/image" Target="../media/image70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8.png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2.jpeg"/><Relationship Id="rId5" Type="http://schemas.openxmlformats.org/officeDocument/2006/relationships/image" Target="../media/image71.emf"/><Relationship Id="rId4" Type="http://schemas.openxmlformats.org/officeDocument/2006/relationships/oleObject" Target="../embeddings/oleObject2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6.jpeg"/><Relationship Id="rId5" Type="http://schemas.openxmlformats.org/officeDocument/2006/relationships/image" Target="../media/image75.emf"/><Relationship Id="rId4" Type="http://schemas.openxmlformats.org/officeDocument/2006/relationships/oleObject" Target="../embeddings/oleObject2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9.png"/><Relationship Id="rId5" Type="http://schemas.openxmlformats.org/officeDocument/2006/relationships/image" Target="../media/image78.emf"/><Relationship Id="rId4" Type="http://schemas.openxmlformats.org/officeDocument/2006/relationships/oleObject" Target="../embeddings/oleObject2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2.jpeg"/><Relationship Id="rId5" Type="http://schemas.openxmlformats.org/officeDocument/2006/relationships/image" Target="../media/image81.emf"/><Relationship Id="rId4" Type="http://schemas.openxmlformats.org/officeDocument/2006/relationships/oleObject" Target="../embeddings/oleObject27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.pn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4.png"/><Relationship Id="rId5" Type="http://schemas.openxmlformats.org/officeDocument/2006/relationships/image" Target="../media/image83.e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8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9.jpeg"/><Relationship Id="rId5" Type="http://schemas.openxmlformats.org/officeDocument/2006/relationships/image" Target="../media/image88.emf"/><Relationship Id="rId4" Type="http://schemas.openxmlformats.org/officeDocument/2006/relationships/oleObject" Target="../embeddings/oleObject29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pivino.ru/" TargetMode="External"/><Relationship Id="rId2" Type="http://schemas.openxmlformats.org/officeDocument/2006/relationships/hyperlink" Target="mailto:krprf@ofukem.ru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750" y="2420938"/>
            <a:ext cx="7956550" cy="1862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КРАПИВИНСКОГО МУНИЦИПАЛЬНОГО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ОКРУГА ЗА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869160"/>
            <a:ext cx="792088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2000" b="1" spc="50" dirty="0">
              <a:ln w="1143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(разработан на основе решения Совета народных депутатов Крапивинского муниципального округа от  20.05.2024 №  485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исполнении бюджета Крапивинского муниципального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год»)</a:t>
            </a:r>
          </a:p>
        </p:txBody>
      </p:sp>
      <p:pic>
        <p:nvPicPr>
          <p:cNvPr id="3379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1066800"/>
            <a:ext cx="1530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Описание: Герб 202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6" y="116632"/>
            <a:ext cx="773634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 txBox="1">
            <a:spLocks/>
          </p:cNvSpPr>
          <p:nvPr/>
        </p:nvSpPr>
        <p:spPr bwMode="auto">
          <a:xfrm>
            <a:off x="900113" y="333375"/>
            <a:ext cx="7897812" cy="7191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ДОХОДЫ  БЮДЖЕТА </a:t>
            </a:r>
            <a:endParaRPr lang="en-US" alt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КРАПИВИНСКОГО МУНИЦИПАЛЬНОГО ОКРУГА             </a:t>
            </a:r>
          </a:p>
        </p:txBody>
      </p:sp>
      <p:graphicFrame>
        <p:nvGraphicFramePr>
          <p:cNvPr id="1264" name="Таблица 1263"/>
          <p:cNvGraphicFramePr>
            <a:graphicFrameLocks noGrp="1"/>
          </p:cNvGraphicFramePr>
          <p:nvPr/>
        </p:nvGraphicFramePr>
        <p:xfrm>
          <a:off x="8101013" y="908050"/>
          <a:ext cx="935037" cy="252413"/>
        </p:xfrm>
        <a:graphic>
          <a:graphicData uri="http://schemas.openxmlformats.org/drawingml/2006/table">
            <a:tbl>
              <a:tblPr/>
              <a:tblGrid>
                <a:gridCol w="935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4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7611" marR="7611" marT="7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17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123825"/>
            <a:ext cx="6556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10984"/>
              </p:ext>
            </p:extLst>
          </p:nvPr>
        </p:nvGraphicFramePr>
        <p:xfrm>
          <a:off x="107950" y="1262063"/>
          <a:ext cx="8936484" cy="5437631"/>
        </p:xfrm>
        <a:graphic>
          <a:graphicData uri="http://schemas.openxmlformats.org/drawingml/2006/table">
            <a:tbl>
              <a:tblPr/>
              <a:tblGrid>
                <a:gridCol w="2450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5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9715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  </a:t>
                      </a:r>
                    </a:p>
                  </a:txBody>
                  <a:tcPr marL="4296" marR="4296" marT="4296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 исполнено </a:t>
                      </a:r>
                    </a:p>
                  </a:txBody>
                  <a:tcPr marL="4296" marR="4296" marT="4296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4296" marR="4296" marT="4296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исполнения к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году </a:t>
                      </a:r>
                    </a:p>
                  </a:txBody>
                  <a:tcPr marL="4296" marR="4296" marT="4296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план   </a:t>
                      </a:r>
                    </a:p>
                  </a:txBody>
                  <a:tcPr marL="4296" marR="4296" marT="4296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исполнено  </a:t>
                      </a:r>
                    </a:p>
                  </a:txBody>
                  <a:tcPr marL="4296" marR="4296" marT="4296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первоначальный </a:t>
                      </a:r>
                    </a:p>
                  </a:txBody>
                  <a:tcPr marL="4296" marR="4296" marT="4296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уточненный </a:t>
                      </a:r>
                    </a:p>
                  </a:txBody>
                  <a:tcPr marL="4296" marR="4296" marT="4296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4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Налоговые доходы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219 766,0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202 762,0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233 190,0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237 852,9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108,2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4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  <a:r>
                        <a:rPr lang="ru-RU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145 210,5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138 787,0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165 </a:t>
                      </a:r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172 454,4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118,8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16 716,2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15 650,0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17 950,0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18 206,9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108,9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1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  <a:r>
                        <a:rPr lang="ru-RU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18 978,6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17 260,0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20 030,0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18 189,2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95,8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0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Единый налог на вмененный доход</a:t>
                      </a:r>
                      <a:r>
                        <a:rPr lang="ru-RU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-28,3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-197,9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0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  <a:r>
                        <a:rPr lang="ru-RU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10 108,7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8 </a:t>
                      </a:r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4 300,0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4 262,0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42,2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91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  <a:r>
                        <a:rPr lang="ru-RU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3 374,1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3 120,0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1 640,0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1 452,5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43,0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786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Налог на имущество физических лиц, взимаемый по ставкам, применяемым к объектам налогообложения, зачисляемый в бюджет муниципальных округов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3 149,8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2 100,0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2 800,0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2 780,9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88,3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4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Транспортный налог</a:t>
                      </a:r>
                      <a:r>
                        <a:rPr lang="ru-RU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582,9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545,0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570,0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572,2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98,2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4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Земельный налог</a:t>
                      </a:r>
                      <a:r>
                        <a:rPr lang="ru-RU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18 017,9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14 </a:t>
                      </a:r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200,0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17 600,0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16 665,2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92,5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4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Государственная пошлина</a:t>
                      </a:r>
                      <a:r>
                        <a:rPr lang="ru-RU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3 613,0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3 100,0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300,0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3 297,9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91,3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 txBox="1">
            <a:spLocks/>
          </p:cNvSpPr>
          <p:nvPr/>
        </p:nvSpPr>
        <p:spPr bwMode="auto">
          <a:xfrm>
            <a:off x="900113" y="333375"/>
            <a:ext cx="7897812" cy="7191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ДОХОДЫ  БЮДЖЕТА </a:t>
            </a:r>
            <a:endParaRPr lang="en-US" alt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КРАПИВИНСКОГО МУНИЦИПАЛЬНОГО ОКРУГА             </a:t>
            </a:r>
          </a:p>
        </p:txBody>
      </p:sp>
      <p:graphicFrame>
        <p:nvGraphicFramePr>
          <p:cNvPr id="1264" name="Таблица 1263"/>
          <p:cNvGraphicFramePr>
            <a:graphicFrameLocks noGrp="1"/>
          </p:cNvGraphicFramePr>
          <p:nvPr/>
        </p:nvGraphicFramePr>
        <p:xfrm>
          <a:off x="8101013" y="908050"/>
          <a:ext cx="935037" cy="252413"/>
        </p:xfrm>
        <a:graphic>
          <a:graphicData uri="http://schemas.openxmlformats.org/drawingml/2006/table">
            <a:tbl>
              <a:tblPr/>
              <a:tblGrid>
                <a:gridCol w="935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4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7611" marR="7611" marT="7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9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123825"/>
            <a:ext cx="6556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307896"/>
              </p:ext>
            </p:extLst>
          </p:nvPr>
        </p:nvGraphicFramePr>
        <p:xfrm>
          <a:off x="179388" y="1196975"/>
          <a:ext cx="8785225" cy="5328369"/>
        </p:xfrm>
        <a:graphic>
          <a:graphicData uri="http://schemas.openxmlformats.org/drawingml/2006/table">
            <a:tbl>
              <a:tblPr/>
              <a:tblGrid>
                <a:gridCol w="24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4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4376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 </a:t>
                      </a:r>
                    </a:p>
                  </a:txBody>
                  <a:tcPr marL="4296" marR="4296" marT="4296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 исполнено </a:t>
                      </a:r>
                    </a:p>
                  </a:txBody>
                  <a:tcPr marL="4296" marR="4296" marT="4296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4296" marR="4296" marT="4296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исполнения к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году </a:t>
                      </a:r>
                    </a:p>
                  </a:txBody>
                  <a:tcPr marL="4296" marR="4296" marT="4296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план   </a:t>
                      </a:r>
                    </a:p>
                  </a:txBody>
                  <a:tcPr marL="4296" marR="4296" marT="4296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исполнено  </a:t>
                      </a:r>
                    </a:p>
                  </a:txBody>
                  <a:tcPr marL="4296" marR="4296" marT="4296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первоначальный </a:t>
                      </a:r>
                    </a:p>
                  </a:txBody>
                  <a:tcPr marL="4296" marR="4296" marT="4296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уточненный </a:t>
                      </a:r>
                    </a:p>
                  </a:txBody>
                  <a:tcPr marL="4296" marR="4296" marT="4296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3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Неналоговые доходы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126 513,6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36 113,0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57 086,7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57 100,3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45,1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Доходы от сдачи в аренду земельных участков</a:t>
                      </a:r>
                      <a:r>
                        <a:rPr lang="ru-RU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35 407,9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31 066,0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35 000,0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35 155,5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99,3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Прочие доходы от использования имущества</a:t>
                      </a:r>
                      <a:r>
                        <a:rPr lang="ru-RU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176,5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489,2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277,2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6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  <a:r>
                        <a:rPr lang="ru-RU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571,9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747,0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486,0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478,0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83,6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6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2 765,0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2 420,0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3 461,1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3 441,4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124,5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9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Доходы от реализации имущества</a:t>
                      </a:r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4 278,1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5 664,0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5 663,1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132,4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16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Доходы от продажи земельных участков</a:t>
                      </a:r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81 489,5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600,0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9 029,0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9 011,7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11,1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Штрафные санкции</a:t>
                      </a:r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700,2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600,0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600,0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526,7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75,2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3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Прочие неналоговые доходы</a:t>
                      </a:r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1 124,5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2 346,6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2 334,7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207,6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Безвозмездные поступления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1 304 926,9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1 280 434,1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1 558 406,9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1 524 658,6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116,8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40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ВСЕГО ДОХОДОВ: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1 651 206,5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1 519 309,1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1 848 683,6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1 819 611,8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110,2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-122238"/>
            <a:ext cx="7200900" cy="158273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КРАПИВИНСКОГО МУНИЦИПАЛЬНОГО ОКРУГА ЗА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2050" name="Диаграмма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982207"/>
              </p:ext>
            </p:extLst>
          </p:nvPr>
        </p:nvGraphicFramePr>
        <p:xfrm>
          <a:off x="51797" y="1196975"/>
          <a:ext cx="8891587" cy="494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7" name="Лист" r:id="rId3" imgW="8943867" imgH="5153096" progId="Excel.Sheet.8">
                  <p:embed/>
                </p:oleObj>
              </mc:Choice>
              <mc:Fallback>
                <p:oleObj name="Лист" r:id="rId3" imgW="8943867" imgH="5153096" progId="Excel.Sheet.8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97" y="1196975"/>
                        <a:ext cx="8891587" cy="494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 rot="10800000" flipV="1">
            <a:off x="7596188" y="1196975"/>
            <a:ext cx="129698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688" y="115888"/>
            <a:ext cx="6556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14"/>
          <p:cNvSpPr txBox="1">
            <a:spLocks noChangeArrowheads="1"/>
          </p:cNvSpPr>
          <p:nvPr/>
        </p:nvSpPr>
        <p:spPr bwMode="auto">
          <a:xfrm>
            <a:off x="7704138" y="1412875"/>
            <a:ext cx="10810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250825" y="765175"/>
            <a:ext cx="8642350" cy="338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7667625" y="1052513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</a:rPr>
              <a:t>   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b="1" dirty="0">
                <a:latin typeface="Corbel" pitchFamily="34" charset="0"/>
              </a:rPr>
              <a:t>.</a:t>
            </a:r>
          </a:p>
        </p:txBody>
      </p:sp>
      <p:sp>
        <p:nvSpPr>
          <p:cNvPr id="16388" name="Заголовок 1"/>
          <p:cNvSpPr txBox="1">
            <a:spLocks/>
          </p:cNvSpPr>
          <p:nvPr/>
        </p:nvSpPr>
        <p:spPr bwMode="auto">
          <a:xfrm>
            <a:off x="1403350" y="188913"/>
            <a:ext cx="6840538" cy="12239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БЕЗВОЗМЕЗДНЫЕ ПОСТУПЛЕНИЯ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БЮДЖЕТ КРАПИВИНСКОГО МУНИЦИПАЛЬНОГО ОКРУГА ЗА 2023 ГОД</a:t>
            </a:r>
          </a:p>
        </p:txBody>
      </p:sp>
      <p:graphicFrame>
        <p:nvGraphicFramePr>
          <p:cNvPr id="17514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477742"/>
              </p:ext>
            </p:extLst>
          </p:nvPr>
        </p:nvGraphicFramePr>
        <p:xfrm>
          <a:off x="251519" y="1700213"/>
          <a:ext cx="8641654" cy="37550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024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3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493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100" b="1" i="0" u="none" strike="noStrike" dirty="0">
                          <a:solidFill>
                            <a:srgbClr val="808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 исполнено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исполнения к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году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план  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исполнено 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первоначальный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уточненный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4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Безвозмездные поступления всего: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1 304 926,9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1 280 434,1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1 558 406,9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1 524 658,6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116,8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4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в т.ч. из вышестоящего бюджета</a:t>
                      </a:r>
                      <a:r>
                        <a:rPr lang="ru-RU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1 303 693,4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1 275 434,1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1 552 853,8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1 519 639,9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104,8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23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дотация</a:t>
                      </a:r>
                      <a:r>
                        <a:rPr lang="ru-RU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357 564,0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393 188,0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525 636,3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525 636,3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147,0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23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субсидии</a:t>
                      </a:r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332 482,4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140 827,1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263 830,5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258 977,7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77,9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23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субвенции</a:t>
                      </a:r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596 386,2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723 849,8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745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817,8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718 763,3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120,5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88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иные МБТ</a:t>
                      </a:r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17 260,8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17 569,2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17 569,2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16 262,6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94,2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23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Безвозмездные поступления от негосударственных организаций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324,5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139,1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139,1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42,9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23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Прочие безвозмездные поступления</a:t>
                      </a:r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909,4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5 000,0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5 414,0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5 559,1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611,3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73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Возврат остатков прошлых лет субсидий, субвенций и иных МБТ, имеющих целевое назначение</a:t>
                      </a:r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-0,4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-679,5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169 875</a:t>
                      </a:r>
                      <a:r>
                        <a:rPr lang="ru-RU" sz="12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,</a:t>
                      </a:r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935136"/>
              </p:ext>
            </p:extLst>
          </p:nvPr>
        </p:nvGraphicFramePr>
        <p:xfrm>
          <a:off x="900113" y="5589240"/>
          <a:ext cx="5616575" cy="114236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929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38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областного бюджета составляют 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общего объема доходов бюджета: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3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  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3" marB="0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3" marB="0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79,0%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83,5%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3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31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115888"/>
            <a:ext cx="6556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331913" y="115888"/>
            <a:ext cx="7056437" cy="13684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r>
              <a:rPr lang="en-US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БЮДЖЕТ КРАПИВИНСКОГО МУНИЦИПАЛЬНОГО ОКРУГА 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2023 ГОД</a:t>
            </a: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Диаграмма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026326"/>
              </p:ext>
            </p:extLst>
          </p:nvPr>
        </p:nvGraphicFramePr>
        <p:xfrm>
          <a:off x="434975" y="1341438"/>
          <a:ext cx="8342313" cy="490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84" name="Лист" r:id="rId4" imgW="9086893" imgH="5991110" progId="Excel.Sheet.8">
                  <p:embed/>
                </p:oleObj>
              </mc:Choice>
              <mc:Fallback>
                <p:oleObj name="Лист" r:id="rId4" imgW="9086893" imgH="5991110" progId="Excel.Sheet.8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1341438"/>
                        <a:ext cx="8342313" cy="49069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115888"/>
            <a:ext cx="6556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971550" y="390525"/>
            <a:ext cx="7993063" cy="7191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 БЮДЖЕТА </a:t>
            </a:r>
            <a:b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КРАПИВИНСКОГО МУНИЦИПАЛЬНОГО ОКРУГА</a:t>
            </a: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 rot="10800000" flipV="1">
            <a:off x="8027988" y="1036638"/>
            <a:ext cx="1008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1331913" y="21336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orbe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140974"/>
              </p:ext>
            </p:extLst>
          </p:nvPr>
        </p:nvGraphicFramePr>
        <p:xfrm>
          <a:off x="250825" y="1404938"/>
          <a:ext cx="8713788" cy="496426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563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2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09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71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исполнено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2022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доля в общих расходах,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5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107 859,2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101 244,9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129 283,3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129 121,9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1 464,7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1 464,7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1 464,7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8 031,2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39 573,1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38 402,7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38 314,1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164 697,6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148 458,2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252 391,6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243 177,9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375 247,1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165 998,1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214 992,5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203 595,6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653 701,7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661 907,2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750 513,7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734 443,0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145 766,0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148 425,1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188 097,2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186 892,1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178 390,9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245 522,8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267 693,8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265 956,8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21 475,0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10 155,0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10 257,8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10 257,8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4 743,0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3 160,0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3 901,3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3 901,3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186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1 661 321,7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1 525 909,1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1 856 998,6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1 817 125,2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517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0413" y="115888"/>
            <a:ext cx="6556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7848600" cy="141287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КРАПИВИНСКОГО МУНИЦИПАЛЬНОГО </a:t>
            </a: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РАМКАХ МУНИЦИПАЛЬНЫХ ПРОГРАММ </a:t>
            </a:r>
            <a:r>
              <a:rPr lang="en-US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 </a:t>
            </a:r>
            <a:endParaRPr lang="ru-RU" alt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968317"/>
              </p:ext>
            </p:extLst>
          </p:nvPr>
        </p:nvGraphicFramePr>
        <p:xfrm>
          <a:off x="0" y="1255713"/>
          <a:ext cx="9032875" cy="560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10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115888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 flipV="1">
            <a:off x="1763688" y="3429000"/>
            <a:ext cx="504056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755650" y="201613"/>
            <a:ext cx="8007350" cy="635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 ПРОГРАММА</a:t>
            </a:r>
            <a:b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«ОРГАНИЗАЦИЯ  МЕСТНОГО</a:t>
            </a:r>
            <a:r>
              <a:rPr lang="en-US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САМОУПРАВЛЕНИЯ</a:t>
            </a: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684213" y="1052513"/>
            <a:ext cx="82296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Совершенствование и оптимизация системы муниципального управления Крапивинского муниципального округа, повышение эффективности и информационной прозрачности деятельности органов местного самоуправления; повышение качества жизни населения Крапивинского муниципального округа.</a:t>
            </a:r>
          </a:p>
        </p:txBody>
      </p:sp>
      <p:graphicFrame>
        <p:nvGraphicFramePr>
          <p:cNvPr id="512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110603"/>
              </p:ext>
            </p:extLst>
          </p:nvPr>
        </p:nvGraphicFramePr>
        <p:xfrm>
          <a:off x="341313" y="3384550"/>
          <a:ext cx="5126037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" name="Лист" r:id="rId3" imgW="5133857" imgH="3067115" progId="Excel.Sheet.8">
                  <p:embed/>
                </p:oleObj>
              </mc:Choice>
              <mc:Fallback>
                <p:oleObj name="Лист" r:id="rId3" imgW="5133857" imgH="3067115" progId="Excel.Sheet.8">
                  <p:embed/>
                  <p:pic>
                    <p:nvPicPr>
                      <p:cNvPr id="0" name="Picture 8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3384550"/>
                        <a:ext cx="5126037" cy="306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538163" y="3429000"/>
            <a:ext cx="1225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400" b="1">
                <a:latin typeface="Corbel" pitchFamily="34" charset="0"/>
              </a:rPr>
              <a:t>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539688"/>
              </p:ext>
            </p:extLst>
          </p:nvPr>
        </p:nvGraphicFramePr>
        <p:xfrm>
          <a:off x="538163" y="1989138"/>
          <a:ext cx="8375650" cy="122396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61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7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618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1" marB="950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1" marB="950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1" marB="950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2022 году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1" marB="950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487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9499" marB="94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</a:txBody>
                  <a:tcPr marL="7328" marR="7328" marT="73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1" marB="950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2" marB="95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8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1" marB="950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98 710,8</a:t>
                      </a:r>
                      <a:endParaRPr kumimoji="0" lang="ru-RU" alt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0483" marR="30483" marT="9501" marB="950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97 068,0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1" marB="950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123 529,2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1" marB="950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123 500,8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1" marB="950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125,1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1" marB="950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5418352" y="3429000"/>
            <a:ext cx="3477717" cy="27048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В рамках программы осуществляют свою деятельность органы местного самоуправления со штатной численностью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111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единиц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: администрация Крапивинского муниципального округа; 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Совет народных депутатов Крапивинского муниципального округа; Контрольно-счетный орган Крапивинского муниципального округа;  Управление по жизнеобеспечению и строительству администрации Крапивинского муниципального округа; Территориальное управление администрации Крапивинского муниципального округа; Финансовое управление администрации Крапивинского муниципального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округа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515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5650" y="115888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777162" cy="76517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 ПРОГРАММА </a:t>
            </a:r>
            <a:b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«РАЗВИТИЕ ОБРАЗОВАНИЯ»</a:t>
            </a:r>
          </a:p>
        </p:txBody>
      </p:sp>
      <p:graphicFrame>
        <p:nvGraphicFramePr>
          <p:cNvPr id="6146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918824"/>
              </p:ext>
            </p:extLst>
          </p:nvPr>
        </p:nvGraphicFramePr>
        <p:xfrm>
          <a:off x="0" y="3506788"/>
          <a:ext cx="5427663" cy="317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7" name="Лист" r:id="rId3" imgW="5648241" imgH="2581327" progId="Excel.Sheet.8">
                  <p:embed/>
                </p:oleObj>
              </mc:Choice>
              <mc:Fallback>
                <p:oleObj name="Лист" r:id="rId3" imgW="5648241" imgH="2581327" progId="Excel.Sheet.8">
                  <p:embed/>
                  <p:pic>
                    <p:nvPicPr>
                      <p:cNvPr id="0" name="Picture 1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06788"/>
                        <a:ext cx="5427663" cy="317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Box 13"/>
          <p:cNvSpPr txBox="1">
            <a:spLocks noChangeArrowheads="1"/>
          </p:cNvSpPr>
          <p:nvPr/>
        </p:nvSpPr>
        <p:spPr bwMode="auto">
          <a:xfrm>
            <a:off x="674688" y="765175"/>
            <a:ext cx="835183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Цели муниципальной программы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: Обеспечение доступности качественного образования, отвечающего системе приоритетов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социально-ориентированного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развития Крапивинского муниципального округа.</a:t>
            </a:r>
          </a:p>
        </p:txBody>
      </p:sp>
      <p:sp>
        <p:nvSpPr>
          <p:cNvPr id="6149" name="TextBox 14"/>
          <p:cNvSpPr txBox="1">
            <a:spLocks noChangeArrowheads="1"/>
          </p:cNvSpPr>
          <p:nvPr/>
        </p:nvSpPr>
        <p:spPr bwMode="auto">
          <a:xfrm>
            <a:off x="143024" y="3861048"/>
            <a:ext cx="1081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402888"/>
              </p:ext>
            </p:extLst>
          </p:nvPr>
        </p:nvGraphicFramePr>
        <p:xfrm>
          <a:off x="107950" y="1412875"/>
          <a:ext cx="8855074" cy="214329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968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5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7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91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первоначальный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уточненный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1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 всего, 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646 515,4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700 101,3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752 119,8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739 028,2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0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дошкольного, общего образования и дополнительного образования детей»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583 102,3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587 114,6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633 103,0 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620 606,8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106,4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8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«Прочие мероприятия в области образования»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22 321,6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3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20 710,0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3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27 852,4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3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27 845,1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3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124,7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3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8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«Социальные гарантии в системе образования»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41 091,5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92 276,7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91 164,4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90 576,3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220,4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6660232" y="3645024"/>
            <a:ext cx="2483768" cy="3096344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В округе функционирует 30 учреждений образования: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12 школ –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2514 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обучающихся, 13 дошкольных учреждений –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685 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воспитанников,  дом творчества –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2530 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обучающихся; центр диагностики и консультирования – воспользовались услугами центра 3819 детей; методический кабинет; централизованная бухгалтерия образования; управление образования администрации Крапивинского муниципального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округа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620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0888" y="193675"/>
            <a:ext cx="6556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Описание: Герб 2022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4267" y="3661088"/>
            <a:ext cx="1656184" cy="125093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4725144"/>
            <a:ext cx="1981435" cy="187220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8713787" cy="90805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ПОДДЕРЖКИ, </a:t>
            </a:r>
            <a:b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ПРЕДОСТАВЛЯЕМЫЕ ИЗ БЮДЖЕТА ОКРУГА ЗА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2023ГОД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(Подпрограмма «Социальные гарантии в системе образования»)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458529"/>
              </p:ext>
            </p:extLst>
          </p:nvPr>
        </p:nvGraphicFramePr>
        <p:xfrm>
          <a:off x="214313" y="679963"/>
          <a:ext cx="8799512" cy="612950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55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961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Кол-во получателей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 тыс.руб.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582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1. Меры социальной поддержки отдельным категориям граждан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49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Социальная поддержка работников образовательных организаций и участников образовательного процесса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4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Губернаторская стипендия отличникам учебы общеобразовательных организаций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480,5</a:t>
                      </a:r>
                      <a:endParaRPr lang="ru-RU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8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Губернаторская стипендия обучающимся общеобразовательных организаций – победителям и призером регионального этапа всероссийской олимпиады школьников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4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работникам, имеющим звание "Заслуженный"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653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394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507,3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49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Меры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социальной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поддержки семьям с детьми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alpha val="5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553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Осуществление назначения и выплаты денежных средств семьям, взявшим на воспитание детей-сирот и детей, оставшихся без попечения родителей, предоставление им мер социальной поддержки, осуществление назначения и выплаты денежных средств лицам, являвшимся приемными родителями в соответствии с Законом Кемеровской области от 14 декабря 2010 года № 124-ОЗ «О некоторых вопросах в сфере опеки и попечительства несовершеннолетних», из них:</a:t>
                      </a:r>
                    </a:p>
                  </a:txBody>
                  <a:tcPr marL="9526" marR="9526" marT="952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26 549,9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4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-вознаграждение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приемному родителю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7 532,8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8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-пособия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опекаемым детям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  <a:endParaRPr lang="ru-RU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19 017,1</a:t>
                      </a:r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5553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Организация и осуществление деятельности по опеке и попечительству, осуществление контроля за использованием и сохранностью жилых помещений, нанимателями или членами семей нанимателей по договорам социального найма либо собственниками которых являются дети-сироты и дети, оставшиеся без попечения родителей, за обеспечением надлежащего санитарного и технического состояния жилых помещений, а также осуществления контроля за распоряжением ими</a:t>
                      </a:r>
                    </a:p>
                  </a:txBody>
                  <a:tcPr marL="9526" marR="9526" marT="952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3 671,2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809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Обеспечение зачисления денежных средств для детей-сирот и детей, оставшихся без попечения родителей, на специальные накопительные банковские счета</a:t>
                      </a:r>
                    </a:p>
                  </a:txBody>
                  <a:tcPr marL="9526" marR="9526" marT="952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</a:t>
                      </a:r>
                      <a:endParaRPr lang="ru-RU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172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Адресная социальная поддержка участников образовательного процесса</a:t>
                      </a:r>
                    </a:p>
                  </a:txBody>
                  <a:tcPr marL="9526" marR="9526" marT="9522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195</a:t>
                      </a:r>
                      <a:endParaRPr lang="ru-RU" sz="11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603,1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7657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9526" marR="9526" marT="9522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Законтрактовано  28 кв.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Обеспечено 5 кв.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2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0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58 739,5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2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06293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Осуществление назначения и выплаты единовременного государственного пособия гражданам, усыновившим (удочерившим) детей-сирот и детей, оставшихся без попечения родителей, установленного Законом Кемеровской области от 13 марта 2008 года № 5-ОЗ «О предоставлении меры социальной поддержки гражданам, усыновившим (удочерившим) детей-сирот и детей, оставшихся без попечения родителей»</a:t>
                      </a:r>
                    </a:p>
                  </a:txBody>
                  <a:tcPr marL="9526" marR="9526" marT="952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06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Предоставление членам семей участников специальной военной операции, указанным в подпункте 2 статьи 2 Закона Кемеровской области - Кузбасса "О мерах социальной поддержки семей граждан, принимающих участие в специальной военной операции", обучающимся в пятых - одиннадцатых классах муниципальных общеобразовательных организаций, бесплатного одноразового горячего питания</a:t>
                      </a: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49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Профилактика безнадзорности и правонарушений несовершеннолетних</a:t>
                      </a: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608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638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90 069,1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458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1032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90 576,4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4616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8188" y="188913"/>
            <a:ext cx="6556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0"/>
            <a:ext cx="7488238" cy="7651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altLang="ru-RU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altLang="ru-RU" sz="2200" b="1" dirty="0" smtClean="0">
                <a:ln w="635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 КРАПИВИНСКОГО МУНИЦИПАЛЬНОГО ОКРУГА</a:t>
            </a:r>
            <a:endParaRPr lang="ru-RU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484784"/>
            <a:ext cx="5184576" cy="1338828"/>
          </a:xfrm>
          <a:prstGeom prst="rect">
            <a:avLst/>
          </a:prstGeom>
          <a:noFill/>
          <a:ln w="28575">
            <a:noFill/>
          </a:ln>
          <a:effectLst>
            <a:glow rad="228600">
              <a:srgbClr val="92D050">
                <a:alpha val="40000"/>
              </a:srgbClr>
            </a:glow>
          </a:effectLst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Крапивинский муниципальный округ расположен в центральной части Кемеровской области-Кузбасса по обоим берегам  реки Томи.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территории округа 6,9 тыс. кв.км.</a:t>
            </a:r>
          </a:p>
        </p:txBody>
      </p:sp>
      <p:pic>
        <p:nvPicPr>
          <p:cNvPr id="9" name="Picture 2" descr="безымянный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1052736"/>
            <a:ext cx="3944192" cy="22149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73907"/>
              </p:ext>
            </p:extLst>
          </p:nvPr>
        </p:nvGraphicFramePr>
        <p:xfrm>
          <a:off x="179388" y="3284538"/>
          <a:ext cx="8785225" cy="34544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64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28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отчет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(среднегодовая), тыс. человек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21,7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21,5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21,5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безработицы, %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рудоспособному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населению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2,7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1,9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2,6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2,54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1 работника,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38 951,0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47 217,0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50 859,0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55 924,0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производства 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 в сопоставимых ценах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116,7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100,7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101,4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сельского хозяйства,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 в сопоставимых ценах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110,1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101,9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100,4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жилых домов, тыс. кв. м.  общей площади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7,196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оборота розничной торговли,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 в сопоставимых ценах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101,2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102,3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102,7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102,9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488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9938" y="115888"/>
            <a:ext cx="6556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8064500" cy="6921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«СОЦИАЛЬНАЯ ПОДДЕРЖКА НАСЕЛЕНИЯ»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674688" y="620713"/>
            <a:ext cx="8378825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Повышение эффективности системы социальной поддержки  и социального обслуживания населения на территории Крапивинского  муниципального округа. Повышение уровня, качества и безопасности социального обслуживания населения. Повышение уровня жизни граждан – получателей мер социальной поддержки. Эффективное управление системой социальной поддержки. Повышение качества жизни. Усиление социальной поддержки отдельных категорий граждан, находящихся в трудной жизненной ситуации или нуждающихся в особом участии государства и общества.</a:t>
            </a:r>
          </a:p>
        </p:txBody>
      </p:sp>
      <p:graphicFrame>
        <p:nvGraphicFramePr>
          <p:cNvPr id="7170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035376"/>
              </p:ext>
            </p:extLst>
          </p:nvPr>
        </p:nvGraphicFramePr>
        <p:xfrm>
          <a:off x="0" y="4432300"/>
          <a:ext cx="6427788" cy="250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" name="Лист" r:id="rId3" imgW="6438833" imgH="2514592" progId="Excel.Sheet.8">
                  <p:embed/>
                </p:oleObj>
              </mc:Choice>
              <mc:Fallback>
                <p:oleObj name="Лист" r:id="rId3" imgW="6438833" imgH="2514592" progId="Excel.Sheet.8">
                  <p:embed/>
                  <p:pic>
                    <p:nvPicPr>
                      <p:cNvPr id="0" name="Picture 1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32300"/>
                        <a:ext cx="6427788" cy="2506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57163" y="4581525"/>
            <a:ext cx="1101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69997"/>
              </p:ext>
            </p:extLst>
          </p:nvPr>
        </p:nvGraphicFramePr>
        <p:xfrm>
          <a:off x="338138" y="2066925"/>
          <a:ext cx="8661400" cy="243535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36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83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 всего, в том числе: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122 929,4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147 270,8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167 169,5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166 719,4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8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социального обслуживания населения»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97 667,2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120 192,0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137 667,3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137 667,3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9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«Реализация мер социальной поддержки отдельных категорий граждан»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2 848,2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4 775,6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4 093,5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4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«Повышение эффективности управления системой социальной поддержки и социального обслуживания»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14 114,9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15 590,2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16 606,5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16 606,5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8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«Другие вопросы в области социальной политики»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8 299,1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6 713,0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8 802,2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8 797,2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23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6763" y="152400"/>
            <a:ext cx="6556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688" y="4581525"/>
            <a:ext cx="1325919" cy="1655787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4314" y="5276111"/>
            <a:ext cx="1599425" cy="139324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804248" y="4797152"/>
            <a:ext cx="2339752" cy="1872208"/>
          </a:xfrm>
          <a:prstGeom prst="roundRect">
            <a:avLst/>
          </a:prstGeom>
          <a:solidFill>
            <a:schemeClr val="accent6"/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6"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В округе функционирует 3 учреждения: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МКУ «Социально-реабилитационный центр»; МБУ «Комплексный центр социального обслуживания населения»; Управление социальной защиты населения администрации Крапивинского муниципального округа.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713787" cy="143986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ПОДДЕРЖКИ,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ПРЕДОСТАВЛЯЕМЫЕ ИЗ БЮДЖЕТА ОКРУГА ЗА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(Подпрограмма «Реализация мер социальной поддержки отдельных категорий граждан»)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690204"/>
              </p:ext>
            </p:extLst>
          </p:nvPr>
        </p:nvGraphicFramePr>
        <p:xfrm>
          <a:off x="179388" y="1700213"/>
          <a:ext cx="8712200" cy="354315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026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823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Кол-во получателей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 тыс.руб.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14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 Меры социальной </a:t>
                      </a:r>
                      <a:r>
                        <a:rPr lang="en-US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поддержки отдельным категориям</a:t>
                      </a:r>
                      <a:r>
                        <a:rPr lang="en-US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граждан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47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отдельных категорий семей в форме оснащения жилых помещений автономными дымовыми пожарными </a:t>
                      </a:r>
                      <a:r>
                        <a:rPr lang="ru-RU" sz="140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извещателями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и (или) датчиками (</a:t>
                      </a:r>
                      <a:r>
                        <a:rPr lang="ru-RU" sz="140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извещателями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) угарного газа в соответствии с Законом Кемеровской области - Кузбасса от 5 октября 2022 года № 109-ОЗ «О социальной поддержке отдельных категорий семей в форме оснащения жилых помещений автономными дымовыми пожарными </a:t>
                      </a:r>
                      <a:r>
                        <a:rPr lang="ru-RU" sz="140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извещателями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и (или) датчиками (</a:t>
                      </a:r>
                      <a:r>
                        <a:rPr lang="ru-RU" sz="140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извещателями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) угарного газа»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1 223,6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3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9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Выплата социального пособия на погребение и возмещение расходов по гарантированному перечню услуг по погребению в соответствии с Законом Кемеровской области от 7 декабря 2018 года № 104-ОЗ «О некоторых вопросах в сфере погребения и похоронного дела в Кемеровской области»</a:t>
                      </a:r>
                    </a:p>
                  </a:txBody>
                  <a:tcPr marL="4993" marR="4993" marT="4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3" marR="4993" marT="4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591,7</a:t>
                      </a:r>
                    </a:p>
                  </a:txBody>
                  <a:tcPr marL="4993" marR="4993" marT="499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713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80963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247080"/>
              </p:ext>
            </p:extLst>
          </p:nvPr>
        </p:nvGraphicFramePr>
        <p:xfrm>
          <a:off x="179512" y="5301208"/>
          <a:ext cx="8713787" cy="112148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99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334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2. Меры социальной поддержки семьям с детьми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3" marR="4993" marT="499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1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многодетных семей в соответствии с Законом Кемеровской области от 14 ноября 2005 года № 123-ОЗ "О мерах социальной поддержки многодетных семей в Кемеровской области"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3" marR="4993" marT="49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3" marR="4993" marT="49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925,0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93" marR="4993" marT="49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95250"/>
            <a:ext cx="8280400" cy="9572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«ИНФОРМАЦИОННАЯ ОБЕСПЕЧЕННОСТЬ ЖИТЕЛЕЙ КРАПИВИНСКОГО МУНИЦИПАЛЬНОГО ОКРУГА»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19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722991"/>
              </p:ext>
            </p:extLst>
          </p:nvPr>
        </p:nvGraphicFramePr>
        <p:xfrm>
          <a:off x="319088" y="3452813"/>
          <a:ext cx="6461125" cy="31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7" name="Лист" r:id="rId3" imgW="6524608" imgH="3210042" progId="Excel.Sheet.8">
                  <p:embed/>
                </p:oleObj>
              </mc:Choice>
              <mc:Fallback>
                <p:oleObj name="Лист" r:id="rId3" imgW="6524608" imgH="3210042" progId="Excel.Sheet.8">
                  <p:embed/>
                  <p:pic>
                    <p:nvPicPr>
                      <p:cNvPr id="0" name="Picture 8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3452813"/>
                        <a:ext cx="6461125" cy="317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042988" y="981075"/>
            <a:ext cx="7777162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Своевременное обеспечение граждан информацией о деятельности органов местного самоуправления</a:t>
            </a: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539750" y="3284538"/>
            <a:ext cx="1133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198" name="AutoShape 2" descr="https://s.r-o.ru/resize2/1000x1000/img/smi/15631/6418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orbel" pitchFamily="34" charset="0"/>
            </a:endParaRPr>
          </a:p>
        </p:txBody>
      </p:sp>
      <p:sp>
        <p:nvSpPr>
          <p:cNvPr id="8199" name="AutoShape 4" descr="https://s.r-o.ru/resize2/1000x1000/img/smi/15631/6418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orbel" pitchFamily="34" charset="0"/>
            </a:endParaRPr>
          </a:p>
        </p:txBody>
      </p:sp>
      <p:sp>
        <p:nvSpPr>
          <p:cNvPr id="8200" name="AutoShape 6" descr="https://s.r-o.ru/resize2/1000x1000/img/smi/15631/6418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orbe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324361"/>
              </p:ext>
            </p:extLst>
          </p:nvPr>
        </p:nvGraphicFramePr>
        <p:xfrm>
          <a:off x="307975" y="1628775"/>
          <a:ext cx="8440737" cy="12192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71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42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35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0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3 551,9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3 160,0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3 901,3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3 901,3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22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95250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1" name="AutoShape 42" descr="https://i.ytimg.com/vi/CjAk8GzjN7M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AutoShape 44" descr="https://i.ytimg.com/vi/CjAk8GzjN7M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33" name="AutoShape 46" descr="https://i.ytimg.com/vi/CjAk8GzjN7M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335" name="Picture 143" descr="Газета №10 (9120) от 24.03.2023 - Медиа-центр Крапивинского муниципального  округ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068960"/>
            <a:ext cx="1661525" cy="209662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38" name="Picture 146" descr="78-я годовщина Великой Победы в Крапивинском округе - Медиа-центр  Крапивинского муниципального округа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030" y="4791265"/>
            <a:ext cx="2880320" cy="192021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632700" cy="6921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 ПРОГРАММА «КУЛЬТУРА» 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79388" y="757238"/>
            <a:ext cx="8640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79388" y="4076700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9218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994933"/>
              </p:ext>
            </p:extLst>
          </p:nvPr>
        </p:nvGraphicFramePr>
        <p:xfrm>
          <a:off x="127000" y="3924300"/>
          <a:ext cx="5948363" cy="269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5" name="Лист" r:id="rId4" imgW="5962751" imgH="2705070" progId="Excel.Sheet.8">
                  <p:embed/>
                </p:oleObj>
              </mc:Choice>
              <mc:Fallback>
                <p:oleObj name="Лист" r:id="rId4" imgW="5962751" imgH="2705070" progId="Excel.Sheet.8">
                  <p:embed/>
                  <p:pic>
                    <p:nvPicPr>
                      <p:cNvPr id="0" name="Picture 1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3924300"/>
                        <a:ext cx="5948363" cy="269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323850" y="260350"/>
            <a:ext cx="2714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cs typeface="Times New Roman" pitchFamily="18" charset="0"/>
              </a:rPr>
              <a:t>. </a:t>
            </a:r>
            <a:endParaRPr lang="ru-RU" altLang="ru-RU"/>
          </a:p>
        </p:txBody>
      </p:sp>
      <p:sp>
        <p:nvSpPr>
          <p:cNvPr id="9224" name="TextBox 10"/>
          <p:cNvSpPr txBox="1">
            <a:spLocks noChangeArrowheads="1"/>
          </p:cNvSpPr>
          <p:nvPr/>
        </p:nvSpPr>
        <p:spPr bwMode="auto">
          <a:xfrm>
            <a:off x="674688" y="531813"/>
            <a:ext cx="8218487" cy="141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сохранение культурного наследия Крапивинского муниципального округа и создание условий для равной доступности культурных благ, развития и реализации культурного и духовного потенциала каждой личности;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- создание и развитие социально-экономических и организационных условий для самореализации молодежи, духовно-нравственное воспитание молодежи;- обеспечение условий для развития физической культуры и спорта, проведение физкультурно-оздоровительных мероприятий.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116609"/>
              </p:ext>
            </p:extLst>
          </p:nvPr>
        </p:nvGraphicFramePr>
        <p:xfrm>
          <a:off x="179388" y="1989139"/>
          <a:ext cx="8856662" cy="190944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46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5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97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 всего,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161 747,5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639,3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203 169,2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201 990,4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культуры»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100 605,6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102 809,1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132 910,9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132 543,0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1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системы дополнительного образования в области культуры»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23 275,7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19 800,0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26 159,9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26 159,9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1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«Прочие мероприятия в области культуры»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37 866,2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44 066,4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43 255,5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6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«Доступная среда»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0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4973801" y="3933056"/>
            <a:ext cx="4170199" cy="13681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101600">
              <a:schemeClr val="accent4">
                <a:lumMod val="60000"/>
                <a:lumOff val="40000"/>
                <a:alpha val="6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В округе функционирует 8 учреждений культуры: клубная система (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20 филиалов);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библиотечная система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(17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филиалов); молодежный центр «Лидер»; музей; школа искусств –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462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обучающихся; спортивная школа –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760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обучающихся; Центр бухгалтерского учета и обслуживания культуры, молодежной политики, спорта и туризма; управление культуры, молодежной политики, спорта и туризма администрации Крапивинского муниципального округа.</a:t>
            </a:r>
          </a:p>
        </p:txBody>
      </p:sp>
      <p:pic>
        <p:nvPicPr>
          <p:cNvPr id="928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5488" y="53975"/>
            <a:ext cx="6556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900" y="5445823"/>
            <a:ext cx="1875051" cy="137650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931" y="5424903"/>
            <a:ext cx="2088232" cy="139742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979613" y="0"/>
            <a:ext cx="6624637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«ИМУЩЕСТВЕННЫЙ КОМПЛЕКС»</a:t>
            </a:r>
          </a:p>
        </p:txBody>
      </p:sp>
      <p:graphicFrame>
        <p:nvGraphicFramePr>
          <p:cNvPr id="1024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982016"/>
              </p:ext>
            </p:extLst>
          </p:nvPr>
        </p:nvGraphicFramePr>
        <p:xfrm>
          <a:off x="179388" y="3357563"/>
          <a:ext cx="4924425" cy="306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" name="Лист" r:id="rId3" imgW="4924543" imgH="3067115" progId="Excel.Sheet.8">
                  <p:embed/>
                </p:oleObj>
              </mc:Choice>
              <mc:Fallback>
                <p:oleObj name="Лист" r:id="rId3" imgW="4924543" imgH="3067115" progId="Excel.Sheet.8">
                  <p:embed/>
                  <p:pic>
                    <p:nvPicPr>
                      <p:cNvPr id="0" name="Picture 8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357563"/>
                        <a:ext cx="4924425" cy="306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900113" y="908050"/>
            <a:ext cx="7993062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Повышение эффективности и прозрачности управления и распоряжения муниципальным имуществом и земельными ресурсами Крапивинского муниципального округа.</a:t>
            </a:r>
            <a:r>
              <a:rPr lang="en-US" alt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Увеличение доходов консолидированного бюджета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от использования и распоряжения муниципальным имуществом и земельными участками.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995215"/>
              </p:ext>
            </p:extLst>
          </p:nvPr>
        </p:nvGraphicFramePr>
        <p:xfrm>
          <a:off x="468313" y="2205038"/>
          <a:ext cx="8496301" cy="100171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08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0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988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0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0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0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0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0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0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0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0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0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0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0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0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12 706,6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0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12 740,0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0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15 526,3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0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15 476,3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0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0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653136"/>
            <a:ext cx="20482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7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2150" y="115888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165812" y="3360776"/>
            <a:ext cx="3132856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31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В рамках программы осуществляет деятельность Комитет по управлению муниципальным имуществом администрации Крапивинского муниципального округа со штатной численностью 10 единиц. </a:t>
            </a:r>
          </a:p>
        </p:txBody>
      </p:sp>
      <p:pic>
        <p:nvPicPr>
          <p:cNvPr id="10285" name="Picture 45" descr="C:\Documents and Settings\BUD\Рабочий стол\slide_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1872208" cy="1593369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403350" y="0"/>
            <a:ext cx="7272338" cy="1127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МУНИЦИПАЛЬНОГО БЮДЖЕТНОГО УЧРЕЖДЕНИЯ «АВТОХОЗЯЙСТВО КРАПИВИНСКОГО МУНИЦИПАЛЬНОГО ОКРУГА»»</a:t>
            </a:r>
          </a:p>
        </p:txBody>
      </p:sp>
      <p:graphicFrame>
        <p:nvGraphicFramePr>
          <p:cNvPr id="1126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975165"/>
              </p:ext>
            </p:extLst>
          </p:nvPr>
        </p:nvGraphicFramePr>
        <p:xfrm>
          <a:off x="241300" y="3898900"/>
          <a:ext cx="6507163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7" name="Лист" r:id="rId4" imgW="6515167" imgH="2933645" progId="Excel.Sheet.8">
                  <p:embed/>
                </p:oleObj>
              </mc:Choice>
              <mc:Fallback>
                <p:oleObj name="Лист" r:id="rId4" imgW="6515167" imgH="2933645" progId="Excel.Sheet.8">
                  <p:embed/>
                  <p:pic>
                    <p:nvPicPr>
                      <p:cNvPr id="0" name="Picture 79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3898900"/>
                        <a:ext cx="6507163" cy="292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467544" y="1125538"/>
            <a:ext cx="8425631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обеспечение автотранспортными услугами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органов местного самоуправления,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структурных подразделений администрации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округа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, иных муниципальных учреждений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легковым, грузовым транспортом, автобусами, имеющейся специальной техникой.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608896"/>
              </p:ext>
            </p:extLst>
          </p:nvPr>
        </p:nvGraphicFramePr>
        <p:xfrm>
          <a:off x="395288" y="2420938"/>
          <a:ext cx="8375650" cy="101441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61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7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24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4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25 492,2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22 250,0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28 557,8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28 381,4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29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950" y="195263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35" descr="C:\Documents and Settings\BUD\Рабочий стол\120217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7281" y="5301208"/>
            <a:ext cx="1820563" cy="121370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994" y="3933056"/>
            <a:ext cx="1861130" cy="1152128"/>
          </a:xfrm>
          <a:prstGeom prst="rect">
            <a:avLst/>
          </a:prstGeom>
          <a:effectLst>
            <a:glow rad="101600">
              <a:schemeClr val="bg2">
                <a:lumMod val="90000"/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>
          <a:xfrm>
            <a:off x="1042988" y="0"/>
            <a:ext cx="7842250" cy="11969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«ЖИЛИЩНО-КОММУНАЛЬНЫЙ КОМПЛЕКС, ЭНЕРГОСБЕРЕЖЕНИЕ И ПОВЫШЕНИЕ ЭНЕРГЕТИЧЕСКОЙ ЭФФЕКТИВНОСТИ»</a:t>
            </a:r>
            <a:endParaRPr lang="ru-RU" alt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0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914179"/>
              </p:ext>
            </p:extLst>
          </p:nvPr>
        </p:nvGraphicFramePr>
        <p:xfrm>
          <a:off x="79375" y="4471988"/>
          <a:ext cx="6202363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1" name="Лист" r:id="rId3" imgW="6286433" imgH="2390848" progId="Excel.Sheet.8">
                  <p:embed/>
                </p:oleObj>
              </mc:Choice>
              <mc:Fallback>
                <p:oleObj name="Лист" r:id="rId3" imgW="6286433" imgH="2390848" progId="Excel.Sheet.8">
                  <p:embed/>
                  <p:pic>
                    <p:nvPicPr>
                      <p:cNvPr id="0" name="Picture 11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4471988"/>
                        <a:ext cx="6202363" cy="235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250825" y="1196975"/>
            <a:ext cx="8713788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Приведение коммунальной инфраструктуры   в соответствие со стандартами качества, обеспечивающими комфортные условия проживания населения Крапивинского округа. Снижение потребления энергоресурсов. Эффективность функционирования топливно-энергетического комплекса. Повышение комфортности жилищного фонда.</a:t>
            </a: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0" y="4581525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31822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95782"/>
              </p:ext>
            </p:extLst>
          </p:nvPr>
        </p:nvGraphicFramePr>
        <p:xfrm>
          <a:off x="179388" y="2149475"/>
          <a:ext cx="8785225" cy="2405065"/>
        </p:xfrm>
        <a:graphic>
          <a:graphicData uri="http://schemas.openxmlformats.org/drawingml/2006/table">
            <a:tbl>
              <a:tblPr/>
              <a:tblGrid>
                <a:gridCol w="3816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246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2022 году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1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1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9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всего,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430 906,4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223 391,3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295 166,2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275 248,0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9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«Модернизация объектов коммунальной инфраструктуры и поддержка ЖКХ» 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258 046,2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61 546,4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58 997,9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55 738,7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9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«Реализация вопросов топливно-энергетического комплекса»  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109 356,0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130 378,1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130 378,1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115 120,0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9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«Капитальный ремонт многоквартирных домов»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707,5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102 933,5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101 532,6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1 435,9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"Дорожное хозяйство"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62 159,1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30 216,8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2 187,7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2 187,7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«Энергосбережение и повышение энергетической эффективности»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637,6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35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0413" y="31750"/>
            <a:ext cx="6556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211960" y="5805264"/>
            <a:ext cx="3600399" cy="10527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Заменено 3 км ветхих центральных сетей водоснабжения. Приобретена модульная котельная в п. </a:t>
            </a:r>
            <a:r>
              <a:rPr lang="ru-RU" sz="11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Перехляй</a:t>
            </a:r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 котельных округа проведены ревизионные работы, чистка и </a:t>
            </a:r>
            <a:r>
              <a:rPr lang="ru-RU" sz="11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опрессовка</a:t>
            </a:r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котлов, дымоходов, ремонт задвижек котельных, побелка, покраска помещений.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719" y="4598693"/>
            <a:ext cx="1187273" cy="1073297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4633405"/>
            <a:ext cx="1261046" cy="1038585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210" y="4611393"/>
            <a:ext cx="1356406" cy="1876650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>
            <a:off x="3124200" y="1768475"/>
            <a:ext cx="287338" cy="146050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084888" y="1630363"/>
            <a:ext cx="287337" cy="211137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8027988" y="1624013"/>
            <a:ext cx="288925" cy="146050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039813" y="1841500"/>
            <a:ext cx="288925" cy="147638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770688" y="914400"/>
            <a:ext cx="288925" cy="85725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195513" y="914400"/>
            <a:ext cx="288925" cy="104775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2876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313783"/>
              </p:ext>
            </p:extLst>
          </p:nvPr>
        </p:nvGraphicFramePr>
        <p:xfrm>
          <a:off x="152400" y="4508500"/>
          <a:ext cx="8883650" cy="2218061"/>
        </p:xfrm>
        <a:graphic>
          <a:graphicData uri="http://schemas.openxmlformats.org/drawingml/2006/table">
            <a:tbl>
              <a:tblPr/>
              <a:tblGrid>
                <a:gridCol w="1395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79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3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5899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 услуг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2022 году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возмещения из бюджета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возмещения из бюджета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возмещения из бюджета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возмещения из бюджета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3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Теплоснабжение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53 807,1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49,0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57 411,1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53 533,1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48 886,5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Водоснабжение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15 389,7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20 188,0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21 688,0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19 573,9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3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Уголь населению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36 109,0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33,0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48 072,0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50 755,0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43 357,1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3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Газоснабжение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4 050,3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4 707,0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4 402,0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3 302,5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109 356,1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130 378,1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130 378,1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115 120,0</a:t>
                      </a: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7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574052"/>
              </p:ext>
            </p:extLst>
          </p:nvPr>
        </p:nvGraphicFramePr>
        <p:xfrm>
          <a:off x="266299" y="113032"/>
          <a:ext cx="8856984" cy="432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8226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115888"/>
            <a:ext cx="6556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7578725" cy="10525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«ОБЕСПЕЧЕНИЕ БЕЗОПАСНОСТИ ЖИЗНЕДЕЯТЕЛЬНОСТИ НАСЕЛЕНИЯ И ПРЕДПРИЯТИЙ» </a:t>
            </a:r>
          </a:p>
        </p:txBody>
      </p:sp>
      <p:graphicFrame>
        <p:nvGraphicFramePr>
          <p:cNvPr id="14338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909903"/>
              </p:ext>
            </p:extLst>
          </p:nvPr>
        </p:nvGraphicFramePr>
        <p:xfrm>
          <a:off x="107504" y="4293096"/>
          <a:ext cx="7411320" cy="250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7" name="Лист" r:id="rId4" imgW="7734367" imgH="2019346" progId="Excel.Sheet.8">
                  <p:embed/>
                </p:oleObj>
              </mc:Choice>
              <mc:Fallback>
                <p:oleObj name="Лист" r:id="rId4" imgW="7734367" imgH="2019346" progId="Excel.Sheet.8">
                  <p:embed/>
                  <p:pic>
                    <p:nvPicPr>
                      <p:cNvPr id="0" name="Picture 11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293096"/>
                        <a:ext cx="7411320" cy="25018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50825" y="1052513"/>
            <a:ext cx="8785225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Обеспечение и поддержание в повседневной готовности сил и средств территориальной  подсистемы единой государственной системы предупреждения и ликвидации чрезвычайных ситуаций, действующей на территориальном уровне (противодействие терроризму и экстремизму и защита жизни граждан, чрезвычайных ситуаций связанных с пожарами, паводком и другие).</a:t>
            </a:r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077985"/>
              </p:ext>
            </p:extLst>
          </p:nvPr>
        </p:nvGraphicFramePr>
        <p:xfrm>
          <a:off x="179388" y="1997075"/>
          <a:ext cx="8780462" cy="228758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4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12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 всего,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8 023,9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40 036,6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52 643,0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52 554,3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655,0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8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«Содержание системы по предупреждению и ликвидации чрезвычайных ситуаций и стихийных бедствий»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6 368,5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37 340,6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36 192,3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36 103,6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566,9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8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«Пожарная безопасность»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192,0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991,0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14 749,8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14 749,8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7 682,2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«Борьба с преступностью и укрепление правопорядка»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38,7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40,0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43,4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43,4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112,1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8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безопасности жизни людей на водных объектах»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1 250,7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1 500,0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1 538,1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1 538,1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123,0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2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«Паводок»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174,0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165,0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119,4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119,4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68,6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5292080" y="6093296"/>
            <a:ext cx="3731270" cy="7067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В рамках программы осуществляет свою деятельность МКУ «Единая дежурно-диспетчерская служба» со штатной численностью 11,6 единиц</a:t>
            </a:r>
            <a:r>
              <a:rPr lang="ru-RU" sz="11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40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7713" y="115888"/>
            <a:ext cx="6556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23" name="Рисунок 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7615" y="4653136"/>
            <a:ext cx="2522418" cy="129614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632700" cy="10080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«МОДЕРНИЗАЦИЯ ОБЪЕКТОВ СОЦИАЛЬНОЙ СФЕРЫ И ЖИЛОГО ФОНДА КРАПИВИНСКОГО МУНИЦИПАЛЬНОГО ОКРУГА»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36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265971"/>
              </p:ext>
            </p:extLst>
          </p:nvPr>
        </p:nvGraphicFramePr>
        <p:xfrm>
          <a:off x="250825" y="3429000"/>
          <a:ext cx="5991225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7" name="Лист" r:id="rId3" imgW="5991343" imgH="2657518" progId="Excel.Sheet.8">
                  <p:embed/>
                </p:oleObj>
              </mc:Choice>
              <mc:Fallback>
                <p:oleObj name="Лист" r:id="rId3" imgW="5991343" imgH="2657518" progId="Excel.Sheet.8">
                  <p:embed/>
                  <p:pic>
                    <p:nvPicPr>
                      <p:cNvPr id="0" name="Picture 8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429000"/>
                        <a:ext cx="5991225" cy="3082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79512" y="1196975"/>
            <a:ext cx="8643813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7200" algn="just">
              <a:spcAft>
                <a:spcPts val="0"/>
              </a:spcAft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sz="1400" dirty="0" smtClean="0">
                <a:latin typeface="Times New Roman"/>
                <a:ea typeface="Times New Roman"/>
              </a:rPr>
              <a:t>Устойчивое </a:t>
            </a:r>
            <a:r>
              <a:rPr lang="ru-RU" sz="1400" dirty="0">
                <a:latin typeface="Times New Roman"/>
                <a:ea typeface="Times New Roman"/>
              </a:rPr>
              <a:t>функционирование и развитие социальной инфраструктуры для благоприятных условий жизнедеятельности человека.</a:t>
            </a:r>
            <a:endParaRPr lang="ru-RU" sz="1000" dirty="0">
              <a:latin typeface="Arial"/>
              <a:ea typeface="Times New Roman"/>
            </a:endParaRPr>
          </a:p>
          <a:p>
            <a:r>
              <a:rPr lang="ru-RU" sz="1400" dirty="0">
                <a:latin typeface="Times New Roman"/>
                <a:ea typeface="Times New Roman"/>
              </a:rPr>
              <a:t>Повышение уровня качества строительства и обеспечение безопасности объектов строительства.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 rot="10800000" flipV="1">
            <a:off x="323850" y="4069172"/>
            <a:ext cx="1008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787119"/>
              </p:ext>
            </p:extLst>
          </p:nvPr>
        </p:nvGraphicFramePr>
        <p:xfrm>
          <a:off x="395288" y="2060847"/>
          <a:ext cx="8578850" cy="115212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9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3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1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097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1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22 823,7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24 034,5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19 513,3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39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7238" y="115888"/>
            <a:ext cx="6556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220072" y="5013176"/>
            <a:ext cx="3807336" cy="15121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Проведены  ремонтные работы в 5 образовательных учреждениях, в 2 учреждениях культуры. Отремонтировано 3 административных здания, проведены ремонтные работы в 6 муниципальных квартирах, выполнен ремонт фасада здания жилого дома в </a:t>
            </a:r>
            <a:r>
              <a:rPr lang="ru-RU" sz="11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пгт</a:t>
            </a:r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. Крапивинский и частичный ремонт кровли жилого дома д. Шевели.</a:t>
            </a:r>
            <a:endParaRPr lang="ru-RU" sz="11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806" y="3335575"/>
            <a:ext cx="1789570" cy="1477953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324815"/>
            <a:ext cx="1401860" cy="1488713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705725" cy="7191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ЭФФЕКТИВНОСТИ ДЕЯТЕЛЬНОСТИ ОРГАНОВ МЕСТНОГО САМОУПРАВЛЕНИЯ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867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599128"/>
              </p:ext>
            </p:extLst>
          </p:nvPr>
        </p:nvGraphicFramePr>
        <p:xfrm>
          <a:off x="179388" y="1106488"/>
          <a:ext cx="8785225" cy="561657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26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1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47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07" marB="45707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07" marB="45707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07" marB="45707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07" marB="45707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07" marB="45707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07" marB="45707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7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на конец года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07" marB="4570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22 000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21 713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21 600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21 399</a:t>
                      </a:r>
                    </a:p>
                  </a:txBody>
                  <a:tcPr marL="91434" marR="91434" marT="45704" marB="45704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4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среднегодовая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07" marB="4570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22 043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21674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21 532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21 464</a:t>
                      </a:r>
                    </a:p>
                  </a:txBody>
                  <a:tcPr marL="91434" marR="91434" marT="45704" marB="45704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7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доходов местного бюджета в расчете на 1 жителя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07" marB="4570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74,9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84,0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64,6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59,6</a:t>
                      </a:r>
                    </a:p>
                  </a:txBody>
                  <a:tcPr marL="91434" marR="91434" marT="45704" marB="45704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32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в расчете на 1 жителя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07" marB="4570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69,2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83,8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64,9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59,9</a:t>
                      </a:r>
                    </a:p>
                  </a:txBody>
                  <a:tcPr marL="91434" marR="91434" marT="45704" marB="45704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жилищно-коммунальное хозяйство в расчете на 1 жителя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07" marB="4570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8,2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91434" marR="91434" marT="45704" marB="45704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6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образование в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расчете на 1 жителя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07" marB="4570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29,7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33,9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28,1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27,9</a:t>
                      </a:r>
                    </a:p>
                  </a:txBody>
                  <a:tcPr marL="91434" marR="91434" marT="45704" marB="45704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6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культуру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кинематографию в расчете на 1 жителя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07" marB="4570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8,6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4,9</a:t>
                      </a:r>
                    </a:p>
                  </a:txBody>
                  <a:tcPr marL="91434" marR="91434" marT="45704" marB="45704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6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социальную политику в</a:t>
                      </a: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расчете на 1 жителя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07" marB="4570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91434" marR="91434" marT="45704" marB="45704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6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07" marB="4570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4" marR="91434" marT="45704" marB="45704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0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содержание органов местного самоуправления в расчете на 1 единицу штатной численности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17999" marT="46787" marB="4678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603,3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1 037,9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507,4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502,4</a:t>
                      </a:r>
                    </a:p>
                  </a:txBody>
                  <a:tcPr marL="91434" marR="91434" marT="45704" marB="45704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00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малого и среднего предпринимательства, которым оказана государственная поддержка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17999" marT="46787" marB="4678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4" marR="91434" marT="45704" marB="4570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4" marR="91434" marT="45704" marB="45704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593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115888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871538" y="0"/>
            <a:ext cx="8164512" cy="14128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«РАЗВИТИЕ ИНФОРМАЦИОННОГО ОБЩЕСТВА»</a:t>
            </a:r>
          </a:p>
        </p:txBody>
      </p:sp>
      <p:graphicFrame>
        <p:nvGraphicFramePr>
          <p:cNvPr id="1638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586500"/>
              </p:ext>
            </p:extLst>
          </p:nvPr>
        </p:nvGraphicFramePr>
        <p:xfrm>
          <a:off x="622300" y="3543300"/>
          <a:ext cx="7064375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5" name="Лист" r:id="rId3" imgW="7067584" imgH="2933645" progId="Excel.Sheet.8">
                  <p:embed/>
                </p:oleObj>
              </mc:Choice>
              <mc:Fallback>
                <p:oleObj name="Лист" r:id="rId3" imgW="7067584" imgH="2933645" progId="Excel.Sheet.8">
                  <p:embed/>
                  <p:pic>
                    <p:nvPicPr>
                      <p:cNvPr id="0" name="Picture 78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3543300"/>
                        <a:ext cx="7064375" cy="292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23850" y="1268413"/>
            <a:ext cx="82804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Повышение эффективности управления социально-экономическими процессами в Крапивинском округе за счет внедрения и массового распространения информационно-коммуникационных технологий. Совершенствование системы предоставления государственных и муниципальных услуг.</a:t>
            </a:r>
            <a:endParaRPr lang="ru-RU" altLang="ru-RU" sz="1400" dirty="0">
              <a:latin typeface="Corbel" pitchFamily="34" charset="0"/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250825" y="3644900"/>
            <a:ext cx="1081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55117"/>
              </p:ext>
            </p:extLst>
          </p:nvPr>
        </p:nvGraphicFramePr>
        <p:xfrm>
          <a:off x="501650" y="2276475"/>
          <a:ext cx="8247062" cy="122396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168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6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0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7115">
                <a:tc row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3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</a:t>
                      </a:r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 rtl="0" fontAlgn="ctr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 </a:t>
                      </a:r>
                    </a:p>
                  </a:txBody>
                  <a:tcPr marL="9525" marR="9525" marT="953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300" b="1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году</a:t>
                      </a:r>
                      <a:endParaRPr lang="ru-RU" sz="1300" b="1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3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план </a:t>
                      </a:r>
                    </a:p>
                  </a:txBody>
                  <a:tcPr marL="9525" marR="9525" marT="953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 </a:t>
                      </a:r>
                    </a:p>
                  </a:txBody>
                  <a:tcPr marL="9525" marR="9525" marT="953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0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9525" marR="9525" marT="953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4 072,4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3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3 120,0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3 412,8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3 398,0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41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638" y="188913"/>
            <a:ext cx="6556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7" name="Picture 43" descr="C:\Documents and Settings\BUD\Рабочий стол\1648044593_40548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3456384" cy="2448272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187450" y="0"/>
            <a:ext cx="7705725" cy="1052513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 ПРОГРАММА </a:t>
            </a:r>
            <a:b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МУНИЦИПАЛЬНОЙ СЛУЖБЫ»</a:t>
            </a:r>
            <a:endParaRPr lang="ru-RU" alt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74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887637"/>
              </p:ext>
            </p:extLst>
          </p:nvPr>
        </p:nvGraphicFramePr>
        <p:xfrm>
          <a:off x="407988" y="3562350"/>
          <a:ext cx="5616575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3" name="Лист" r:id="rId3" imgW="6543759" imgH="3381338" progId="Excel.Sheet.8">
                  <p:embed/>
                </p:oleObj>
              </mc:Choice>
              <mc:Fallback>
                <p:oleObj name="Лист" r:id="rId3" imgW="6543759" imgH="3381338" progId="Excel.Sheet.8">
                  <p:embed/>
                  <p:pic>
                    <p:nvPicPr>
                      <p:cNvPr id="0" name="Picture 8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3562350"/>
                        <a:ext cx="5616575" cy="290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258888" y="1125538"/>
            <a:ext cx="7416800" cy="5222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Совершенствование организации муниципальной службы в Крапивинском муниципальном округе.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95288" y="3357563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658306"/>
              </p:ext>
            </p:extLst>
          </p:nvPr>
        </p:nvGraphicFramePr>
        <p:xfrm>
          <a:off x="539750" y="1700213"/>
          <a:ext cx="8353425" cy="120491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257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2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120,5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6156175" y="5301208"/>
            <a:ext cx="2736303" cy="13681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2023 год повышение квалификации и профессиональной подготовки 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прошли 34 муниципальных служащих (из них 10 бесплатно)</a:t>
            </a:r>
            <a:endParaRPr lang="ru-RU" sz="13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46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8663" y="207963"/>
            <a:ext cx="654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3" name="Picture 75" descr="C:\Users\BUD\Downloads\31672236-e6a3-45dc-9230-f206c1921ac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6011" y="3186895"/>
            <a:ext cx="3556468" cy="19702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848600" cy="1008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«ПООЩРЕНИЕ ГРАЖДАН, ОРГАНИЗАЦИЙ ЗА ЗАСЛУГИ В СОЦИАЛЬНО-ЭКОНОМИЧЕСКОМ РАЗВИТИИ» </a:t>
            </a:r>
          </a:p>
        </p:txBody>
      </p:sp>
      <p:graphicFrame>
        <p:nvGraphicFramePr>
          <p:cNvPr id="1843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722007"/>
              </p:ext>
            </p:extLst>
          </p:nvPr>
        </p:nvGraphicFramePr>
        <p:xfrm>
          <a:off x="241300" y="3492500"/>
          <a:ext cx="7065963" cy="292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9" name="Лист" r:id="rId3" imgW="7067584" imgH="2933645" progId="Excel.Sheet.8">
                  <p:embed/>
                </p:oleObj>
              </mc:Choice>
              <mc:Fallback>
                <p:oleObj name="Лист" r:id="rId3" imgW="7067584" imgH="2933645" progId="Excel.Sheet.8">
                  <p:embed/>
                  <p:pic>
                    <p:nvPicPr>
                      <p:cNvPr id="0" name="Picture 8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3492500"/>
                        <a:ext cx="7065963" cy="292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819150" y="1196975"/>
            <a:ext cx="8064500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Повышение ответственности и материальной заинтересованности руководителей и работников организаций различных форм собственности, отдельных жителей Крапивинского муниципального округа в результатах работы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042005"/>
              </p:ext>
            </p:extLst>
          </p:nvPr>
        </p:nvGraphicFramePr>
        <p:xfrm>
          <a:off x="395288" y="1989138"/>
          <a:ext cx="8375650" cy="114458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61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7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24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2 394,8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1 638,0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2 359,6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2 322,9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613126" y="5805264"/>
            <a:ext cx="3430861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4">
                <a:lumMod val="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В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году награждены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1129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человека, в том числе медалью Крапивинского муниципального округа –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41;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благодарностью,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почетной грамотой, дипломом –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1078;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памятным адресом –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10.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6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39688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57" name="Picture 125" descr="X:\Root\Счетная палата 2022\приложение 2\1 .НПА\image_750x_6481a2c62c8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236979"/>
            <a:ext cx="2289994" cy="152666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56" name="Picture 124" descr="X:\Root\Счетная палата 2022\приложение 2\1 .НПА\image_750x_6409ae5decba0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272" y="4288172"/>
            <a:ext cx="1839714" cy="144508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993062" cy="7921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«ЖИЛИЩЕ КРАПИВИНСКОГО МУНИЦИПАЛЬНОГО ОКРУГА» </a:t>
            </a:r>
          </a:p>
        </p:txBody>
      </p:sp>
      <p:graphicFrame>
        <p:nvGraphicFramePr>
          <p:cNvPr id="1945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861773"/>
              </p:ext>
            </p:extLst>
          </p:nvPr>
        </p:nvGraphicFramePr>
        <p:xfrm>
          <a:off x="395536" y="3054350"/>
          <a:ext cx="7046912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3" name="Лист" r:id="rId3" imgW="7067584" imgH="3486169" progId="Excel.Sheet.8">
                  <p:embed/>
                </p:oleObj>
              </mc:Choice>
              <mc:Fallback>
                <p:oleObj name="Лист" r:id="rId3" imgW="7067584" imgH="3486169" progId="Excel.Sheet.8">
                  <p:embed/>
                  <p:pic>
                    <p:nvPicPr>
                      <p:cNvPr id="0" name="Picture 8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054350"/>
                        <a:ext cx="7046912" cy="347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116013" y="1052513"/>
            <a:ext cx="777716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Обеспечение жильем социально незащищенных категорий граждан, предоставление социальных выплат молодым семьям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 rot="10800000" flipV="1">
            <a:off x="323850" y="2900363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184942"/>
              </p:ext>
            </p:extLst>
          </p:nvPr>
        </p:nvGraphicFramePr>
        <p:xfrm>
          <a:off x="468313" y="1730375"/>
          <a:ext cx="8445502" cy="10160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271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8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4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240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4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14 813,2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7 064,1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7 769,3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7 763,7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5724128" y="5805264"/>
            <a:ext cx="3168352" cy="1052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В рамках программы обеспечено жильем: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3 молодые семьи; 1 семья социально- незащищённой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категории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граждан; 2 семьи в соответствии с Законом Кемеровской области  129-ОЗ.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9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625" y="115888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904" y="3024720"/>
            <a:ext cx="2096825" cy="150166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774" y="3577386"/>
            <a:ext cx="2056828" cy="189799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570787" cy="6477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«БЛАГОУСТРОЙСТВО И ДОРОЖНОЕ ХОЗЯЙСТВО»</a:t>
            </a:r>
          </a:p>
        </p:txBody>
      </p:sp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921625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Цель муниципальной программы: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Комплексное развитие и благоустройство муниципального округа, создание максимально благоприятных,  комфортных,  и безопасных условий для проживания и отдыха жителей.</a:t>
            </a:r>
          </a:p>
        </p:txBody>
      </p:sp>
      <p:graphicFrame>
        <p:nvGraphicFramePr>
          <p:cNvPr id="2048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54043"/>
              </p:ext>
            </p:extLst>
          </p:nvPr>
        </p:nvGraphicFramePr>
        <p:xfrm>
          <a:off x="-101600" y="2921000"/>
          <a:ext cx="6529388" cy="269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8" name="Лист" r:id="rId4" imgW="6534049" imgH="2695614" progId="Excel.Sheet.8">
                  <p:embed/>
                </p:oleObj>
              </mc:Choice>
              <mc:Fallback>
                <p:oleObj name="Лист" r:id="rId4" imgW="6534049" imgH="2695614" progId="Excel.Sheet.8">
                  <p:embed/>
                  <p:pic>
                    <p:nvPicPr>
                      <p:cNvPr id="0" name="Picture 8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1600" y="2921000"/>
                        <a:ext cx="6529388" cy="269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369090"/>
              </p:ext>
            </p:extLst>
          </p:nvPr>
        </p:nvGraphicFramePr>
        <p:xfrm>
          <a:off x="179388" y="1755775"/>
          <a:ext cx="8856662" cy="111601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96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26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4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60 597,6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14 650,3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45 345,5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45 314,6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1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1688" y="115888"/>
            <a:ext cx="654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4" name="TextBox 5"/>
          <p:cNvSpPr txBox="1">
            <a:spLocks noChangeArrowheads="1"/>
          </p:cNvSpPr>
          <p:nvPr/>
        </p:nvSpPr>
        <p:spPr bwMode="auto">
          <a:xfrm rot="10800000" flipV="1">
            <a:off x="179388" y="2997200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5373216"/>
            <a:ext cx="6458222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Отремонтировано 4.7 км асфальтобетонного покрытия автомобильных дорог, выполнены работы по отсыпке дорог с гравийным покрытием общей протяженности 6,7 </a:t>
            </a:r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км.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МУП «</a:t>
            </a:r>
            <a:r>
              <a:rPr lang="ru-RU" sz="105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Мостремонт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закончили работы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капитальному ремонту моста через реку Большая Кедровка в </a:t>
            </a:r>
            <a:r>
              <a:rPr lang="ru-RU" sz="105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Зеленогорский. Осуществлены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по устройству пешеходной дорожки-тротуара 7,8 км.</a:t>
            </a:r>
          </a:p>
          <a:p>
            <a:pPr>
              <a:defRPr/>
            </a:pPr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«Твой Кузбасс – твоя инициатива» </a:t>
            </a:r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проведены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по благоустройству</a:t>
            </a:r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 захоронения, капитальный ремонт фасада СДК</a:t>
            </a:r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капитальный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кровли и оконных блоков, благоустройство территорий двух общеобразовательных школ, благоустройство детской площадки, благоустройство спортивной площадки</a:t>
            </a:r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462" y="3140397"/>
            <a:ext cx="2273782" cy="1567864"/>
          </a:xfrm>
          <a:prstGeom prst="rect">
            <a:avLst/>
          </a:prstGeom>
          <a:effectLst>
            <a:glow rad="101600">
              <a:schemeClr val="bg2">
                <a:lumMod val="90000"/>
                <a:alpha val="60000"/>
              </a:schemeClr>
            </a:glow>
            <a:softEdge rad="3175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985"/>
          <a:stretch/>
        </p:blipFill>
        <p:spPr>
          <a:xfrm>
            <a:off x="6637610" y="3951693"/>
            <a:ext cx="1974244" cy="2514544"/>
          </a:xfrm>
          <a:prstGeom prst="rect">
            <a:avLst/>
          </a:prstGeom>
          <a:effectLst>
            <a:glow rad="101600">
              <a:schemeClr val="bg2">
                <a:lumMod val="75000"/>
                <a:alpha val="60000"/>
              </a:schemeClr>
            </a:glow>
            <a:softEdge rad="3175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692" y="3263929"/>
            <a:ext cx="2049013" cy="1561387"/>
          </a:xfrm>
          <a:prstGeom prst="rect">
            <a:avLst/>
          </a:prstGeom>
          <a:effectLst>
            <a:glow rad="101600">
              <a:schemeClr val="bg2">
                <a:lumMod val="75000"/>
                <a:alpha val="60000"/>
              </a:schemeClr>
            </a:glo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89527" cy="12684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«ПРОФИЛАКТИКА БЕЗНАДЗОРНОСТИ И ПРАВОНАРУШЕНИЙ НЕСОВЕРШЕННОЛЕТНИХ»</a:t>
            </a:r>
            <a:endParaRPr lang="ru-RU" alt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6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920609"/>
              </p:ext>
            </p:extLst>
          </p:nvPr>
        </p:nvGraphicFramePr>
        <p:xfrm>
          <a:off x="12700" y="3962400"/>
          <a:ext cx="5913438" cy="280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5" name="Лист" r:id="rId4" imgW="5924449" imgH="2809901" progId="Excel.Sheet.8">
                  <p:embed/>
                </p:oleObj>
              </mc:Choice>
              <mc:Fallback>
                <p:oleObj name="Лист" r:id="rId4" imgW="5924449" imgH="2809901" progId="Excel.Sheet.8">
                  <p:embed/>
                  <p:pic>
                    <p:nvPicPr>
                      <p:cNvPr id="0" name="Picture 9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" y="3962400"/>
                        <a:ext cx="5913438" cy="280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250825" y="1125538"/>
            <a:ext cx="8713788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Организация работы по профилактике правонарушений, повторной преступности, криминальной активности несовершеннолетних; повышение качества и результативности противодействия злоупотреблению наркотиками и психотропными веществами, сокращение масштабов незаконного потребления наркотических и психотропных веществ.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354544"/>
              </p:ext>
            </p:extLst>
          </p:nvPr>
        </p:nvGraphicFramePr>
        <p:xfrm>
          <a:off x="250825" y="2133600"/>
          <a:ext cx="8785226" cy="179546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024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484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2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 всего,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559,5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590,1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594,2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7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«Профилактика безнадзорности и правонарушений несовершеннолетних»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539,5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540,1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544,2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524,2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4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противодействия злоупотреблению наркотиками и психотропными веществами»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55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5325" y="163513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412398" y="5373216"/>
            <a:ext cx="4581349" cy="14085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Количество проведенных: заседаний комиссии –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25; межведомственных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рейдов –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60;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акций –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87;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антинаркотических мероприятий в период летнего отдыха подростков из малообеспеченных, многодетных семей –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1746.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распространенных информационно – образовательных материалов для различных целевых групп –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2600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экземпляров.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Количество детей принявших участие в профилактических акциях – 5800 человек.</a:t>
            </a:r>
          </a:p>
          <a:p>
            <a:pPr>
              <a:defRPr/>
            </a:pPr>
            <a:endParaRPr lang="ru-RU" sz="11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8" name="Picture 11" descr="http://moyaokruga.ru/img/image_big/192b1e95-3311-4cae-b09a-f9010ba20899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2745" y="4116479"/>
            <a:ext cx="1800200" cy="100012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1654" name="Picture 150" descr="C:\Users\BUD\Desktop\fd81cd4e-a6f6-40cd-b3da-58ff2eb049a8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3922" y="4048382"/>
            <a:ext cx="1872208" cy="113632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7704137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«УЛУЧШЕНИЕ УСЛОВИЙ И ОХРАНЫ ТРУДА» </a:t>
            </a:r>
          </a:p>
        </p:txBody>
      </p:sp>
      <p:graphicFrame>
        <p:nvGraphicFramePr>
          <p:cNvPr id="2253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193978"/>
              </p:ext>
            </p:extLst>
          </p:nvPr>
        </p:nvGraphicFramePr>
        <p:xfrm>
          <a:off x="145241" y="3225638"/>
          <a:ext cx="7029450" cy="31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4" name="Лист" r:id="rId3" imgW="7067584" imgH="3200316" progId="Excel.Sheet.8">
                  <p:embed/>
                </p:oleObj>
              </mc:Choice>
              <mc:Fallback>
                <p:oleObj name="Лист" r:id="rId3" imgW="7067584" imgH="3200316" progId="Excel.Sheet.8">
                  <p:embed/>
                  <p:pic>
                    <p:nvPicPr>
                      <p:cNvPr id="0" name="Picture 8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41" y="3225638"/>
                        <a:ext cx="7029450" cy="318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042988" y="908050"/>
            <a:ext cx="785018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Улучшение условий и охраны труда, предупреждение и снижение производственного травматизма и профессиональной заболеваемости работников 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 rot="10800000" flipV="1">
            <a:off x="179388" y="3424238"/>
            <a:ext cx="10080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 rot="10800000" flipV="1">
            <a:off x="4356100" y="3238500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23г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229480"/>
              </p:ext>
            </p:extLst>
          </p:nvPr>
        </p:nvGraphicFramePr>
        <p:xfrm>
          <a:off x="468313" y="1557338"/>
          <a:ext cx="8424862" cy="100171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71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08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3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1 326,7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1 404,5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1 659,5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1 658,9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125,0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6012161" y="2924944"/>
            <a:ext cx="3131840" cy="15841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2023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году прошли медицинский осмотр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524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человек. Прошли обучение по охране труда 1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специалист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у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правления образования.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Обеспечено средствами индивидуальной защиты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610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. Проведена специальная оценка условий труда (оценка уровней профессиональных рисков) на 182 рабочих местах.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66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115888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196" y="5368330"/>
            <a:ext cx="1636792" cy="13892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685086"/>
            <a:ext cx="2028421" cy="136648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7704137" cy="11969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«ПОДДЕРЖКА СОЦИАЛЬНО ОРИЕНТИРОВАННЫХ </a:t>
            </a:r>
            <a:r>
              <a:rPr lang="en-US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НЕКОММЕРЧЕСКИХ ОРГАНИЗАЦИЙ»</a:t>
            </a:r>
          </a:p>
        </p:txBody>
      </p:sp>
      <p:graphicFrame>
        <p:nvGraphicFramePr>
          <p:cNvPr id="2355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769161"/>
              </p:ext>
            </p:extLst>
          </p:nvPr>
        </p:nvGraphicFramePr>
        <p:xfrm>
          <a:off x="482600" y="3352800"/>
          <a:ext cx="53340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8" name="Лист" r:id="rId4" imgW="5457808" imgH="3352699" progId="Excel.Sheet.8">
                  <p:embed/>
                </p:oleObj>
              </mc:Choice>
              <mc:Fallback>
                <p:oleObj name="Лист" r:id="rId4" imgW="5457808" imgH="3352699" progId="Excel.Sheet.8">
                  <p:embed/>
                  <p:pic>
                    <p:nvPicPr>
                      <p:cNvPr id="0" name="Picture 8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3352800"/>
                        <a:ext cx="5334000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116013" y="1196975"/>
            <a:ext cx="7704137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Создание условий для развития и эффективной деятельности социально ориентированных некоммерческих организаций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 rot="10800000" flipV="1">
            <a:off x="684213" y="3357563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 rot="10800000" flipV="1">
            <a:off x="1584325" y="3327400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2022г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383064"/>
              </p:ext>
            </p:extLst>
          </p:nvPr>
        </p:nvGraphicFramePr>
        <p:xfrm>
          <a:off x="179388" y="1773238"/>
          <a:ext cx="8712201" cy="113347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059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6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8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240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8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731,0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790,0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829,0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829,0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58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176213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076056" y="3140968"/>
            <a:ext cx="3888432" cy="3600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В округе функционируют 11 некоммерческих организаций. В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2023 году финансирование выделено местной религиозной организации православный Приход храма святителя Николая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п.Крапивинский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Кемеровской области Кемеровской Епархии Русской Православной Церкви (Московский Патриархат)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и развитие Местной общественной организации Крапивинского муниципального округа Всероссийской общественной организации ветеранов (пенсионеров) войны, труда, Вооруженных Сил и правоохранительных органов.</a:t>
            </a:r>
          </a:p>
        </p:txBody>
      </p:sp>
      <p:sp>
        <p:nvSpPr>
          <p:cNvPr id="23592" name="TextBox 6"/>
          <p:cNvSpPr txBox="1">
            <a:spLocks noChangeArrowheads="1"/>
          </p:cNvSpPr>
          <p:nvPr/>
        </p:nvSpPr>
        <p:spPr bwMode="auto">
          <a:xfrm rot="10800000" flipV="1">
            <a:off x="3635375" y="3327400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2023г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3593831"/>
            <a:ext cx="1152054" cy="1704768"/>
          </a:xfrm>
          <a:prstGeom prst="rect">
            <a:avLst/>
          </a:prstGeom>
          <a:effectLst>
            <a:glow rad="101600">
              <a:schemeClr val="bg2">
                <a:lumMod val="75000"/>
                <a:alpha val="60000"/>
              </a:schemeClr>
            </a:glow>
            <a:softEdge rad="12700"/>
          </a:effectLst>
        </p:spPr>
      </p:pic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7704137" cy="8366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СОВРЕМЕННОЙ ГОРОДСКОЙ СРЕДЫ »</a:t>
            </a:r>
          </a:p>
        </p:txBody>
      </p:sp>
      <p:graphicFrame>
        <p:nvGraphicFramePr>
          <p:cNvPr id="2457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463932"/>
              </p:ext>
            </p:extLst>
          </p:nvPr>
        </p:nvGraphicFramePr>
        <p:xfrm>
          <a:off x="683568" y="3457575"/>
          <a:ext cx="4840287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1" name="Лист" r:id="rId4" imgW="4924543" imgH="3067115" progId="Excel.Sheet.8">
                  <p:embed/>
                </p:oleObj>
              </mc:Choice>
              <mc:Fallback>
                <p:oleObj name="Лист" r:id="rId4" imgW="4924543" imgH="3067115" progId="Excel.Sheet.8">
                  <p:embed/>
                  <p:pic>
                    <p:nvPicPr>
                      <p:cNvPr id="0" name="Picture 8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457575"/>
                        <a:ext cx="4840287" cy="301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116013" y="765175"/>
            <a:ext cx="7704137" cy="116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и комфорта городской среды на территории Крапивинского муниципального округа путем реализации комплекса первоочередных мероприятий по благоустройству; 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- повышение уровня благоустройства на территории Крапивинского муниципального округа, развитие благоприятных, комфортных и безопасных условий для прожива</a:t>
            </a:r>
            <a:r>
              <a:rPr lang="ru-RU" altLang="ru-RU" sz="1400" dirty="0">
                <a:latin typeface="Corbel" pitchFamily="34" charset="0"/>
              </a:rPr>
              <a:t>ния.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 rot="10800000" flipV="1">
            <a:off x="325438" y="3573463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 rot="10800000" flipV="1">
            <a:off x="1476375" y="3470275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2022г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15067"/>
              </p:ext>
            </p:extLst>
          </p:nvPr>
        </p:nvGraphicFramePr>
        <p:xfrm>
          <a:off x="468313" y="1989138"/>
          <a:ext cx="8424862" cy="133191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9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29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1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7 706,8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11 832,8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29 264,5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29 264,5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379,7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61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161925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2" name="TextBox 6"/>
          <p:cNvSpPr txBox="1">
            <a:spLocks noChangeArrowheads="1"/>
          </p:cNvSpPr>
          <p:nvPr/>
        </p:nvSpPr>
        <p:spPr bwMode="auto">
          <a:xfrm rot="10800000" flipV="1">
            <a:off x="3635375" y="3457575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2023г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110" y="3573463"/>
            <a:ext cx="2011169" cy="2279675"/>
          </a:xfrm>
          <a:prstGeom prst="rect">
            <a:avLst/>
          </a:prstGeom>
          <a:effectLst>
            <a:glow rad="101600">
              <a:schemeClr val="bg2">
                <a:lumMod val="75000"/>
                <a:alpha val="60000"/>
              </a:schemeClr>
            </a:glow>
            <a:softEdge rad="3175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4971668"/>
            <a:ext cx="2106515" cy="1697127"/>
          </a:xfrm>
          <a:prstGeom prst="rect">
            <a:avLst/>
          </a:prstGeom>
          <a:effectLst>
            <a:glow rad="101600">
              <a:schemeClr val="bg2">
                <a:lumMod val="75000"/>
                <a:alpha val="6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1692275" y="188913"/>
            <a:ext cx="7127875" cy="5762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en-US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ТУРИЗМА»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116013" y="836613"/>
            <a:ext cx="7704137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Поддержка создания и активного продвижения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туристского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продукта в Крапивинском муниципальном округе на основе совершенствования инфраструктуры туризма и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широкого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использования историко-культурного, природного и духовного наследия.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 rot="10800000" flipV="1">
            <a:off x="539552" y="3390900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618085"/>
              </p:ext>
            </p:extLst>
          </p:nvPr>
        </p:nvGraphicFramePr>
        <p:xfrm>
          <a:off x="468313" y="1700213"/>
          <a:ext cx="8424862" cy="132556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9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89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157,3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3 295,0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3 068,0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3 068,0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1 950,4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563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115888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095194"/>
              </p:ext>
            </p:extLst>
          </p:nvPr>
        </p:nvGraphicFramePr>
        <p:xfrm>
          <a:off x="-108520" y="3652838"/>
          <a:ext cx="5175622" cy="2978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6" name="Лист" r:id="rId4" imgW="5457808" imgH="2657518" progId="Excel.Sheet.8">
                  <p:embed/>
                </p:oleObj>
              </mc:Choice>
              <mc:Fallback>
                <p:oleObj name="Лист" r:id="rId4" imgW="5457808" imgH="2657518" progId="Excel.Sheet.8">
                  <p:embed/>
                  <p:pic>
                    <p:nvPicPr>
                      <p:cNvPr id="0" name="Picture 8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8520" y="3652838"/>
                        <a:ext cx="5175622" cy="29788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6" name="TextBox 6"/>
          <p:cNvSpPr txBox="1">
            <a:spLocks noChangeArrowheads="1"/>
          </p:cNvSpPr>
          <p:nvPr/>
        </p:nvSpPr>
        <p:spPr bwMode="auto">
          <a:xfrm rot="10800000" flipV="1">
            <a:off x="3779838" y="3390900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2023г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 rot="10800000" flipV="1">
            <a:off x="1620042" y="3338513"/>
            <a:ext cx="1008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2022г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5860" y="5301208"/>
            <a:ext cx="1738128" cy="137185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054" y="3107290"/>
            <a:ext cx="1754746" cy="125781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784" y="3179169"/>
            <a:ext cx="1697410" cy="165398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024" y="4149080"/>
            <a:ext cx="1691688" cy="136815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5161706"/>
            <a:ext cx="1621084" cy="136055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7199313" cy="6477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ЭФФЕКТИВНОСТИ ДЕЯТЕЛЬНОСТИ ОРГАНОВ МЕСТНОГО САМОУПРАВЛЕНИЯ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85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26161"/>
              </p:ext>
            </p:extLst>
          </p:nvPr>
        </p:nvGraphicFramePr>
        <p:xfrm>
          <a:off x="179388" y="981075"/>
          <a:ext cx="8785225" cy="5665789"/>
        </p:xfrm>
        <a:graphic>
          <a:graphicData uri="http://schemas.openxmlformats.org/drawingml/2006/table">
            <a:tbl>
              <a:tblPr/>
              <a:tblGrid>
                <a:gridCol w="410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9716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3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3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 муниципального округа, в общей численности населения муниципального округа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1 - 6 лет, состоящих на учете для определения в муниципальные дошкольные образовательные учреждения, в общей численности детей в возрасте 1 - 6 лет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приходящаяся в среднем на одного жителя, - всего,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26,5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27,12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27,69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28,1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50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введенная в действие за один год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0,185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0,322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0,368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0,414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939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населения деятельностью органов местного самоуправления муниципального округа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 числа опрошенных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7" marR="17999" marT="46796" marB="46796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70,42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69,9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72,0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6926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115888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1692275" y="188913"/>
            <a:ext cx="7127875" cy="5762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en-US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«ПРОФИЛАКТИКА ЭКСТРЕМИЗМА»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827088" y="1052513"/>
            <a:ext cx="7704137" cy="1600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Защита основ конституционного строя Российской Федерации, государственной и общественной безопасности, прав и свобод граждан от экстремистских угроз: 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противодействие экстремизму на территории Крапивинского муниципального округа:</a:t>
            </a:r>
          </a:p>
          <a:p>
            <a:pPr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укрепление гражданского единства; 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достижение межнационального (межэтнического) и межконфессионального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согласия.</a:t>
            </a:r>
            <a:r>
              <a:rPr lang="ru-RU" altLang="ru-RU" sz="1400" dirty="0" smtClean="0"/>
              <a:t> </a:t>
            </a:r>
            <a:endParaRPr lang="ru-RU" altLang="ru-RU" sz="1400" dirty="0"/>
          </a:p>
          <a:p>
            <a:pPr eaLnBrk="1" hangingPunct="1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 rot="10800000" flipV="1">
            <a:off x="825500" y="3500438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 rot="10800000" flipV="1">
            <a:off x="2987675" y="3357563"/>
            <a:ext cx="1008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2019г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766869"/>
              </p:ext>
            </p:extLst>
          </p:nvPr>
        </p:nvGraphicFramePr>
        <p:xfrm>
          <a:off x="539750" y="2708275"/>
          <a:ext cx="8424862" cy="108108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9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7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1,3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65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115888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829968"/>
              </p:ext>
            </p:extLst>
          </p:nvPr>
        </p:nvGraphicFramePr>
        <p:xfrm>
          <a:off x="406400" y="4241800"/>
          <a:ext cx="5988050" cy="223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7" name="Лист" r:id="rId4" imgW="5991343" imgH="2238465" progId="Excel.Sheet.8">
                  <p:embed/>
                </p:oleObj>
              </mc:Choice>
              <mc:Fallback>
                <p:oleObj name="Лист" r:id="rId4" imgW="5991343" imgH="2238465" progId="Excel.Sheet.8">
                  <p:embed/>
                  <p:pic>
                    <p:nvPicPr>
                      <p:cNvPr id="0" name="Picture 8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241800"/>
                        <a:ext cx="5988050" cy="223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0" name="TextBox 5"/>
          <p:cNvSpPr txBox="1">
            <a:spLocks noChangeArrowheads="1"/>
          </p:cNvSpPr>
          <p:nvPr/>
        </p:nvSpPr>
        <p:spPr bwMode="auto">
          <a:xfrm rot="10800000" flipV="1">
            <a:off x="977900" y="4132263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661" name="TextBox 6"/>
          <p:cNvSpPr txBox="1">
            <a:spLocks noChangeArrowheads="1"/>
          </p:cNvSpPr>
          <p:nvPr/>
        </p:nvSpPr>
        <p:spPr bwMode="auto">
          <a:xfrm rot="10800000" flipV="1">
            <a:off x="4114234" y="4028461"/>
            <a:ext cx="1008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2023г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62" name="TextBox 6"/>
          <p:cNvSpPr txBox="1">
            <a:spLocks noChangeArrowheads="1"/>
          </p:cNvSpPr>
          <p:nvPr/>
        </p:nvSpPr>
        <p:spPr bwMode="auto">
          <a:xfrm rot="10800000" flipV="1">
            <a:off x="2627784" y="4026874"/>
            <a:ext cx="1008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2022г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760" name="Picture 136" descr="Профилактика экстремизма в молодежной сред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4992" y="1340768"/>
            <a:ext cx="1440160" cy="975933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62" name="Picture 138" descr="Профилактика экстремизма в молодежной сред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933057"/>
            <a:ext cx="2424920" cy="1512167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64" name="Picture 140" descr="Школа №1 рп Чишмы - Профилактика экстремизма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5157192"/>
            <a:ext cx="2613388" cy="16002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1692275" y="188913"/>
            <a:ext cx="7127875" cy="5762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en-US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«ПРОФИЛАКТИКА  ТЕРРОРИЗМА, МИНИМИЗАЦИЯ И ЛИКВИДАЦИЯ ПОСЛЕДСТВИЙ ЕГО ПОЯВЛЕНИЙ»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827088" y="1052513"/>
            <a:ext cx="7704137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противодействие терроризму на территории Крапивинского муниципального округа в целях защиты основ конституционного строя Российской Федерации, общественной безопасности, прав и свобод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граждан.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581976"/>
              </p:ext>
            </p:extLst>
          </p:nvPr>
        </p:nvGraphicFramePr>
        <p:xfrm>
          <a:off x="395288" y="2349500"/>
          <a:ext cx="8424862" cy="108108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9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734">
                <a:tc rowSpan="3">
                  <a:txBody>
                    <a:bodyPr/>
                    <a:lstStyle/>
                    <a:p>
                      <a:pPr algn="ctr" fontAlgn="ctr">
                        <a:buFont typeface="Arial" pitchFamily="34" charset="0"/>
                        <a:buNone/>
                      </a:pP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Font typeface="Arial" pitchFamily="34" charset="0"/>
                        <a:buNone/>
                      </a:pP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>
                        <a:buFont typeface="Arial" pitchFamily="34" charset="0"/>
                        <a:buNone/>
                      </a:pP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Font typeface="Arial" pitchFamily="34" charset="0"/>
                        <a:buNone/>
                      </a:pP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buFont typeface="Arial" pitchFamily="34" charset="0"/>
                        <a:buNone/>
                      </a:pP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>
                        <a:buFont typeface="Arial" pitchFamily="34" charset="0"/>
                        <a:buNone/>
                      </a:pP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Font typeface="Arial" pitchFamily="34" charset="0"/>
                        <a:buNone/>
                      </a:pP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Font typeface="Arial" pitchFamily="34" charset="0"/>
                        <a:buNone/>
                      </a:pP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None/>
                      </a:pPr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7 174,1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Font typeface="Arial" pitchFamily="34" charset="0"/>
                        <a:buNone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6 075,5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Font typeface="Arial" pitchFamily="34" charset="0"/>
                        <a:buNone/>
                      </a:pPr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13 491,1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Font typeface="Arial" pitchFamily="34" charset="0"/>
                        <a:buNone/>
                      </a:pPr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13 491,1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Font typeface="Arial" pitchFamily="34" charset="0"/>
                        <a:buNone/>
                      </a:pPr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188,1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768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115888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020734"/>
              </p:ext>
            </p:extLst>
          </p:nvPr>
        </p:nvGraphicFramePr>
        <p:xfrm>
          <a:off x="457200" y="4140200"/>
          <a:ext cx="5403850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2" name="Лист" r:id="rId4" imgW="5400624" imgH="2390848" progId="Excel.Sheet.8">
                  <p:embed/>
                </p:oleObj>
              </mc:Choice>
              <mc:Fallback>
                <p:oleObj name="Лист" r:id="rId4" imgW="5400624" imgH="2390848" progId="Excel.Sheet.8">
                  <p:embed/>
                  <p:pic>
                    <p:nvPicPr>
                      <p:cNvPr id="0" name="Picture 8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40200"/>
                        <a:ext cx="5403850" cy="237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82" name="TextBox 5"/>
          <p:cNvSpPr txBox="1">
            <a:spLocks noChangeArrowheads="1"/>
          </p:cNvSpPr>
          <p:nvPr/>
        </p:nvSpPr>
        <p:spPr bwMode="auto">
          <a:xfrm rot="10800000" flipV="1">
            <a:off x="977900" y="4132263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683" name="TextBox 6"/>
          <p:cNvSpPr txBox="1">
            <a:spLocks noChangeArrowheads="1"/>
          </p:cNvSpPr>
          <p:nvPr/>
        </p:nvSpPr>
        <p:spPr bwMode="auto">
          <a:xfrm rot="10800000" flipV="1">
            <a:off x="3635375" y="4005263"/>
            <a:ext cx="1008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2023г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84" name="TextBox 6"/>
          <p:cNvSpPr txBox="1">
            <a:spLocks noChangeArrowheads="1"/>
          </p:cNvSpPr>
          <p:nvPr/>
        </p:nvSpPr>
        <p:spPr bwMode="auto">
          <a:xfrm rot="10800000" flipV="1">
            <a:off x="2268538" y="4005263"/>
            <a:ext cx="1008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2022г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85" name="AutoShape 39" descr="https://krugloe.kraadm.ru/media/cache/3f/2c/3f2c51b3d6e4dbbe24c763253ba8a6c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86" name="AutoShape 41" descr="https://krugloe.kraadm.ru/media/cache/3f/2c/3f2c51b3d6e4dbbe24c763253ba8a6c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AutoShape 136" descr="Для школ установлены новые антитеррористические требования - Российская  газет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38" descr="Для школ установлены новые антитеррористические требования - Российская  газет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788" name="Picture 140" descr="Для школ установлены новые антитеррористические требования - Российская  газет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580" y="3523926"/>
            <a:ext cx="2457192" cy="1638947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22" name="Picture 42" descr="C:\Documents and Settings\BUD\Рабочий стол\3f2c51b3d6e4dbbe24c763253ba8a6cf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581128"/>
            <a:ext cx="2836069" cy="2051624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1692275" y="188913"/>
            <a:ext cx="7127875" cy="7921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en-US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В КРАПИВИНСКОМ МУНИЦИПАЛЬНОМ ОКРУГЕ»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827088" y="981075"/>
            <a:ext cx="7704137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759962"/>
              </p:ext>
            </p:extLst>
          </p:nvPr>
        </p:nvGraphicFramePr>
        <p:xfrm>
          <a:off x="395288" y="3141663"/>
          <a:ext cx="8424862" cy="108108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9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734">
                <a:tc rowSpan="3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24 783,4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28 485,0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32 739,9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32 732,0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870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115888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444267"/>
              </p:ext>
            </p:extLst>
          </p:nvPr>
        </p:nvGraphicFramePr>
        <p:xfrm>
          <a:off x="406400" y="4305300"/>
          <a:ext cx="5397500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8" name="Лист" r:id="rId4" imgW="5400624" imgH="2228738" progId="Excel.Sheet.8">
                  <p:embed/>
                </p:oleObj>
              </mc:Choice>
              <mc:Fallback>
                <p:oleObj name="Лист" r:id="rId4" imgW="5400624" imgH="2228738" progId="Excel.Sheet.8">
                  <p:embed/>
                  <p:pic>
                    <p:nvPicPr>
                      <p:cNvPr id="0" name="Picture 8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305300"/>
                        <a:ext cx="5397500" cy="221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06" name="TextBox 5"/>
          <p:cNvSpPr txBox="1">
            <a:spLocks noChangeArrowheads="1"/>
          </p:cNvSpPr>
          <p:nvPr/>
        </p:nvSpPr>
        <p:spPr bwMode="auto">
          <a:xfrm rot="10800000" flipV="1">
            <a:off x="977900" y="4238625"/>
            <a:ext cx="865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707" name="TextBox 6"/>
          <p:cNvSpPr txBox="1">
            <a:spLocks noChangeArrowheads="1"/>
          </p:cNvSpPr>
          <p:nvPr/>
        </p:nvSpPr>
        <p:spPr bwMode="auto">
          <a:xfrm rot="10800000" flipV="1">
            <a:off x="3635375" y="4217988"/>
            <a:ext cx="1008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2023г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08" name="TextBox 6"/>
          <p:cNvSpPr txBox="1">
            <a:spLocks noChangeArrowheads="1"/>
          </p:cNvSpPr>
          <p:nvPr/>
        </p:nvSpPr>
        <p:spPr bwMode="auto">
          <a:xfrm rot="10800000" flipV="1">
            <a:off x="2268538" y="4208463"/>
            <a:ext cx="1008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2022г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09" name="Rectangle 3"/>
          <p:cNvSpPr>
            <a:spLocks noChangeArrowheads="1"/>
          </p:cNvSpPr>
          <p:nvPr/>
        </p:nvSpPr>
        <p:spPr bwMode="auto">
          <a:xfrm>
            <a:off x="395288" y="1449388"/>
            <a:ext cx="84248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физической культуры и спорта на территории Крапивинского муниципального округа;</a:t>
            </a:r>
            <a:endParaRPr lang="ru-RU" altLang="ru-RU" sz="9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поддержка и развитие спорта высших достижений; повышение эффективности подготовки спортсменов в спорте высших достижений;</a:t>
            </a:r>
          </a:p>
          <a:p>
            <a:pPr algn="just"/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условий для укрепления здоровья населения путем приобщения различных слоев общества к регулярным занятиям физической культурой и спортом; популяризация и поддержка массового спорта; создание условий, обеспечивающих возможность гражданам систематически заниматься физической культурой и спортом.</a:t>
            </a:r>
            <a:r>
              <a:rPr lang="ru-RU" altLang="ru-RU" sz="9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7142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256" y="4377531"/>
            <a:ext cx="2112275" cy="157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6567" y="5172759"/>
            <a:ext cx="2160240" cy="1553041"/>
          </a:xfrm>
          <a:prstGeom prst="rect">
            <a:avLst/>
          </a:prstGeom>
          <a:effectLst>
            <a:glow rad="101600">
              <a:schemeClr val="bg2">
                <a:lumMod val="75000"/>
                <a:alpha val="60000"/>
              </a:schemeClr>
            </a:glo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8135937" cy="16557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en-US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«ПРЕДУПРЕЖДЕНИЕ ВОЗНИКНОВЕНИЯ, РАСПРОСТРАНЕНИЯ И ЛИКВИДАЦИЯ ЗАРАЗНЫХ, НЕЗАРАЗНЫХ ЗАБОЛЕВАНИЙ ЖИВОТНЫХ И ПТИЦ, В ТОМ ЧИСЛЕ ОБЩИХ ДЛЯ ЧЕЛОВЕКА И ЖИВОТНЫХ НА ТЕРРИТОРИИ КРАПИВИНСКОГО МУНИЦИПАЛЬНОГО ОКРУГА»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896713"/>
              </p:ext>
            </p:extLst>
          </p:nvPr>
        </p:nvGraphicFramePr>
        <p:xfrm>
          <a:off x="395288" y="3141663"/>
          <a:ext cx="8424862" cy="108108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9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733">
                <a:tc rowSpan="3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2 960,0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972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115888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69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859785"/>
              </p:ext>
            </p:extLst>
          </p:nvPr>
        </p:nvGraphicFramePr>
        <p:xfrm>
          <a:off x="342900" y="4457700"/>
          <a:ext cx="5461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3" name="Лист" r:id="rId4" imgW="5457808" imgH="2095538" progId="Excel.Sheet.8">
                  <p:embed/>
                </p:oleObj>
              </mc:Choice>
              <mc:Fallback>
                <p:oleObj name="Лист" r:id="rId4" imgW="5457808" imgH="2095538" progId="Excel.Sheet.8">
                  <p:embed/>
                  <p:pic>
                    <p:nvPicPr>
                      <p:cNvPr id="0" name="Picture 8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457700"/>
                        <a:ext cx="5461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9" name="TextBox 5"/>
          <p:cNvSpPr txBox="1">
            <a:spLocks noChangeArrowheads="1"/>
          </p:cNvSpPr>
          <p:nvPr/>
        </p:nvSpPr>
        <p:spPr bwMode="auto">
          <a:xfrm rot="10800000" flipV="1">
            <a:off x="977900" y="4238625"/>
            <a:ext cx="865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730" name="TextBox 6"/>
          <p:cNvSpPr txBox="1">
            <a:spLocks noChangeArrowheads="1"/>
          </p:cNvSpPr>
          <p:nvPr/>
        </p:nvSpPr>
        <p:spPr bwMode="auto">
          <a:xfrm rot="10800000" flipV="1">
            <a:off x="3635375" y="4292600"/>
            <a:ext cx="1008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2023г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31" name="TextBox 6"/>
          <p:cNvSpPr txBox="1">
            <a:spLocks noChangeArrowheads="1"/>
          </p:cNvSpPr>
          <p:nvPr/>
        </p:nvSpPr>
        <p:spPr bwMode="auto">
          <a:xfrm rot="10800000" flipV="1">
            <a:off x="2195513" y="4292600"/>
            <a:ext cx="1008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2022г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32" name="Rectangle 1"/>
          <p:cNvSpPr>
            <a:spLocks noChangeArrowheads="1"/>
          </p:cNvSpPr>
          <p:nvPr/>
        </p:nvSpPr>
        <p:spPr bwMode="auto">
          <a:xfrm>
            <a:off x="323850" y="1995478"/>
            <a:ext cx="8639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Предупреждение и ликвидация болезней животных и их лечение и защита населения от болезней, общих для человека и </a:t>
            </a:r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животных, </a:t>
            </a: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части организации и содержания скотомогильников в соответствии с требованиями действующего ветеринарного законодательства РФ;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Снижение численности животных без владельцев .</a:t>
            </a:r>
          </a:p>
        </p:txBody>
      </p:sp>
      <p:sp>
        <p:nvSpPr>
          <p:cNvPr id="29735" name="AutoShape 40" descr="https://sun9-6.userapi.com/s/v1/ig2/IzbWmW5_C38FTSmlZy4wDSHQFLTp3iyD8xlnn49D5DsnoWcwo5Z6YLR8XtZmOIpW4QKBmkzxZY32eV_iUAn2Iefm.jpg?size=1280x1280&amp;quality=96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48" name="AutoShape 52" descr="Просмотреть исходную картин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138" descr="Комитет ЖКХ принимает заявки на отлов бродячих животны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40" descr="Комитет ЖКХ принимает заявки на отлов бродячих животных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42" descr="Комитет ЖКХ принимает заявки на отлов бродячих животных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840" name="Picture 144" descr="Комитет ЖКХ принимает заявки на отлов бродячих животных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4210" y="4495321"/>
            <a:ext cx="2999140" cy="200098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1691680" y="188913"/>
            <a:ext cx="7632848" cy="129587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en-US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«ДОРОЖНОЕ ХОЗЯЙСТВО И НАЦИОНАЛЬНАЯ ЭКОНОМИКА НА ТЕРРИТОРИИ 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377864"/>
              </p:ext>
            </p:extLst>
          </p:nvPr>
        </p:nvGraphicFramePr>
        <p:xfrm>
          <a:off x="177850" y="2636912"/>
          <a:ext cx="8424862" cy="108108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9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733">
                <a:tc rowSpan="3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к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24 150,0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43 339,2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43 100,7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972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115888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69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649816"/>
              </p:ext>
            </p:extLst>
          </p:nvPr>
        </p:nvGraphicFramePr>
        <p:xfrm>
          <a:off x="460375" y="4335463"/>
          <a:ext cx="3679825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88" name="Лист" r:id="rId4" imgW="5457808" imgH="2552687" progId="Excel.Sheet.8">
                  <p:embed/>
                </p:oleObj>
              </mc:Choice>
              <mc:Fallback>
                <p:oleObj name="Лист" r:id="rId4" imgW="5457808" imgH="255268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4335463"/>
                        <a:ext cx="3679825" cy="2193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9" name="TextBox 5"/>
          <p:cNvSpPr txBox="1">
            <a:spLocks noChangeArrowheads="1"/>
          </p:cNvSpPr>
          <p:nvPr/>
        </p:nvSpPr>
        <p:spPr bwMode="auto">
          <a:xfrm rot="10800000" flipV="1">
            <a:off x="432267" y="4005211"/>
            <a:ext cx="865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730" name="TextBox 6"/>
          <p:cNvSpPr txBox="1">
            <a:spLocks noChangeArrowheads="1"/>
          </p:cNvSpPr>
          <p:nvPr/>
        </p:nvSpPr>
        <p:spPr bwMode="auto">
          <a:xfrm rot="10800000" flipV="1">
            <a:off x="1772386" y="3954462"/>
            <a:ext cx="1008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2023г</a:t>
            </a:r>
            <a:endParaRPr lang="ru-RU" alt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32" name="Rectangle 1"/>
          <p:cNvSpPr>
            <a:spLocks noChangeArrowheads="1"/>
          </p:cNvSpPr>
          <p:nvPr/>
        </p:nvSpPr>
        <p:spPr bwMode="auto">
          <a:xfrm>
            <a:off x="327313" y="1537618"/>
            <a:ext cx="8639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 </a:t>
            </a:r>
          </a:p>
          <a:p>
            <a:pPr algn="just">
              <a:spcAft>
                <a:spcPts val="0"/>
              </a:spcAft>
            </a:pPr>
            <a:r>
              <a:rPr lang="ru-RU" sz="1400" spc="-5" dirty="0">
                <a:latin typeface="Times New Roman"/>
                <a:ea typeface="Times New Roman"/>
              </a:rPr>
              <a:t>Обеспечение бесперебойного и безопасного функционирования дорожного хозяйства на территории округа.</a:t>
            </a:r>
            <a:endParaRPr lang="ru-RU" sz="1300" spc="-5" dirty="0">
              <a:latin typeface="Times New Roman"/>
              <a:ea typeface="Times New Roman"/>
            </a:endParaRPr>
          </a:p>
          <a:p>
            <a:r>
              <a:rPr lang="ru-RU" sz="1400" dirty="0">
                <a:latin typeface="Times New Roman"/>
                <a:ea typeface="Times New Roman"/>
              </a:rPr>
              <a:t>Комплексное решение вопросов организации планировочной структуры; территориального, инфраструктурного и социально-экономического развития округа.</a:t>
            </a:r>
            <a:endParaRPr lang="ru-RU" alt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735" name="AutoShape 40" descr="https://sun9-6.userapi.com/s/v1/ig2/IzbWmW5_C38FTSmlZy4wDSHQFLTp3iyD8xlnn49D5DsnoWcwo5Z6YLR8XtZmOIpW4QKBmkzxZY32eV_iUAn2Iefm.jpg?size=1280x1280&amp;quality=96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9748" name="AutoShape 52" descr="Просмотреть исходную картин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940743"/>
            <a:ext cx="1846775" cy="140727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753" y="5297717"/>
            <a:ext cx="1957272" cy="15347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676" y="3958018"/>
            <a:ext cx="2219673" cy="177220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756" y="5348021"/>
            <a:ext cx="1643732" cy="136557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973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1188170" y="188913"/>
            <a:ext cx="7631980" cy="86382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 НАПРАВЛЕНИЕ ДЕЯТЕЛЬНОСТИ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561887"/>
              </p:ext>
            </p:extLst>
          </p:nvPr>
        </p:nvGraphicFramePr>
        <p:xfrm>
          <a:off x="307975" y="2564444"/>
          <a:ext cx="8320880" cy="94161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55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96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7861">
                <a:tc rowSpan="3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год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 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 к 2022 году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3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уточненный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7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515,2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2 344,2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2 329,2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452,1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972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115888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69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043365"/>
              </p:ext>
            </p:extLst>
          </p:nvPr>
        </p:nvGraphicFramePr>
        <p:xfrm>
          <a:off x="155575" y="3839146"/>
          <a:ext cx="5007934" cy="2830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5" name="Лист" r:id="rId4" imgW="5438657" imgH="2028803" progId="Excel.Sheet.8">
                  <p:embed/>
                </p:oleObj>
              </mc:Choice>
              <mc:Fallback>
                <p:oleObj name="Лист" r:id="rId4" imgW="5438657" imgH="2028803" progId="Excel.Sheet.8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3839146"/>
                        <a:ext cx="5007934" cy="28302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9" name="TextBox 5"/>
          <p:cNvSpPr txBox="1">
            <a:spLocks noChangeArrowheads="1"/>
          </p:cNvSpPr>
          <p:nvPr/>
        </p:nvSpPr>
        <p:spPr bwMode="auto">
          <a:xfrm rot="10800000" flipV="1">
            <a:off x="611560" y="3685159"/>
            <a:ext cx="865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730" name="TextBox 6"/>
          <p:cNvSpPr txBox="1">
            <a:spLocks noChangeArrowheads="1"/>
          </p:cNvSpPr>
          <p:nvPr/>
        </p:nvSpPr>
        <p:spPr bwMode="auto">
          <a:xfrm rot="10800000" flipV="1">
            <a:off x="3491880" y="4041364"/>
            <a:ext cx="1008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2023г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31" name="TextBox 6"/>
          <p:cNvSpPr txBox="1">
            <a:spLocks noChangeArrowheads="1"/>
          </p:cNvSpPr>
          <p:nvPr/>
        </p:nvSpPr>
        <p:spPr bwMode="auto">
          <a:xfrm rot="10800000" flipV="1">
            <a:off x="1259632" y="4041364"/>
            <a:ext cx="1008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2022г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35" name="AutoShape 40" descr="https://sun9-6.userapi.com/s/v1/ig2/IzbWmW5_C38FTSmlZy4wDSHQFLTp3iyD8xlnn49D5DsnoWcwo5Z6YLR8XtZmOIpW4QKBmkzxZY32eV_iUAn2Iefm.jpg?size=1280x1280&amp;quality=96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48" name="AutoShape 52" descr="Просмотреть исходную картин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90579" y="1268180"/>
            <a:ext cx="83199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buAutoNum type="arabicPeriod"/>
            </a:pPr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Единовременная </a:t>
            </a: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денежная выплата отдельным категориям граждан, принимающим участие в специальной военной </a:t>
            </a:r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операции.</a:t>
            </a:r>
          </a:p>
          <a:p>
            <a:pPr marL="342900" indent="-342900" algn="just">
              <a:buAutoNum type="arabicPeriod"/>
            </a:pPr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Социальная </a:t>
            </a: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помощь семьям отдельных категорий граждан, принимающим участие в специальной военной </a:t>
            </a:r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операции.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750" y="4174128"/>
            <a:ext cx="1577237" cy="1121918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788024" y="3704593"/>
            <a:ext cx="3995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0224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СВО:</a:t>
            </a:r>
          </a:p>
          <a:p>
            <a:pPr marL="342900" marR="0" lvl="0" indent="-342900" defTabSz="10224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участников боевых действий</a:t>
            </a:r>
          </a:p>
          <a:p>
            <a:pPr marL="342900" marR="0" lvl="0" indent="-342900" defTabSz="10224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контрактников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371" y="5582627"/>
            <a:ext cx="1739558" cy="124614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88023" y="4495826"/>
            <a:ext cx="402486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участников СВО: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патронаже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материальная помощь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надомное обслуживание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установлены АДПИ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установлены ДУГИ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получили уголь</a:t>
            </a:r>
          </a:p>
        </p:txBody>
      </p:sp>
    </p:spTree>
    <p:extLst>
      <p:ext uri="{BB962C8B-B14F-4D97-AF65-F5344CB8AC3E}">
        <p14:creationId xmlns:p14="http://schemas.microsoft.com/office/powerpoint/2010/main" val="9884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619250" y="160338"/>
            <a:ext cx="6553200" cy="8048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УКАЗОВ ПРЕЗИДЕНТА РОССИЙСКОЙ ФЕДЕРАЦИИ  ОТ 7 МАЯ 2012 ГОДА </a:t>
            </a:r>
          </a:p>
        </p:txBody>
      </p:sp>
      <p:graphicFrame>
        <p:nvGraphicFramePr>
          <p:cNvPr id="49232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303050"/>
              </p:ext>
            </p:extLst>
          </p:nvPr>
        </p:nvGraphicFramePr>
        <p:xfrm>
          <a:off x="250378" y="1340768"/>
          <a:ext cx="8722172" cy="4896891"/>
        </p:xfrm>
        <a:graphic>
          <a:graphicData uri="http://schemas.openxmlformats.org/drawingml/2006/table">
            <a:tbl>
              <a:tblPr/>
              <a:tblGrid>
                <a:gridCol w="2961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84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8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ФОТ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139 464,60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159 332,3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966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42 321,47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50 904,75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7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 ФОТ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67 888,30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66 714,2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16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42 703,96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49 221,71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68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ФОТ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40 615,10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53 056,80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68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44 172,18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49 851,03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68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ФОТ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77 118,76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99 173,57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341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47 039,00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54 212,00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5496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защита ФОТ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41 920,68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48 675,92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31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43 743,03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50 249,0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923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115888"/>
            <a:ext cx="6556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5846"/>
            <a:ext cx="7344816" cy="6063198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Крапивинского муниципального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652440, Кемеровская область,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Крапивинский, ул.Юбилейная, 15.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k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pr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f@ofukem.ru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главы – начальник управления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Стоянова Ольга Васильевна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(8 38446)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2-22-39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Понедельник-пятница с 8-30 до 17-30,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Обеденный перерыв с 13-00 до 14-00.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Суббота-воскресенье – выходной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Размещен на официальном сайте Крапивинского округа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http://www.krapivino.ru/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488237" cy="7921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ЭФФЕКТИВНОСТИ ДЕЯТЕЛЬНОСТИ ОРГАНОВ МЕСТНОГО САМОУПРАВЛЕНИЯ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37321"/>
              </p:ext>
            </p:extLst>
          </p:nvPr>
        </p:nvGraphicFramePr>
        <p:xfrm>
          <a:off x="250825" y="908050"/>
          <a:ext cx="8713788" cy="573405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64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57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4175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7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1 - 6 лет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60,2</a:t>
                      </a: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60,1</a:t>
                      </a: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91444" marR="91444" marT="45725" marB="45725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7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4" marR="91444" marT="45725" marB="45725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6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учреждениях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1" marR="18001" marT="46805" marB="46805" anchor="ctr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146,4</a:t>
                      </a: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5" marB="45725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7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5 - 18 лет, получающих услуги по дополнительному образованию в организациях различной организационно- правовой формы и формы собственности, в общей численности детей этой возрастной группы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87,3</a:t>
                      </a: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79,6</a:t>
                      </a: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78,2</a:t>
                      </a: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78,2</a:t>
                      </a:r>
                    </a:p>
                  </a:txBody>
                  <a:tcPr marL="91444" marR="91444" marT="45725" marB="45725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61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систематически занимающегося физической культурой и спортом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58,1</a:t>
                      </a: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62,1</a:t>
                      </a: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59,7</a:t>
                      </a: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61,6</a:t>
                      </a:r>
                    </a:p>
                  </a:txBody>
                  <a:tcPr marL="91444" marR="91444" marT="45725" marB="45725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307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12,99</a:t>
                      </a: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8,33</a:t>
                      </a: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9,71</a:t>
                      </a: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91444" marR="91444" marT="45725" marB="45725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6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5 120,5</a:t>
                      </a: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6 557,8</a:t>
                      </a: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4 416,7</a:t>
                      </a:r>
                    </a:p>
                  </a:txBody>
                  <a:tcPr marL="91444" marR="91444" marT="45725" marB="45725" anchor="ctr" horzOverflow="overflow"/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cs typeface="Arial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4 416,7</a:t>
                      </a:r>
                    </a:p>
                  </a:txBody>
                  <a:tcPr marL="91444" marR="91444" marT="45725" marB="45725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795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115888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619125" y="5189538"/>
            <a:ext cx="8216900" cy="5000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26"/>
              </a:spcBef>
              <a:spcAft>
                <a:spcPts val="0"/>
              </a:spcAft>
              <a:defRPr/>
            </a:pPr>
            <a:endParaRPr sz="14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84363" y="17463"/>
            <a:ext cx="5686425" cy="6921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</a:p>
        </p:txBody>
      </p:sp>
      <p:sp>
        <p:nvSpPr>
          <p:cNvPr id="10" name="Овал 9"/>
          <p:cNvSpPr/>
          <p:nvPr/>
        </p:nvSpPr>
        <p:spPr>
          <a:xfrm>
            <a:off x="827088" y="1700213"/>
            <a:ext cx="7921625" cy="48244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7505" y="1313114"/>
            <a:ext cx="3384375" cy="52842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Бюджет составляется на основе: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Закона Кемеровской области - Кузбасса  «Об областном бюджете 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2023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2024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2025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годов»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2. Прогноза социально-экономического развития Крапивинского муниципального округа 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2023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2024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2025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годов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3.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Основных направлений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бюджетной и налоговой политики  Крапивинского муниципального округа 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2023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2024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2025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годов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4. Муниципальных программ Крапивинского муниципального округа</a:t>
            </a:r>
          </a:p>
        </p:txBody>
      </p:sp>
      <p:sp>
        <p:nvSpPr>
          <p:cNvPr id="1028" name="Скругленный прямоугольник 1027"/>
          <p:cNvSpPr/>
          <p:nvPr/>
        </p:nvSpPr>
        <p:spPr>
          <a:xfrm>
            <a:off x="3818007" y="4960455"/>
            <a:ext cx="5065004" cy="7064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5. Формирование отчета об исполнении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(не позднее 1мая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2024)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27404" y="4065340"/>
            <a:ext cx="5074472" cy="6847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4. Исполнение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(в течение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2023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года)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46198" y="1215781"/>
            <a:ext cx="5055678" cy="7010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1. Составление проекта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(не позднее 15 ноября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года)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55595" y="2127214"/>
            <a:ext cx="502741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2. Рассмотрение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проект  – ноябрь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1 чтение – декабрь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года)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64993" y="5877272"/>
            <a:ext cx="5018018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6. Утверждение отчета об исполнении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(май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2024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года)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36801" y="3129684"/>
            <a:ext cx="5055678" cy="7252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3. Утверждение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(декабрь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2023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года)</a:t>
            </a:r>
          </a:p>
        </p:txBody>
      </p:sp>
      <p:pic>
        <p:nvPicPr>
          <p:cNvPr id="3893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0413" y="160338"/>
            <a:ext cx="6556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67691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b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 И НАЛОГОВОЙ ПОЛИТИКИ</a:t>
            </a: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312738" y="3783013"/>
          <a:ext cx="8435975" cy="2933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4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3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8" marR="91448"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Расширение налогооблагаемой базы по имущественным налогам, проведение мероприятий по эффективности управления муниципальным имуществом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8" marR="91448" marT="45726" marB="45726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33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1448" marR="91448"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по повышению эффективности администрирования доходов, направленная на усиление контроля за полным и своевременным поступлением платежей в бюджет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8" marR="91448" marT="45726" marB="4572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188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1448" marR="91448"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бюджетных параметров исходя из необходимости безусловного исполнения действующих расходных обязательств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8" marR="91448" marT="45726" marB="45726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127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1448" marR="91448"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результативности бюджетных расходов, их ориентация на приоритетные направления</a:t>
                      </a:r>
                      <a:endParaRPr lang="en-US" sz="1400" b="1" i="0" u="none" strike="noStrike" kern="1200" baseline="0" noProof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8" marR="91448" marT="45726" marB="4572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109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1448" marR="91448"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Сохранение долгосрочной сбалансированности доходов и расходов</a:t>
                      </a:r>
                      <a:endParaRPr lang="en-US" sz="1400" b="1" i="0" u="none" strike="noStrike" kern="1200" baseline="0" noProof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8" marR="91448" marT="45726" marB="45726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11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1448" marR="91448"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прозрачности и открытости муниципальных финансов для граждан</a:t>
                      </a:r>
                      <a:endParaRPr lang="ru-RU" sz="1400" b="1" i="0" u="none" strike="noStrike" kern="1200" baseline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8" marR="91448" marT="45726" marB="4572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Нашивка 4"/>
          <p:cNvSpPr/>
          <p:nvPr/>
        </p:nvSpPr>
        <p:spPr>
          <a:xfrm>
            <a:off x="603250" y="3954463"/>
            <a:ext cx="120650" cy="215900"/>
          </a:xfrm>
          <a:prstGeom prst="chevron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595313" y="5033963"/>
            <a:ext cx="120650" cy="215900"/>
          </a:xfrm>
          <a:prstGeom prst="chevron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590550" y="6453188"/>
            <a:ext cx="122238" cy="215900"/>
          </a:xfrm>
          <a:prstGeom prst="chevron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565150" y="4500563"/>
            <a:ext cx="120650" cy="215900"/>
          </a:xfrm>
          <a:prstGeom prst="chevron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590550" y="5551488"/>
            <a:ext cx="122238" cy="215900"/>
          </a:xfrm>
          <a:prstGeom prst="chevron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8405" y="1196752"/>
            <a:ext cx="871296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146" y="1196752"/>
            <a:ext cx="8477146" cy="1873978"/>
          </a:xfrm>
          <a:prstGeom prst="rect">
            <a:avLst/>
          </a:prstGeom>
          <a:noFill/>
          <a:ln w="1905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и налоговая политика Крапивинского муниципального округа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направлена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устойчивое жизнеобеспечение округа в условиях жесткого ограничения финансовых средств, на экономное и эффективное расходование бюджетных средств, ориентированное на результат.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Основные задачи бюджетной и налоговой политики: поддержание экономической и социальной стабильности в округе, повышение качества использования финансовых ресурсов округа, обеспечение доступности для потребителей и улучшение качества социальных, бюджетных и жилищно-коммунальных услуг, повышение уровня собираемости собственных доходов бюджета округа, поддержка предпринимательской и инвестиционной активности.</a:t>
            </a:r>
          </a:p>
        </p:txBody>
      </p:sp>
      <p:sp>
        <p:nvSpPr>
          <p:cNvPr id="13" name="Нашивка 12"/>
          <p:cNvSpPr/>
          <p:nvPr/>
        </p:nvSpPr>
        <p:spPr>
          <a:xfrm>
            <a:off x="590550" y="5999163"/>
            <a:ext cx="122238" cy="215900"/>
          </a:xfrm>
          <a:prstGeom prst="chevron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971599" y="3212976"/>
            <a:ext cx="7747745" cy="504056"/>
          </a:xfrm>
          <a:prstGeom prst="upArrow">
            <a:avLst>
              <a:gd name="adj1" fmla="val 46951"/>
              <a:gd name="adj2" fmla="val 4823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3997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525" y="195263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1043608" y="548680"/>
            <a:ext cx="7417767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ДИНАМИКА ИСПОЛНЕНИЯ ДОХОДОВ  БЮДЖЕТА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343338"/>
              </p:ext>
            </p:extLst>
          </p:nvPr>
        </p:nvGraphicFramePr>
        <p:xfrm>
          <a:off x="395287" y="1341438"/>
          <a:ext cx="8320881" cy="489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2" name="Лист" r:id="rId3" imgW="7410493" imgH="5076710" progId="Excel.Sheet.8">
                  <p:embed/>
                </p:oleObj>
              </mc:Choice>
              <mc:Fallback>
                <p:oleObj name="Лист" r:id="rId3" imgW="7410493" imgH="5076710" progId="Excel.Sheet.8">
                  <p:embed/>
                  <p:pic>
                    <p:nvPicPr>
                      <p:cNvPr id="0" name="Picture 38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" y="1341438"/>
                        <a:ext cx="8320881" cy="48942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131763"/>
            <a:ext cx="6556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78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647726"/>
              </p:ext>
            </p:extLst>
          </p:nvPr>
        </p:nvGraphicFramePr>
        <p:xfrm>
          <a:off x="171450" y="981075"/>
          <a:ext cx="8767763" cy="567689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380">
                <a:tc rowSpan="3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7" marB="45737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58" marR="4658" marT="4658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3" marB="9503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к 2022 году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58" marR="4658" marT="4658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39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</a:t>
                      </a:r>
                    </a:p>
                  </a:txBody>
                  <a:tcPr marL="7328" marR="7328" marT="7329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9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3" marR="30483" marT="9503" marB="9503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039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9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уточненный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28" marR="7328" marT="7329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98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220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7" marB="45737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7" marB="45737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219 766,0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202 762,0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233 190,0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237 852,9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108,2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7" marB="45737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126 513,6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36 113,0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57 086,7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57 100,3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45,1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7" marB="45737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1 304 926,9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1 280 434,1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1 558 406,9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1 524 658,6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116,8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7" marB="45737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1 651 206,5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1 519 309,1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1 848 683,6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1 819 611,8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110,2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954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7" marB="45737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средств местного бюджета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7" marB="45737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715 093,1</a:t>
                      </a:r>
                    </a:p>
                  </a:txBody>
                  <a:tcPr marT="45737" marB="45737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643 663,0</a:t>
                      </a:r>
                    </a:p>
                  </a:txBody>
                  <a:tcPr marT="45737" marB="45737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829 781,2</a:t>
                      </a:r>
                    </a:p>
                  </a:txBody>
                  <a:tcPr marT="45737" marB="45737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823 215,7</a:t>
                      </a:r>
                    </a:p>
                  </a:txBody>
                  <a:tcPr marT="45737" marB="45737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115,1</a:t>
                      </a:r>
                    </a:p>
                  </a:txBody>
                  <a:tcPr marT="45737" marB="45737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7" marB="45737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735 525,8</a:t>
                      </a:r>
                    </a:p>
                  </a:txBody>
                  <a:tcPr marL="9525" marR="9525" marT="9526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826 516,48</a:t>
                      </a:r>
                    </a:p>
                  </a:txBody>
                  <a:tcPr marL="9525" marR="9525" marT="9526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971 580,6</a:t>
                      </a:r>
                    </a:p>
                  </a:txBody>
                  <a:tcPr marL="9525" marR="9525" marT="9526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939 831,2</a:t>
                      </a:r>
                    </a:p>
                  </a:txBody>
                  <a:tcPr marL="9525" marR="9525" marT="9526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127,8</a:t>
                      </a:r>
                    </a:p>
                  </a:txBody>
                  <a:tcPr marL="9525" marR="9525" marT="9526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средств федерального бюджета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7" marB="45737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210 702,8</a:t>
                      </a:r>
                    </a:p>
                  </a:txBody>
                  <a:tcPr marL="9525" marR="9525" marT="9526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55 729,62</a:t>
                      </a:r>
                    </a:p>
                  </a:txBody>
                  <a:tcPr marL="9525" marR="9525" marT="9526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55 636,8</a:t>
                      </a:r>
                    </a:p>
                  </a:txBody>
                  <a:tcPr marL="9525" marR="9525" marT="9526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54 078,3</a:t>
                      </a:r>
                    </a:p>
                  </a:txBody>
                  <a:tcPr marL="9525" marR="9525" marT="9526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25,7</a:t>
                      </a:r>
                    </a:p>
                  </a:txBody>
                  <a:tcPr marL="9525" marR="9525" marT="9526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7" marB="45737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  1 661 321,7</a:t>
                      </a:r>
                    </a:p>
                  </a:txBody>
                  <a:tcPr marL="9525" marR="9525" marT="9526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1 525 909,1</a:t>
                      </a:r>
                    </a:p>
                  </a:txBody>
                  <a:tcPr marL="9525" marR="9525" marT="9526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1 856 998,6</a:t>
                      </a:r>
                    </a:p>
                  </a:txBody>
                  <a:tcPr marL="9525" marR="9525" marT="9526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1 817 125,2</a:t>
                      </a:r>
                    </a:p>
                  </a:txBody>
                  <a:tcPr marL="9525" marR="9525" marT="9526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109,4</a:t>
                      </a:r>
                    </a:p>
                  </a:txBody>
                  <a:tcPr marL="9525" marR="9525" marT="9526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7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дефицит (-), профицит (+)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7" marB="45737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-10 115,1</a:t>
                      </a:r>
                    </a:p>
                  </a:txBody>
                  <a:tcPr marT="45737" marB="45737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-6 600,0</a:t>
                      </a:r>
                    </a:p>
                  </a:txBody>
                  <a:tcPr marT="45737" marB="45737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8 315,0</a:t>
                      </a:r>
                    </a:p>
                  </a:txBody>
                  <a:tcPr marT="45737" marB="45737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-2 486,7</a:t>
                      </a:r>
                    </a:p>
                  </a:txBody>
                  <a:tcPr marT="45737" marB="45737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</a:p>
                  </a:txBody>
                  <a:tcPr marT="45737" marB="45737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8367">
                <a:tc rowSpan="4"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130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7" marB="45737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– всего, в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130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7" marB="457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7" marB="457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7" marB="457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7" marB="457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7" marB="457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7" marB="45737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89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погашение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130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7" marB="457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7" marB="457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7" marB="457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7" marB="457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7" marB="45737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9535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бюджета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7130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10 115,1</a:t>
                      </a:r>
                    </a:p>
                  </a:txBody>
                  <a:tcPr marT="45737" marB="457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6 600,0</a:t>
                      </a:r>
                    </a:p>
                  </a:txBody>
                  <a:tcPr marT="45737" marB="457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-8 315,0</a:t>
                      </a:r>
                    </a:p>
                  </a:txBody>
                  <a:tcPr marT="45737" marB="457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2 486,7</a:t>
                      </a:r>
                    </a:p>
                  </a:txBody>
                  <a:tcPr marT="45737" marB="457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</a:p>
                  </a:txBody>
                  <a:tcPr marT="45737" marB="45737" anchor="ctr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405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10 115,1</a:t>
                      </a:r>
                    </a:p>
                  </a:txBody>
                  <a:tcPr marT="45737" marB="45737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6 600,0</a:t>
                      </a:r>
                    </a:p>
                  </a:txBody>
                  <a:tcPr marT="45737" marB="45737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-8 315,0</a:t>
                      </a:r>
                    </a:p>
                  </a:txBody>
                  <a:tcPr marT="45737" marB="45737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2 486,7</a:t>
                      </a:r>
                    </a:p>
                  </a:txBody>
                  <a:tcPr marT="45737" marB="45737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</a:p>
                  </a:txBody>
                  <a:tcPr marT="45737" marB="45737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41363" y="519113"/>
            <a:ext cx="83058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ХАРАКТЕРИСТИКИ БЮДЖЕТА ОКРУГА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0053" name="Text Box 188"/>
          <p:cNvSpPr txBox="1">
            <a:spLocks noChangeArrowheads="1"/>
          </p:cNvSpPr>
          <p:nvPr/>
        </p:nvSpPr>
        <p:spPr bwMode="auto">
          <a:xfrm rot="-5400000">
            <a:off x="-267493" y="2194719"/>
            <a:ext cx="1295400" cy="3063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40054" name="Text Box 188"/>
          <p:cNvSpPr txBox="1">
            <a:spLocks noChangeArrowheads="1"/>
          </p:cNvSpPr>
          <p:nvPr/>
        </p:nvSpPr>
        <p:spPr bwMode="auto">
          <a:xfrm rot="-5400000">
            <a:off x="-279399" y="3744912"/>
            <a:ext cx="1371600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41081" name="Text Box 188"/>
          <p:cNvSpPr txBox="1">
            <a:spLocks noChangeArrowheads="1"/>
          </p:cNvSpPr>
          <p:nvPr/>
        </p:nvSpPr>
        <p:spPr bwMode="auto">
          <a:xfrm rot="-5400000">
            <a:off x="-122237" y="5459413"/>
            <a:ext cx="172878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</a:t>
            </a:r>
          </a:p>
        </p:txBody>
      </p:sp>
      <p:pic>
        <p:nvPicPr>
          <p:cNvPr id="4108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114300"/>
            <a:ext cx="655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голок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15361</TotalTime>
  <Words>5796</Words>
  <Application>Microsoft Office PowerPoint</Application>
  <PresentationFormat>Экран (4:3)</PresentationFormat>
  <Paragraphs>1566</Paragraphs>
  <Slides>47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6" baseType="lpstr">
      <vt:lpstr>Arial</vt:lpstr>
      <vt:lpstr>Bookman Old Style</vt:lpstr>
      <vt:lpstr>Calibri</vt:lpstr>
      <vt:lpstr>Calibri Light</vt:lpstr>
      <vt:lpstr>Corbel</vt:lpstr>
      <vt:lpstr>Times New Roman</vt:lpstr>
      <vt:lpstr>Wingdings</vt:lpstr>
      <vt:lpstr>уголок</vt:lpstr>
      <vt:lpstr>Лист</vt:lpstr>
      <vt:lpstr>Презентация PowerPoint</vt:lpstr>
      <vt:lpstr> ПОКАЗАТЕЛИ ПРОГНОЗА СОЦИАЛЬНО-ЭКОНОМИЧЕСКОГО РАЗВИТИЯ КРАПИВИНСКОГО МУНИЦИПАЛЬНОГО ОКРУГА</vt:lpstr>
      <vt:lpstr>  ПОКАЗАТЕЛИ ЭФФЕКТИВНОСТИ ДЕЯТЕЛЬНОСТИ ОРГАНОВ МЕСТНОГО САМОУПРАВЛЕНИЯ </vt:lpstr>
      <vt:lpstr> ПОКАЗАТЕЛИ ЭФФЕКТИВНОСТИ ДЕЯТЕЛЬНОСТИ ОРГАНОВ МЕСТНОГО САМОУПРАВЛЕНИЯ </vt:lpstr>
      <vt:lpstr>ПОКАЗАТЕЛИ ЭФФЕКТИВНОСТИ ДЕЯТЕЛЬНОСТИ ОРГАНОВ МЕСТНОГО САМОУПРАВЛЕНИЯ </vt:lpstr>
      <vt:lpstr>Презентация PowerPoint</vt:lpstr>
      <vt:lpstr>ОСНОВНЫЕ НАПРАВЛЕНИЯ  БЮДЖЕТНОЙ И НАЛОГОВОЙ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НАЛОГОВЫХ И НЕНАЛОГОВЫХ ДОХОДОВ БЮДЖЕТА КРАПИВИНСКОГО МУНИЦИПАЛЬНОГО ОКРУГА ЗА 2023 ГОД</vt:lpstr>
      <vt:lpstr>Презентация PowerPoint</vt:lpstr>
      <vt:lpstr>СТРУКТУРА БЕЗВОЗМЕЗДНЫХ ПОСТУПЛЕНИЙ  В БЮДЖЕТ КРАПИВИНСКОГО МУНИЦИПАЛЬНОГО ОКРУГА ЗА 2023 ГОД</vt:lpstr>
      <vt:lpstr>РАСХОДЫ  БЮДЖЕТА  КРАПИВИНСКОГО МУНИЦИПАЛЬНОГО ОКРУГА</vt:lpstr>
      <vt:lpstr>СТРУКТУРА РАСХОДОВ БЮДЖЕТА  КРАПИВИНСКОГО МУНИЦИПАЛЬНОГО округа  В РАМКАХ МУНИЦИПАЛЬНЫХ ПРОГРАММ  ЗА 2023 ГОД </vt:lpstr>
      <vt:lpstr>МУНИЦИПАЛЬНАЯ  ПРОГРАММА  «ОРГАНИЗАЦИЯ  МЕСТНОГО САМОУПРАВЛЕНИЯ»</vt:lpstr>
      <vt:lpstr>МУНИЦИПАЛЬНАЯ  ПРОГРАММА   «РАЗВИТИЕ ОБРАЗОВАНИЯ»</vt:lpstr>
      <vt:lpstr>МЕРЫ СОЦИАЛЬНОЙ ПОДДЕРЖКИ,  ПРЕДОСТАВЛЯЕМЫЕ ИЗ БЮДЖЕТА ОКРУГА ЗА 2023ГОД (Подпрограмма «Социальные гарантии в системе образования»)</vt:lpstr>
      <vt:lpstr>МУНИЦИПАЛЬНАЯ ПРОГРАММА  «СОЦИАЛЬНАЯ ПОДДЕРЖКА НАСЕЛЕНИЯ»</vt:lpstr>
      <vt:lpstr>МЕРЫ СОЦИАЛЬНОЙ ПОДДЕРЖКИ,  ПРЕДОСТАВЛЯЕМЫЕ ИЗ БЮДЖЕТА ОКРУГА ЗА 2023 ГОД (Подпрограмма «Реализация мер социальной поддержки отдельных категорий граждан»)</vt:lpstr>
      <vt:lpstr> МУНИЦИПАЛЬНАЯ ПРОГРАММА  «ИНФОРМАЦИОННАЯ ОБЕСПЕЧЕННОСТЬ ЖИТЕЛЕЙ КРАПИВИНСКОГО МУНИЦИПАЛЬНОГО ОКРУГА» </vt:lpstr>
      <vt:lpstr>МУНИЦИПАЛЬНАЯ  ПРОГРАММА «КУЛЬТУРА» </vt:lpstr>
      <vt:lpstr>МУНИЦИПАЛЬНАЯ ПРОГРАММА  «ИМУЩЕСТВЕННЫЙ КОМПЛЕКС»</vt:lpstr>
      <vt:lpstr>МУНИЦИПАЛЬНАЯ ПРОГРАММА «РАЗВИТИЕ МУНИЦИПАЛЬНОГО БЮДЖЕТНОГО УЧРЕЖДЕНИЯ «АВТОХОЗЯЙСТВО КРАПИВИНСКОГО МУНИЦИПАЛЬНОГО ОКРУГА»»</vt:lpstr>
      <vt:lpstr>МУНИЦИПАЛЬНАЯ ПРОГРАММА  «ЖИЛИЩНО-КОММУНАЛЬНЫЙ КОМПЛЕКС, ЭНЕРГОСБЕРЕЖЕНИЕ И ПОВЫШЕНИЕ ЭНЕРГЕТИЧЕСКОЙ ЭФФЕКТИВНОСТИ»</vt:lpstr>
      <vt:lpstr>Презентация PowerPoint</vt:lpstr>
      <vt:lpstr>МУНИЦИПАЛЬНАЯ ПРОГРАММА  «ОБЕСПЕЧЕНИЕ БЕЗОПАСНОСТИ ЖИЗНЕДЕЯТЕЛЬНОСТИ НАСЕЛЕНИЯ И ПРЕДПРИЯТИЙ» </vt:lpstr>
      <vt:lpstr>МУНИЦИПАЛЬНАЯ ПРОГРАММА   «МОДЕРНИЗАЦИЯ ОБЪЕКТОВ СОЦИАЛЬНОЙ СФЕРЫ И ЖИЛОГО ФОНДА КРАПИВИНСКОГО МУНИЦИПАЛЬНОГО ОКРУГА» </vt:lpstr>
      <vt:lpstr>МУНИЦИПАЛЬНАЯ ПРОГРАММА  «РАЗВИТИЕ ИНФОРМАЦИОННОГО ОБЩЕСТВА»</vt:lpstr>
      <vt:lpstr>МУНИЦИПАЛЬНАЯ  ПРОГРАММА  «РАЗВИТИЕ МУНИЦИПАЛЬНОЙ СЛУЖБЫ»</vt:lpstr>
      <vt:lpstr>МУНИЦИПАЛЬНАЯ ПРОГРАММА  «ПООЩРЕНИЕ ГРАЖДАН, ОРГАНИЗАЦИЙ ЗА ЗАСЛУГИ В СОЦИАЛЬНО-ЭКОНОМИЧЕСКОМ РАЗВИТИИ» </vt:lpstr>
      <vt:lpstr>МУНИЦИПАЛЬНАЯ ПРОГРАММА  «ЖИЛИЩЕ КРАПИВИНСКОГО МУНИЦИПАЛЬНОГО ОКРУГА» </vt:lpstr>
      <vt:lpstr>МУНИЦИПАЛЬНАЯ ПРОГРАММА «БЛАГОУСТРОЙСТВО И ДОРОЖНОЕ ХОЗЯЙСТВО»</vt:lpstr>
      <vt:lpstr>МУНИЦИПАЛЬНАЯ ПРОГРАММА  «ПРОФИЛАКТИКА БЕЗНАДЗОРНОСТИ И ПРАВОНАРУШЕНИЙ НЕСОВЕРШЕННОЛЕТНИХ»</vt:lpstr>
      <vt:lpstr>МУНИЦИПАЛЬНАЯ ПРОГРАММА  «УЛУЧШЕНИЕ УСЛОВИЙ И ОХРАНЫ ТРУДА» </vt:lpstr>
      <vt:lpstr>МУНИЦИПАЛЬНАЯ ПРОГРАММА «ПОДДЕРЖКА СОЦИАЛЬНО ОРИЕНТИРОВАННЫХ  НЕКОММЕРЧЕСКИХ ОРГАНИЗАЦИЙ»</vt:lpstr>
      <vt:lpstr>МУНИЦИПАЛЬНАЯ ПРОГРАММА «ФОРМИРОВАНИЕ СОВРЕМЕННОЙ ГОРОДСКОЙ СРЕДЫ »</vt:lpstr>
      <vt:lpstr>МУНИЦИПАЛЬНАЯ ПРОГРАММА  «РАЗВИТИЕ ТУРИЗМА»</vt:lpstr>
      <vt:lpstr>МУНИЦИПАЛЬНАЯ ПРОГРАММА  «ПРОФИЛАКТИКА ЭКСТРЕМИЗМА»</vt:lpstr>
      <vt:lpstr>МУНИЦИПАЛЬНАЯ ПРОГРАММА  «ПРОФИЛАКТИКА  ТЕРРОРИЗМА, МИНИМИЗАЦИЯ И ЛИКВИДАЦИЯ ПОСЛЕДСТВИЙ ЕГО ПОЯВЛЕНИЙ»</vt:lpstr>
      <vt:lpstr>МУНИЦИПАЛЬНАЯ ПРОГРАММА  «РАЗВИТИЕ ФИЗИЧЕСКОЙ КУЛЬТУРЫ И СПОРТА В КРАПИВИНСКОМ МУНИЦИПАЛЬНОМ ОКРУГЕ»</vt:lpstr>
      <vt:lpstr>МУНИЦИПАЛЬНАЯ ПРОГРАММА  «ПРЕДУПРЕЖДЕНИЕ ВОЗНИКНОВЕНИЯ, РАСПРОСТРАНЕНИЯ И ЛИКВИДАЦИЯ ЗАРАЗНЫХ, НЕЗАРАЗНЫХ ЗАБОЛЕВАНИЙ ЖИВОТНЫХ И ПТИЦ, В ТОМ ЧИСЛЕ ОБЩИХ ДЛЯ ЧЕЛОВЕКА И ЖИВОТНЫХ НА ТЕРРИТОРИИ КРАПИВИНСКОГО МУНИЦИПАЛЬНОГО ОКРУГА»</vt:lpstr>
      <vt:lpstr>МУНИЦИПАЛЬНАЯ ПРОГРАММА  «ДОРОЖНОЕ ХОЗЯЙСТВО И НАЦИОНАЛЬНАЯ ЭКОНОМИКА НА ТЕРРИТОРИИ »</vt:lpstr>
      <vt:lpstr>НЕПРОГРАММНЫЕ НАПРАВЛЕНИЕ ДЕЯТЕЛЬНОСТИ</vt:lpstr>
      <vt:lpstr>ИСПОЛНЕНИЕ УКАЗОВ ПРЕЗИДЕНТА РОССИЙСКОЙ ФЕДЕРАЦИИ  ОТ 7 МАЯ 2012 ГОДА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UserXP</dc:creator>
  <cp:lastModifiedBy>Диман Т.</cp:lastModifiedBy>
  <cp:revision>1885</cp:revision>
  <cp:lastPrinted>2024-02-27T04:49:12Z</cp:lastPrinted>
  <dcterms:created xsi:type="dcterms:W3CDTF">2018-01-19T01:19:02Z</dcterms:created>
  <dcterms:modified xsi:type="dcterms:W3CDTF">2024-05-23T07:33:32Z</dcterms:modified>
</cp:coreProperties>
</file>