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28.jpg" ContentType="image/jpg"/>
  <Override PartName="/ppt/media/image29.jpg" ContentType="image/jpg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8" r:id="rId1"/>
  </p:sldMasterIdLst>
  <p:notesMasterIdLst>
    <p:notesMasterId r:id="rId34"/>
  </p:notesMasterIdLst>
  <p:handoutMasterIdLst>
    <p:handoutMasterId r:id="rId35"/>
  </p:handoutMasterIdLst>
  <p:sldIdLst>
    <p:sldId id="458" r:id="rId2"/>
    <p:sldId id="509" r:id="rId3"/>
    <p:sldId id="510" r:id="rId4"/>
    <p:sldId id="511" r:id="rId5"/>
    <p:sldId id="483" r:id="rId6"/>
    <p:sldId id="507" r:id="rId7"/>
    <p:sldId id="508" r:id="rId8"/>
    <p:sldId id="490" r:id="rId9"/>
    <p:sldId id="503" r:id="rId10"/>
    <p:sldId id="506" r:id="rId11"/>
    <p:sldId id="492" r:id="rId12"/>
    <p:sldId id="493" r:id="rId13"/>
    <p:sldId id="417" r:id="rId14"/>
    <p:sldId id="495" r:id="rId15"/>
    <p:sldId id="496" r:id="rId16"/>
    <p:sldId id="497" r:id="rId17"/>
    <p:sldId id="498" r:id="rId18"/>
    <p:sldId id="499" r:id="rId19"/>
    <p:sldId id="500" r:id="rId20"/>
    <p:sldId id="501" r:id="rId21"/>
    <p:sldId id="502" r:id="rId22"/>
    <p:sldId id="416" r:id="rId23"/>
    <p:sldId id="418" r:id="rId24"/>
    <p:sldId id="504" r:id="rId25"/>
    <p:sldId id="505" r:id="rId26"/>
    <p:sldId id="436" r:id="rId27"/>
    <p:sldId id="437" r:id="rId28"/>
    <p:sldId id="512" r:id="rId29"/>
    <p:sldId id="441" r:id="rId30"/>
    <p:sldId id="359" r:id="rId31"/>
    <p:sldId id="358" r:id="rId32"/>
    <p:sldId id="491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1638" userDrawn="1">
          <p15:clr>
            <a:srgbClr val="A4A3A4"/>
          </p15:clr>
        </p15:guide>
        <p15:guide id="6" pos="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Туаева Альбина Григорьевна" initials="ТАГ [3]" lastIdx="4" clrIdx="6">
    <p:extLst>
      <p:ext uri="{19B8F6BF-5375-455C-9EA6-DF929625EA0E}">
        <p15:presenceInfo xmlns:p15="http://schemas.microsoft.com/office/powerpoint/2012/main" userId="S-1-5-21-2188240542-2414054070-1260488716-101529" providerId="AD"/>
      </p:ext>
    </p:extLst>
  </p:cmAuthor>
  <p:cmAuthor id="1" name="Дробова Ольга Вячеславовна" initials="ДОВ" lastIdx="12" clrIdx="0">
    <p:extLst>
      <p:ext uri="{19B8F6BF-5375-455C-9EA6-DF929625EA0E}">
        <p15:presenceInfo xmlns:p15="http://schemas.microsoft.com/office/powerpoint/2012/main" userId="S-1-5-21-3984553460-2967019461-2582754449-22233" providerId="AD"/>
      </p:ext>
    </p:extLst>
  </p:cmAuthor>
  <p:cmAuthor id="8" name="Витальева Виктория Валерьевна" initials="ВВВ" lastIdx="59" clrIdx="7">
    <p:extLst>
      <p:ext uri="{19B8F6BF-5375-455C-9EA6-DF929625EA0E}">
        <p15:presenceInfo xmlns:p15="http://schemas.microsoft.com/office/powerpoint/2012/main" userId="S-1-5-21-3984553460-2967019461-2582754449-9450" providerId="AD"/>
      </p:ext>
    </p:extLst>
  </p:cmAuthor>
  <p:cmAuthor id="2" name="Ольга Дробова" initials="ОД" lastIdx="2" clrIdx="1">
    <p:extLst>
      <p:ext uri="{19B8F6BF-5375-455C-9EA6-DF929625EA0E}">
        <p15:presenceInfo xmlns:p15="http://schemas.microsoft.com/office/powerpoint/2012/main" userId="9987f36cb31bf59d" providerId="Windows Live"/>
      </p:ext>
    </p:extLst>
  </p:cmAuthor>
  <p:cmAuthor id="9" name="Сигунов Марк Александрович" initials="СМА" lastIdx="6" clrIdx="8">
    <p:extLst>
      <p:ext uri="{19B8F6BF-5375-455C-9EA6-DF929625EA0E}">
        <p15:presenceInfo xmlns:p15="http://schemas.microsoft.com/office/powerpoint/2012/main" userId="S-1-5-21-340576085-3929279038-2991976684-50423" providerId="AD"/>
      </p:ext>
    </p:extLst>
  </p:cmAuthor>
  <p:cmAuthor id="3" name="Дробова Ольга Вячеславовна" initials="ДОВ [2]" lastIdx="2" clrIdx="2">
    <p:extLst>
      <p:ext uri="{19B8F6BF-5375-455C-9EA6-DF929625EA0E}">
        <p15:presenceInfo xmlns:p15="http://schemas.microsoft.com/office/powerpoint/2012/main" userId="S-1-5-21-340576085-3929279038-2991976684-38956" providerId="AD"/>
      </p:ext>
    </p:extLst>
  </p:cmAuthor>
  <p:cmAuthor id="4" name="Коланьков Александр Валерьевич" initials="КАВ" lastIdx="39" clrIdx="3">
    <p:extLst>
      <p:ext uri="{19B8F6BF-5375-455C-9EA6-DF929625EA0E}">
        <p15:presenceInfo xmlns:p15="http://schemas.microsoft.com/office/powerpoint/2012/main" userId="S-1-5-21-3984553460-2967019461-2582754449-1860" providerId="AD"/>
      </p:ext>
    </p:extLst>
  </p:cmAuthor>
  <p:cmAuthor id="5" name="Туаева Альбина Григорьевна" initials="ТАГ" lastIdx="117" clrIdx="4">
    <p:extLst>
      <p:ext uri="{19B8F6BF-5375-455C-9EA6-DF929625EA0E}">
        <p15:presenceInfo xmlns:p15="http://schemas.microsoft.com/office/powerpoint/2012/main" userId="S-1-5-21-3984553460-2967019461-2582754449-25649" providerId="AD"/>
      </p:ext>
    </p:extLst>
  </p:cmAuthor>
  <p:cmAuthor id="6" name="Туаева Альбина Григорьевна" initials="ТАГ [2]" lastIdx="8" clrIdx="5">
    <p:extLst>
      <p:ext uri="{19B8F6BF-5375-455C-9EA6-DF929625EA0E}">
        <p15:presenceInfo xmlns:p15="http://schemas.microsoft.com/office/powerpoint/2012/main" userId="S-1-5-21-340576085-3929279038-2991976684-691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DFF"/>
    <a:srgbClr val="2F8BD0"/>
    <a:srgbClr val="0082BB"/>
    <a:srgbClr val="FDA22E"/>
    <a:srgbClr val="E2ECFF"/>
    <a:srgbClr val="CADAFD"/>
    <a:srgbClr val="8FB6FF"/>
    <a:srgbClr val="2D72FF"/>
    <a:srgbClr val="008DD6"/>
    <a:srgbClr val="009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4" autoAdjust="0"/>
    <p:restoredTop sz="91395" autoAdjust="0"/>
  </p:normalViewPr>
  <p:slideViewPr>
    <p:cSldViewPr snapToGrid="0">
      <p:cViewPr varScale="1">
        <p:scale>
          <a:sx n="102" d="100"/>
          <a:sy n="102" d="100"/>
        </p:scale>
        <p:origin x="1302" y="96"/>
      </p:cViewPr>
      <p:guideLst>
        <p:guide orient="horz" pos="1638"/>
        <p:guide pos="3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516" y="87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86EEE10-4894-C541-8978-8728BC2352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FD95F9-7E46-4D4C-AA86-449E30D140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73F7C-7D9D-D648-B5A4-178A86204D31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1B38B1-8DD6-CF40-A4C8-1BF3217F97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38C882-2084-EA48-97F9-16C6C53FB4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1FA96-8EE7-554A-9B68-BEB71E67C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824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7:37:1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CB2610AD-F381-48C0-977C-C6D577B1AD7C}" type="datetime1">
              <a:rPr lang="ru-RU"/>
              <a:pPr lvl="0">
                <a:defRPr/>
              </a:pPr>
              <a:t>29.10.2024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ru-RU" dirty="0"/>
              <a:t>Образец текста</a:t>
            </a:r>
          </a:p>
          <a:p>
            <a:pPr lvl="1">
              <a:defRPr/>
            </a:pPr>
            <a:r>
              <a:rPr lang="ru-RU" dirty="0"/>
              <a:t>Второй уровень</a:t>
            </a:r>
          </a:p>
          <a:p>
            <a:pPr lvl="2">
              <a:defRPr/>
            </a:pPr>
            <a:r>
              <a:rPr lang="ru-RU" dirty="0"/>
              <a:t>Третий уровень</a:t>
            </a:r>
          </a:p>
          <a:p>
            <a:pPr lvl="3">
              <a:defRPr/>
            </a:pPr>
            <a:r>
              <a:rPr lang="ru-RU" dirty="0"/>
              <a:t>Четвертый уровень</a:t>
            </a:r>
          </a:p>
          <a:p>
            <a:pPr lvl="4">
              <a:defRPr/>
            </a:pPr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737EB12F-99FA-4AEF-9134-AE5507F1297B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1683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37EB12F-99FA-4AEF-9134-AE5507F1297B}" type="slidenum">
              <a:rPr lang="ru-RU" smtClean="0"/>
              <a:pPr lvl="0"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682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400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37EB12F-99FA-4AEF-9134-AE5507F1297B}" type="slidenum">
              <a:rPr lang="ru-RU" smtClean="0"/>
              <a:pPr lvl="0"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660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37EB12F-99FA-4AEF-9134-AE5507F1297B}" type="slidenum">
              <a:rPr lang="ru-RU" smtClean="0"/>
              <a:pPr lvl="0"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732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839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F69D-97B8-4AA2-B1C2-93F7B7BEB1A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649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37EB12F-99FA-4AEF-9134-AE5507F1297B}" type="slidenum">
              <a:rPr lang="ru-RU" smtClean="0"/>
              <a:pPr lvl="0"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855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37EB12F-99FA-4AEF-9134-AE5507F1297B}" type="slidenum">
              <a:rPr lang="ru-RU" smtClean="0"/>
              <a:pPr lvl="0"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495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37EB12F-99FA-4AEF-9134-AE5507F1297B}" type="slidenum">
              <a:rPr lang="ru-RU" smtClean="0"/>
              <a:pPr lvl="0"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71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37EB12F-99FA-4AEF-9134-AE5507F1297B}" type="slidenum">
              <a:rPr lang="ru-RU" smtClean="0"/>
              <a:pPr lvl="0"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956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37EB12F-99FA-4AEF-9134-AE5507F1297B}" type="slidenum">
              <a:rPr lang="ru-RU" smtClean="0"/>
              <a:pPr lvl="0"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974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65413" y="500063"/>
            <a:ext cx="4445000" cy="25003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22E6-12C5-4627-BEE3-D95F1D2F2E9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244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37EB12F-99FA-4AEF-9134-AE5507F1297B}" type="slidenum">
              <a:rPr lang="ru-RU" smtClean="0"/>
              <a:pPr lvl="0"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466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37EB12F-99FA-4AEF-9134-AE5507F1297B}" type="slidenum">
              <a:rPr lang="ru-RU" smtClean="0"/>
              <a:pPr lvl="0"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69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37EB12F-99FA-4AEF-9134-AE5507F1297B}" type="slidenum">
              <a:rPr lang="ru-RU" smtClean="0"/>
              <a:pPr lvl="0"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600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37EB12F-99FA-4AEF-9134-AE5507F1297B}" type="slidenum">
              <a:rPr lang="ru-RU" smtClean="0"/>
              <a:pPr lvl="0"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8843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2278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37EB12F-99FA-4AEF-9134-AE5507F1297B}" type="slidenum">
              <a:rPr lang="ru-RU" smtClean="0"/>
              <a:pPr lvl="0">
                <a:defRPr/>
              </a:pPr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5021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737EB12F-99FA-4AEF-9134-AE5507F1297B}" type="slidenum">
              <a:rPr lang="ru-RU" smtClean="0"/>
              <a:pPr lvl="0"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507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65413" y="500063"/>
            <a:ext cx="4445000" cy="25003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22E6-12C5-4627-BEE3-D95F1D2F2E9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85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65413" y="500063"/>
            <a:ext cx="4445000" cy="25003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22E6-12C5-4627-BEE3-D95F1D2F2E9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42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37EB12F-99FA-4AEF-9134-AE5507F1297B}" type="slidenum">
              <a:rPr lang="ru-RU" smtClean="0"/>
              <a:pPr lvl="0"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81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37EB12F-99FA-4AEF-9134-AE5507F1297B}" type="slidenum">
              <a:rPr lang="ru-RU" smtClean="0"/>
              <a:pPr lvl="0"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086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37EB12F-99FA-4AEF-9134-AE5507F1297B}" type="slidenum">
              <a:rPr lang="ru-RU" smtClean="0"/>
              <a:pPr lvl="0"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244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37EB12F-99FA-4AEF-9134-AE5507F1297B}" type="slidenum">
              <a:rPr lang="ru-RU" smtClean="0"/>
              <a:pPr lvl="0"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42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37EB12F-99FA-4AEF-9134-AE5507F1297B}" type="slidenum">
              <a:rPr lang="ru-RU" smtClean="0"/>
              <a:pPr lvl="0"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98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ложка 1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>
              <a:defRPr/>
            </a:pPr>
            <a:r>
              <a:rPr lang="ru-RU"/>
              <a:t>Заголовок раздела в несколько строк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>
              <a:defRPr/>
            </a:pPr>
            <a:r>
              <a:rPr lang="en-US"/>
              <a:t>2017</a:t>
            </a:r>
            <a:r>
              <a:rPr lang="ru-RU"/>
              <a:t> г.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/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22C70B-AE61-4500-A0F4-72CCAE20F341}" type="datetimeFigureOut">
              <a:rPr lang="ru-RU" smtClean="0"/>
              <a:pPr>
                <a:defRPr/>
              </a:pPr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AE3D8-9967-4F60-A3CA-425BC4352E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11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82743" y="336377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933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6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0AA99AE-6A35-4C1E-8082-A4A87B5CA521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и диаграммы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14074" y="6090624"/>
            <a:ext cx="744537" cy="324000"/>
          </a:xfrm>
        </p:spPr>
        <p:txBody>
          <a:bodyPr/>
          <a:lstStyle/>
          <a:p>
            <a:pPr lvl="0">
              <a:defRPr/>
            </a:pPr>
            <a:fld id="{10AA99AE-6A35-4C1E-8082-A4A87B5CA521}" type="slidenum">
              <a:rPr lang="ru-RU"/>
              <a:pPr lvl="0">
                <a:defRPr/>
              </a:pPr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3596918"/>
          </a:xfrm>
          <a:solidFill>
            <a:schemeClr val="bg2"/>
          </a:solidFill>
        </p:spPr>
        <p:txBody>
          <a:bodyPr>
            <a:noAutofit/>
          </a:bodyPr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9" name="Диаграмма 3"/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3596918"/>
          </a:xfrm>
          <a:solidFill>
            <a:schemeClr val="bg2"/>
          </a:solidFill>
        </p:spPr>
        <p:txBody>
          <a:bodyPr>
            <a:noAutofit/>
          </a:bodyPr>
          <a:lstStyle/>
          <a:p>
            <a:pPr lvl="0">
              <a:defRPr/>
            </a:pPr>
            <a:endParaRPr lang="ru-RU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ключительный слайд 2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/>
              <a:buNone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>
              <a:defRPr/>
            </a:pPr>
            <a:r>
              <a:rPr lang="ru-RU"/>
              <a:t>Служба по защите прав потребителей </a:t>
            </a:r>
          </a:p>
          <a:p>
            <a:pPr lvl="0">
              <a:defRPr/>
            </a:pPr>
            <a:r>
              <a:rPr lang="ru-RU"/>
              <a:t>финансовых услуг и миноритарных акционеров</a:t>
            </a:r>
          </a:p>
          <a:p>
            <a:pPr lvl="0">
              <a:defRPr/>
            </a:pPr>
            <a:r>
              <a:rPr lang="ru-RU"/>
              <a:t>Пункт приема корреспонденции: Москва, Сандуновский пер., д. 3, стр. 1, телефон +7 495 621-09-61</a:t>
            </a:r>
          </a:p>
          <a:p>
            <a:pPr lvl="0">
              <a:defRPr/>
            </a:pPr>
            <a:r>
              <a:rPr lang="ru-RU"/>
              <a:t>Почтовый адрес: 107016, Москва, ул. Неглинная, д. 12</a:t>
            </a:r>
          </a:p>
          <a:p>
            <a:pPr lvl="0">
              <a:defRPr/>
            </a:pPr>
            <a:r>
              <a:rPr lang="ru-RU"/>
              <a:t>Контактный центр: 8 800 250-40-72, +7 495 771-91-00</a:t>
            </a:r>
          </a:p>
          <a:p>
            <a:pPr lvl="0">
              <a:defRPr/>
            </a:pPr>
            <a:r>
              <a:rPr lang="ru-RU"/>
              <a:t>Факс: +7 495 621-64-65, +7 495 621-62-88</a:t>
            </a:r>
          </a:p>
          <a:p>
            <a:pPr lvl="0">
              <a:defRPr/>
            </a:pPr>
            <a:r>
              <a:rPr lang="ru-RU"/>
              <a:t>Сайт: www.cbr.ru</a:t>
            </a:r>
          </a:p>
          <a:p>
            <a:pPr lvl="0">
              <a:defRPr/>
            </a:pPr>
            <a:r>
              <a:rPr lang="ru-RU"/>
              <a:t>Электронная почта: fps@cbr.ru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8" b="1" i="0">
                <a:solidFill>
                  <a:srgbClr val="3089D0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32" b="0" i="0">
                <a:solidFill>
                  <a:srgbClr val="3089D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E274E10-7A55-E74E-9F11-60CA1476D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5" y="6205877"/>
            <a:ext cx="744537" cy="324000"/>
          </a:xfrm>
        </p:spPr>
        <p:txBody>
          <a:bodyPr/>
          <a:lstStyle/>
          <a:p>
            <a:pPr lvl="0">
              <a:defRPr/>
            </a:pPr>
            <a:fld id="{10AA99AE-6A35-4C1E-8082-A4A87B5CA521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нтент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B139F26-9153-4749-90FB-FEFB86C3AC02}"/>
              </a:ext>
            </a:extLst>
          </p:cNvPr>
          <p:cNvSpPr/>
          <p:nvPr userDrawn="1"/>
        </p:nvSpPr>
        <p:spPr>
          <a:xfrm>
            <a:off x="-1" y="650930"/>
            <a:ext cx="519764" cy="844041"/>
          </a:xfrm>
          <a:prstGeom prst="rect">
            <a:avLst/>
          </a:prstGeom>
          <a:solidFill>
            <a:srgbClr val="0F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F466D"/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DB0887A-1C34-F84E-91CF-FEEF713B72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-239602" y="3275500"/>
            <a:ext cx="998963" cy="283040"/>
          </a:xfrm>
          <a:prstGeom prst="rect">
            <a:avLst/>
          </a:prstGeom>
        </p:spPr>
      </p:pic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D53869E1-C880-BD44-96A1-E0D79BEA0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34" y="650930"/>
            <a:ext cx="10607367" cy="844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Palatino" pitchFamily="2" charset="0"/>
                <a:ea typeface="Palatino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81A12A6-E7C0-A143-A978-ABF38ADA21A3}"/>
              </a:ext>
            </a:extLst>
          </p:cNvPr>
          <p:cNvSpPr txBox="1">
            <a:spLocks/>
          </p:cNvSpPr>
          <p:nvPr userDrawn="1"/>
        </p:nvSpPr>
        <p:spPr>
          <a:xfrm>
            <a:off x="746433" y="6492875"/>
            <a:ext cx="1866875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Версия от 22.07.2022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1C3E86-5AA1-3F44-8FB7-D489211B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5" y="6205877"/>
            <a:ext cx="744537" cy="324000"/>
          </a:xfrm>
        </p:spPr>
        <p:txBody>
          <a:bodyPr/>
          <a:lstStyle/>
          <a:p>
            <a:pPr lvl="0">
              <a:defRPr/>
            </a:pPr>
            <a:fld id="{10AA99AE-6A35-4C1E-8082-A4A87B5CA521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42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AAA9AB-D8FE-4BA1-96A1-FE8225FE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2A80846-A0C2-4612-B79E-9E48AD96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7DCF66-0BB9-44AB-9864-7FED40EA6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3C5C-0D36-42C3-8BF2-D747C5F67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0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4"/>
            <a:ext cx="5181600" cy="4351339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4"/>
            <a:ext cx="5532395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7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89B9D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9" cy="4698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914377" rtl="0" eaLnBrk="1" latinLnBrk="0" hangingPunct="1">
              <a:defRPr lang="ru-RU" sz="1600" b="1" kern="120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80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EF98D-8B41-439A-B842-19066E09E2A4}" type="datetime1">
              <a:rPr lang="en-US" smtClean="0"/>
              <a:t>10/29/2024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607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Тема Offic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anchor="t" anchorCtr="0">
            <a:normAutofit/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014075" y="6205877"/>
            <a:ext cx="744537" cy="324000"/>
          </a:xfrm>
          <a:prstGeom prst="rect">
            <a:avLst/>
          </a:prstGeom>
        </p:spPr>
        <p:txBody>
          <a:bodyPr vert="horz" lIns="0" tIns="0" rIns="0" bIns="0" anchor="ctr"/>
          <a:lstStyle>
            <a:lvl1pPr algn="r">
              <a:defRPr sz="16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fld id="{10AA99AE-6A35-4C1E-8082-A4A87B5CA521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  <p:cxnSp>
        <p:nvCxnSpPr>
          <p:cNvPr id="22" name="Прямая соединительная линия 21"/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13"/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4" r:id="rId2"/>
    <p:sldLayoutId id="2147483730" r:id="rId3"/>
    <p:sldLayoutId id="2147483744" r:id="rId4"/>
    <p:sldLayoutId id="2147483750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emf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customXml" Target="../ink/ink1.xml"/><Relationship Id="rId3" Type="http://schemas.openxmlformats.org/officeDocument/2006/relationships/image" Target="../media/image5.emf"/><Relationship Id="rId7" Type="http://schemas.openxmlformats.org/officeDocument/2006/relationships/image" Target="../media/image42.PNG"/><Relationship Id="rId12" Type="http://schemas.openxmlformats.org/officeDocument/2006/relationships/image" Target="../media/image101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g"/><Relationship Id="rId11" Type="http://schemas.openxmlformats.org/officeDocument/2006/relationships/image" Target="../media/image46.pn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10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.emf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svg"/><Relationship Id="rId13" Type="http://schemas.openxmlformats.org/officeDocument/2006/relationships/hyperlink" Target="https://fincubator.ru/" TargetMode="External"/><Relationship Id="rId18" Type="http://schemas.openxmlformats.org/officeDocument/2006/relationships/image" Target="../media/image139.svg"/><Relationship Id="rId3" Type="http://schemas.openxmlformats.org/officeDocument/2006/relationships/hyperlink" Target="https://cbr.ru/" TargetMode="External"/><Relationship Id="rId21" Type="http://schemas.openxmlformats.org/officeDocument/2006/relationships/image" Target="../media/image63.PNG"/><Relationship Id="rId7" Type="http://schemas.openxmlformats.org/officeDocument/2006/relationships/image" Target="../media/image55.png"/><Relationship Id="rId12" Type="http://schemas.openxmlformats.org/officeDocument/2006/relationships/image" Target="../media/image58.pn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6" Type="http://schemas.openxmlformats.org/officeDocument/2006/relationships/hyperlink" Target="https://&#1084;&#1086;&#1080;&#1092;&#1080;&#1085;&#1072;&#1085;&#1089;&#1099;.&#1088;&#1092;/" TargetMode="External"/><Relationship Id="rId20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0.svg"/><Relationship Id="rId11" Type="http://schemas.openxmlformats.org/officeDocument/2006/relationships/image" Target="../media/image57.png"/><Relationship Id="rId5" Type="http://schemas.openxmlformats.org/officeDocument/2006/relationships/image" Target="../media/image54.png"/><Relationship Id="rId15" Type="http://schemas.openxmlformats.org/officeDocument/2006/relationships/image" Target="../media/image60.gif"/><Relationship Id="rId10" Type="http://schemas.openxmlformats.org/officeDocument/2006/relationships/hyperlink" Target="https://&#1086;&#1073;&#1098;&#1103;&#1089;&#1085;&#1103;&#1077;&#1084;.&#1088;&#1092;/" TargetMode="External"/><Relationship Id="rId19" Type="http://schemas.openxmlformats.org/officeDocument/2006/relationships/image" Target="../media/image62.gif"/><Relationship Id="rId4" Type="http://schemas.openxmlformats.org/officeDocument/2006/relationships/hyperlink" Target="https://fincult.info/" TargetMode="External"/><Relationship Id="rId9" Type="http://schemas.openxmlformats.org/officeDocument/2006/relationships/image" Target="../media/image56.gif"/><Relationship Id="rId14" Type="http://schemas.openxmlformats.org/officeDocument/2006/relationships/image" Target="../media/image59.png"/><Relationship Id="rId22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22B208C-8433-E045-BE84-84E5CA78605B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8FB6FF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8" name="Заголовок 6">
            <a:extLst>
              <a:ext uri="{FF2B5EF4-FFF2-40B4-BE49-F238E27FC236}">
                <a16:creationId xmlns:a16="http://schemas.microsoft.com/office/drawing/2014/main" id="{DE26F037-6BC5-AD4E-B433-59438BE0C4D0}"/>
              </a:ext>
            </a:extLst>
          </p:cNvPr>
          <p:cNvSpPr txBox="1">
            <a:spLocks/>
          </p:cNvSpPr>
          <p:nvPr/>
        </p:nvSpPr>
        <p:spPr>
          <a:xfrm>
            <a:off x="743362" y="1808219"/>
            <a:ext cx="8994775" cy="1584212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58" b="1" i="0" kern="1200">
                <a:solidFill>
                  <a:srgbClr val="3089D0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Финансовое </a:t>
            </a:r>
            <a:r>
              <a:rPr lang="ru-RU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мошенничество</a:t>
            </a:r>
            <a:endParaRPr lang="ru-RU" sz="3600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36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при</a:t>
            </a:r>
            <a:r>
              <a:rPr lang="ru-RU" sz="36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инвестировании</a:t>
            </a:r>
            <a:endParaRPr lang="ru-RU" sz="3600" dirty="0" smtClean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ru-RU" sz="3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ru-RU" sz="3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ru-RU" sz="3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2800" dirty="0" smtClean="0">
                <a:cs typeface="Times New Roman" panose="02020603050405020304" pitchFamily="18" charset="0"/>
              </a:rPr>
              <a:t>Отделение Кемерово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2800" dirty="0" smtClean="0">
                <a:cs typeface="Times New Roman" panose="02020603050405020304" pitchFamily="18" charset="0"/>
              </a:rPr>
              <a:t>Александр Зотов</a:t>
            </a:r>
            <a:endParaRPr lang="ru-RU" sz="2800" dirty="0"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166C228-9836-914A-B079-87B8E0413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593801"/>
            <a:ext cx="1789793" cy="447448"/>
          </a:xfrm>
          <a:prstGeom prst="rect">
            <a:avLst/>
          </a:prstGeom>
        </p:spPr>
      </p:pic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0810453D-491A-2840-B686-286C86E2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0AA99AE-6A35-4C1E-8082-A4A87B5CA521}" type="slidenum">
              <a:rPr lang="ru-RU" smtClean="0">
                <a:solidFill>
                  <a:srgbClr val="D2EDFF"/>
                </a:solidFill>
              </a:rPr>
              <a:pPr lvl="0">
                <a:defRPr/>
              </a:pPr>
              <a:t>1</a:t>
            </a:fld>
            <a:endParaRPr lang="ru-RU" dirty="0">
              <a:solidFill>
                <a:srgbClr val="D2EDFF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221D94-8FB0-3041-B2BD-610CFB54D9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85368" y="1202734"/>
            <a:ext cx="5373244" cy="387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1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0861EDF-AEDF-B944-B2BF-2EA3E538F98C}"/>
              </a:ext>
            </a:extLst>
          </p:cNvPr>
          <p:cNvGrpSpPr/>
          <p:nvPr/>
        </p:nvGrpSpPr>
        <p:grpSpPr>
          <a:xfrm>
            <a:off x="235083" y="2470688"/>
            <a:ext cx="457481" cy="505388"/>
            <a:chOff x="545776" y="5233805"/>
            <a:chExt cx="457481" cy="505388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90E71CF1-8EBB-3848-BD38-42535CE30497}"/>
                </a:ext>
              </a:extLst>
            </p:cNvPr>
            <p:cNvSpPr/>
            <p:nvPr/>
          </p:nvSpPr>
          <p:spPr>
            <a:xfrm>
              <a:off x="545776" y="5233805"/>
              <a:ext cx="457481" cy="4574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бъект 2">
              <a:extLst>
                <a:ext uri="{FF2B5EF4-FFF2-40B4-BE49-F238E27FC236}">
                  <a16:creationId xmlns:a16="http://schemas.microsoft.com/office/drawing/2014/main" id="{5AFAEF00-8315-5042-99DE-06DF17F39FE4}"/>
                </a:ext>
              </a:extLst>
            </p:cNvPr>
            <p:cNvSpPr txBox="1">
              <a:spLocks/>
            </p:cNvSpPr>
            <p:nvPr/>
          </p:nvSpPr>
          <p:spPr>
            <a:xfrm>
              <a:off x="719919" y="5242043"/>
              <a:ext cx="238177" cy="497150"/>
            </a:xfrm>
            <a:prstGeom prst="rect">
              <a:avLst/>
            </a:prstGeom>
            <a:noFill/>
          </p:spPr>
          <p:txBody>
            <a:bodyPr vert="horz" lIns="0" tIns="0" rIns="0" bIns="0" rtlCol="0">
              <a:noAutofit/>
            </a:bodyPr>
            <a:lstStyle>
              <a:lvl1pPr marL="146110" indent="-146110" algn="just" defTabSz="584424" rtl="0" eaLnBrk="1" latinLnBrk="0" hangingPunct="1">
                <a:lnSpc>
                  <a:spcPct val="90000"/>
                </a:lnSpc>
                <a:spcBef>
                  <a:spcPts val="639"/>
                </a:spcBef>
                <a:buClr>
                  <a:schemeClr val="accent6"/>
                </a:buClr>
                <a:buSzPct val="100000"/>
                <a:buFont typeface="Arial" panose="020B0604020202020204" pitchFamily="34" charset="0"/>
                <a:buChar char="•"/>
                <a:defRPr lang="ru-RU" sz="1200" kern="1200" dirty="0" smtClean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113638" indent="-56820" algn="l" defTabSz="584424" rtl="0" eaLnBrk="1" latinLnBrk="0" hangingPunct="1">
                <a:lnSpc>
                  <a:spcPct val="90000"/>
                </a:lnSpc>
                <a:spcBef>
                  <a:spcPts val="32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382862" indent="-227282" algn="just" defTabSz="584424" rtl="0" eaLnBrk="1" latinLnBrk="0" hangingPunct="1">
                <a:lnSpc>
                  <a:spcPct val="90000"/>
                </a:lnSpc>
                <a:spcBef>
                  <a:spcPts val="320"/>
                </a:spcBef>
                <a:buClr>
                  <a:schemeClr val="accent6"/>
                </a:buClr>
                <a:buFont typeface="Arial" panose="020B0604020202020204" pitchFamily="34" charset="0"/>
                <a:buChar char="—"/>
                <a:defRPr sz="12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228291" indent="-56820" algn="l" defTabSz="584424" rtl="0" eaLnBrk="1" latinLnBrk="0" hangingPunct="1">
                <a:lnSpc>
                  <a:spcPct val="90000"/>
                </a:lnSpc>
                <a:spcBef>
                  <a:spcPts val="32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531677" indent="-148815" algn="just" defTabSz="584424" rtl="0" eaLnBrk="1" latinLnBrk="0" hangingPunct="1">
                <a:lnSpc>
                  <a:spcPct val="90000"/>
                </a:lnSpc>
                <a:spcBef>
                  <a:spcPts val="320"/>
                </a:spcBef>
                <a:buClr>
                  <a:schemeClr val="accent6"/>
                </a:buClr>
                <a:buSzPct val="80000"/>
                <a:buFont typeface="Wingdings" panose="05000000000000000000" pitchFamily="2" charset="2"/>
                <a:buChar char="v"/>
                <a:defRPr sz="12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1607167" indent="-146106" algn="l" defTabSz="584424" rtl="0" eaLnBrk="1" latinLnBrk="0" hangingPunct="1">
                <a:lnSpc>
                  <a:spcPct val="90000"/>
                </a:lnSpc>
                <a:spcBef>
                  <a:spcPts val="32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99379" indent="-146106" algn="l" defTabSz="584424" rtl="0" eaLnBrk="1" latinLnBrk="0" hangingPunct="1">
                <a:lnSpc>
                  <a:spcPct val="90000"/>
                </a:lnSpc>
                <a:spcBef>
                  <a:spcPts val="32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1591" indent="-146106" algn="l" defTabSz="584424" rtl="0" eaLnBrk="1" latinLnBrk="0" hangingPunct="1">
                <a:lnSpc>
                  <a:spcPct val="90000"/>
                </a:lnSpc>
                <a:spcBef>
                  <a:spcPts val="32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83803" indent="-146106" algn="l" defTabSz="584424" rtl="0" eaLnBrk="1" latinLnBrk="0" hangingPunct="1">
                <a:lnSpc>
                  <a:spcPct val="90000"/>
                </a:lnSpc>
                <a:spcBef>
                  <a:spcPts val="32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lnSpc>
                  <a:spcPct val="100000"/>
                </a:lnSpc>
                <a:buNone/>
              </a:pPr>
              <a:r>
                <a:rPr lang="en-US" sz="2800" b="1" spc="-20" dirty="0">
                  <a:solidFill>
                    <a:srgbClr val="0070C0"/>
                  </a:solidFill>
                </a:rPr>
                <a:t>!</a:t>
              </a:r>
              <a:endParaRPr lang="ru-RU" sz="28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A3C57B4-159E-DB4A-939C-F1691BC5A848}"/>
              </a:ext>
            </a:extLst>
          </p:cNvPr>
          <p:cNvCxnSpPr>
            <a:cxnSpLocks/>
          </p:cNvCxnSpPr>
          <p:nvPr/>
        </p:nvCxnSpPr>
        <p:spPr>
          <a:xfrm>
            <a:off x="3107775" y="457505"/>
            <a:ext cx="0" cy="54751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>
            <a:extLst>
              <a:ext uri="{FF2B5EF4-FFF2-40B4-BE49-F238E27FC236}">
                <a16:creationId xmlns:a16="http://schemas.microsoft.com/office/drawing/2014/main" id="{815EC037-413B-3444-924F-8ABC04C9E89F}"/>
              </a:ext>
            </a:extLst>
          </p:cNvPr>
          <p:cNvSpPr txBox="1">
            <a:spLocks/>
          </p:cNvSpPr>
          <p:nvPr/>
        </p:nvSpPr>
        <p:spPr>
          <a:xfrm>
            <a:off x="3445423" y="500959"/>
            <a:ext cx="8285258" cy="50405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46110" indent="-146110" algn="just" defTabSz="584424" rtl="0" eaLnBrk="1" latinLnBrk="0" hangingPunct="1">
              <a:lnSpc>
                <a:spcPct val="90000"/>
              </a:lnSpc>
              <a:spcBef>
                <a:spcPts val="639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lang="ru-RU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3638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82862" indent="-227282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Font typeface="Arial" panose="020B0604020202020204" pitchFamily="34" charset="0"/>
              <a:buChar char="—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28291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531677" indent="-148815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07167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379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1591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3803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Надежность сайтов финансовых организаций</a:t>
            </a:r>
            <a:endParaRPr lang="ru-RU" sz="2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FC57FE1E-6D8B-EF4C-92B4-CC2DD9EE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0AA99AE-6A35-4C1E-8082-A4A87B5CA521}" type="slidenum">
              <a:rPr lang="ru-RU" smtClean="0"/>
              <a:pPr lvl="0">
                <a:defRPr/>
              </a:pPr>
              <a:t>10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50" y="1109872"/>
            <a:ext cx="10429550" cy="553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60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4643015" y="2987675"/>
            <a:ext cx="666999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Мошенническая схема получения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дохода, </a:t>
            </a:r>
          </a:p>
          <a:p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известная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сотни лет</a:t>
            </a:r>
          </a:p>
          <a:p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Финансы поступают за счет постоянного </a:t>
            </a:r>
            <a:endParaRPr lang="ru-RU" altLang="ru-RU" sz="2400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привлечения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новых участников</a:t>
            </a:r>
          </a:p>
          <a:p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Организаторы скрываются с деньгами </a:t>
            </a:r>
            <a:endParaRPr lang="ru-RU" altLang="ru-RU" sz="2400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обманутых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вкладчиков</a:t>
            </a:r>
          </a:p>
        </p:txBody>
      </p:sp>
      <p:pic>
        <p:nvPicPr>
          <p:cNvPr id="9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88" y="1433432"/>
            <a:ext cx="3151931" cy="419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4643014" y="1522461"/>
            <a:ext cx="6669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dirty="0">
                <a:solidFill>
                  <a:srgbClr val="FF0000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Вам предлагают вложить деньги под </a:t>
            </a:r>
            <a:endParaRPr lang="ru-RU" altLang="ru-RU" sz="2400" b="1" dirty="0" smtClean="0">
              <a:solidFill>
                <a:srgbClr val="FF0000"/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r>
              <a:rPr lang="ru-RU" altLang="ru-RU" sz="2400" b="1" dirty="0" smtClean="0">
                <a:solidFill>
                  <a:srgbClr val="FF0000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невероятно </a:t>
            </a:r>
            <a:r>
              <a:rPr lang="ru-RU" altLang="ru-RU" sz="2400" b="1" dirty="0">
                <a:solidFill>
                  <a:srgbClr val="FF0000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высокие проценты</a:t>
            </a:r>
            <a:r>
              <a:rPr lang="en-US" altLang="ru-RU" sz="2400" b="1" dirty="0">
                <a:solidFill>
                  <a:srgbClr val="FF0000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!</a:t>
            </a:r>
            <a:endParaRPr lang="ru-RU" altLang="ru-RU" sz="2400" b="1" dirty="0">
              <a:solidFill>
                <a:srgbClr val="FF0000"/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0ECC574D-7B03-B848-ACA7-D8A1C4E84FAD}"/>
              </a:ext>
            </a:extLst>
          </p:cNvPr>
          <p:cNvSpPr txBox="1">
            <a:spLocks/>
          </p:cNvSpPr>
          <p:nvPr/>
        </p:nvSpPr>
        <p:spPr>
          <a:xfrm>
            <a:off x="2170415" y="384186"/>
            <a:ext cx="8285258" cy="50405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46110" indent="-146110" algn="just" defTabSz="584424" rtl="0" eaLnBrk="1" latinLnBrk="0" hangingPunct="1">
              <a:lnSpc>
                <a:spcPct val="90000"/>
              </a:lnSpc>
              <a:spcBef>
                <a:spcPts val="639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lang="ru-RU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3638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82862" indent="-227282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Font typeface="Arial" panose="020B0604020202020204" pitchFamily="34" charset="0"/>
              <a:buChar char="—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28291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531677" indent="-148815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07167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379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1591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3803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ru-RU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Финансовые пирамиды</a:t>
            </a:r>
          </a:p>
        </p:txBody>
      </p:sp>
    </p:spTree>
    <p:extLst>
      <p:ext uri="{BB962C8B-B14F-4D97-AF65-F5344CB8AC3E}">
        <p14:creationId xmlns:p14="http://schemas.microsoft.com/office/powerpoint/2010/main" val="21241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7368" y="1045971"/>
            <a:ext cx="10316707" cy="375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82BB"/>
                </a:solidFill>
              </a:rPr>
              <a:t>ПОЧЕМУ</a:t>
            </a:r>
            <a:r>
              <a:rPr spc="-10" dirty="0">
                <a:solidFill>
                  <a:srgbClr val="0082BB"/>
                </a:solidFill>
              </a:rPr>
              <a:t> </a:t>
            </a:r>
            <a:r>
              <a:rPr spc="-35" dirty="0">
                <a:solidFill>
                  <a:srgbClr val="0082BB"/>
                </a:solidFill>
              </a:rPr>
              <a:t>ГРАЖДАНЕ</a:t>
            </a:r>
            <a:r>
              <a:rPr spc="-10" dirty="0">
                <a:solidFill>
                  <a:srgbClr val="0082BB"/>
                </a:solidFill>
              </a:rPr>
              <a:t> </a:t>
            </a:r>
            <a:r>
              <a:rPr spc="-15" dirty="0">
                <a:solidFill>
                  <a:srgbClr val="0082BB"/>
                </a:solidFill>
              </a:rPr>
              <a:t>ВКЛАДЫВАЮТ</a:t>
            </a:r>
            <a:r>
              <a:rPr spc="-5" dirty="0">
                <a:solidFill>
                  <a:srgbClr val="0082BB"/>
                </a:solidFill>
              </a:rPr>
              <a:t> </a:t>
            </a:r>
            <a:r>
              <a:rPr spc="-30" dirty="0">
                <a:solidFill>
                  <a:srgbClr val="0082BB"/>
                </a:solidFill>
              </a:rPr>
              <a:t>СРЕДСТВА</a:t>
            </a:r>
            <a:r>
              <a:rPr dirty="0">
                <a:solidFill>
                  <a:srgbClr val="0082BB"/>
                </a:solidFill>
              </a:rPr>
              <a:t> </a:t>
            </a:r>
            <a:r>
              <a:rPr dirty="0" smtClean="0">
                <a:solidFill>
                  <a:srgbClr val="0082BB"/>
                </a:solidFill>
              </a:rPr>
              <a:t>В</a:t>
            </a:r>
            <a:r>
              <a:rPr lang="ru-RU" dirty="0" smtClean="0">
                <a:solidFill>
                  <a:srgbClr val="0082BB"/>
                </a:solidFill>
              </a:rPr>
              <a:t> </a:t>
            </a:r>
            <a:r>
              <a:rPr spc="-10" dirty="0" smtClean="0">
                <a:solidFill>
                  <a:srgbClr val="0082BB"/>
                </a:solidFill>
              </a:rPr>
              <a:t>«ФИНАНСОВЫЕ</a:t>
            </a:r>
            <a:r>
              <a:rPr spc="-40" dirty="0" smtClean="0">
                <a:solidFill>
                  <a:srgbClr val="0082BB"/>
                </a:solidFill>
              </a:rPr>
              <a:t> </a:t>
            </a:r>
            <a:r>
              <a:rPr spc="-25" dirty="0">
                <a:solidFill>
                  <a:srgbClr val="0082BB"/>
                </a:solidFill>
              </a:rPr>
              <a:t>ПИРАМИДЫ»?</a:t>
            </a:r>
          </a:p>
        </p:txBody>
      </p:sp>
      <p:sp>
        <p:nvSpPr>
          <p:cNvPr id="3" name="object 3"/>
          <p:cNvSpPr/>
          <p:nvPr/>
        </p:nvSpPr>
        <p:spPr>
          <a:xfrm>
            <a:off x="697368" y="1934846"/>
            <a:ext cx="2665730" cy="0"/>
          </a:xfrm>
          <a:custGeom>
            <a:avLst/>
            <a:gdLst/>
            <a:ahLst/>
            <a:cxnLst/>
            <a:rect l="l" t="t" r="r" b="b"/>
            <a:pathLst>
              <a:path w="2665729">
                <a:moveTo>
                  <a:pt x="0" y="0"/>
                </a:moveTo>
                <a:lnTo>
                  <a:pt x="2665412" y="1"/>
                </a:lnTo>
              </a:path>
            </a:pathLst>
          </a:custGeom>
          <a:ln w="6350">
            <a:solidFill>
              <a:srgbClr val="0082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0060" y="2743200"/>
            <a:ext cx="10300165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lang="ru-RU" sz="2400" spc="-200" dirty="0" smtClean="0">
                <a:latin typeface="Arial"/>
                <a:cs typeface="Arial"/>
              </a:rPr>
              <a:t>1.</a:t>
            </a:r>
            <a:r>
              <a:rPr sz="2400" spc="-200" dirty="0">
                <a:latin typeface="Arial"/>
                <a:cs typeface="Arial"/>
              </a:rPr>
              <a:t>	</a:t>
            </a:r>
            <a:r>
              <a:rPr sz="2400" spc="-20" dirty="0">
                <a:latin typeface="Arial"/>
                <a:cs typeface="Arial"/>
              </a:rPr>
              <a:t>Желание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быть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богатым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lang="ru-RU" sz="2400" spc="-200" dirty="0" smtClean="0">
                <a:latin typeface="Arial"/>
                <a:cs typeface="Arial"/>
              </a:rPr>
              <a:t>2.</a:t>
            </a:r>
            <a:r>
              <a:rPr sz="2400" spc="-2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Обещание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быстрого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возврата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денег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со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значительным </a:t>
            </a:r>
            <a:r>
              <a:rPr sz="2400" spc="-5" dirty="0">
                <a:latin typeface="Arial"/>
                <a:cs typeface="Arial"/>
              </a:rPr>
              <a:t>приростом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lang="ru-RU" sz="2400" spc="-200" dirty="0" smtClean="0">
                <a:latin typeface="Arial"/>
                <a:cs typeface="Arial"/>
              </a:rPr>
              <a:t>3.</a:t>
            </a:r>
            <a:r>
              <a:rPr sz="2400" spc="-2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Вера,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что </a:t>
            </a:r>
            <a:r>
              <a:rPr sz="2400" dirty="0">
                <a:latin typeface="Arial"/>
                <a:cs typeface="Arial"/>
              </a:rPr>
              <a:t>при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вложении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денег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именно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им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повезет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lang="ru-RU" sz="2400" spc="-200" dirty="0" smtClean="0">
                <a:latin typeface="Arial"/>
                <a:cs typeface="Arial"/>
              </a:rPr>
              <a:t>4.</a:t>
            </a:r>
            <a:r>
              <a:rPr sz="2400" spc="-200" dirty="0">
                <a:latin typeface="Arial"/>
                <a:cs typeface="Arial"/>
              </a:rPr>
              <a:t>	</a:t>
            </a:r>
            <a:r>
              <a:rPr sz="2400" dirty="0">
                <a:latin typeface="Arial"/>
                <a:cs typeface="Arial"/>
              </a:rPr>
              <a:t>Переоценка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собственных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возможностей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и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финансовых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знаний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80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196482" y="1457346"/>
            <a:ext cx="6110554" cy="4986312"/>
          </a:xfrm>
        </p:spPr>
        <p:txBody>
          <a:bodyPr/>
          <a:lstStyle/>
          <a:p>
            <a:pPr lvl="0">
              <a:spcAft>
                <a:spcPts val="1200"/>
              </a:spcAft>
            </a:pPr>
            <a:r>
              <a:rPr lang="ru-RU" sz="1800" b="1" dirty="0">
                <a:solidFill>
                  <a:schemeClr val="tx1"/>
                </a:solidFill>
              </a:rPr>
              <a:t>Существует  несколько общих </a:t>
            </a:r>
            <a:r>
              <a:rPr lang="ru-RU" sz="1800" b="1" dirty="0" smtClean="0">
                <a:solidFill>
                  <a:srgbClr val="0070C0"/>
                </a:solidFill>
              </a:rPr>
              <a:t>признаков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>
                <a:solidFill>
                  <a:srgbClr val="0070C0"/>
                </a:solidFill>
              </a:rPr>
              <a:t>финансовых пирамид</a:t>
            </a:r>
            <a:r>
              <a:rPr lang="ru-RU" sz="1800" b="1" dirty="0">
                <a:solidFill>
                  <a:schemeClr val="tx1"/>
                </a:solidFill>
              </a:rPr>
              <a:t>:</a:t>
            </a:r>
          </a:p>
          <a:p>
            <a:pPr marL="285750" lvl="0" indent="-285750">
              <a:spcAft>
                <a:spcPts val="1200"/>
              </a:spcAft>
              <a:buSzPct val="80000"/>
              <a:buBlip>
                <a:blip r:embed="rId3"/>
              </a:buBlip>
            </a:pPr>
            <a:r>
              <a:rPr lang="ru-RU" sz="1400" dirty="0">
                <a:solidFill>
                  <a:schemeClr val="tx1"/>
                </a:solidFill>
              </a:rPr>
              <a:t>Обещание высокой доходности, в несколько раз превышающей рыночный уровень</a:t>
            </a:r>
          </a:p>
          <a:p>
            <a:pPr marL="285750" lvl="0" indent="-285750">
              <a:spcAft>
                <a:spcPts val="1200"/>
              </a:spcAft>
              <a:buSzPct val="80000"/>
              <a:buBlip>
                <a:blip r:embed="rId3"/>
              </a:buBlip>
            </a:pPr>
            <a:r>
              <a:rPr lang="ru-RU" sz="1400" dirty="0">
                <a:solidFill>
                  <a:schemeClr val="tx1"/>
                </a:solidFill>
              </a:rPr>
              <a:t>Гарантирование доходности (что запрещено на рынке ценных бумаг)</a:t>
            </a:r>
          </a:p>
          <a:p>
            <a:pPr marL="285750" lvl="0" indent="-285750">
              <a:spcAft>
                <a:spcPts val="1200"/>
              </a:spcAft>
              <a:buSzPct val="80000"/>
              <a:buBlip>
                <a:blip r:embed="rId3"/>
              </a:buBlip>
            </a:pPr>
            <a:r>
              <a:rPr lang="ru-RU" sz="1400" dirty="0">
                <a:solidFill>
                  <a:schemeClr val="tx1"/>
                </a:solidFill>
              </a:rPr>
              <a:t>Агрессивная реклама в СМИ и сети Интернет с обещанием высокой доходности</a:t>
            </a:r>
          </a:p>
          <a:p>
            <a:pPr marL="285750" lvl="0" indent="-285750">
              <a:spcAft>
                <a:spcPts val="1200"/>
              </a:spcAft>
              <a:buSzPct val="80000"/>
              <a:buBlip>
                <a:blip r:embed="rId3"/>
              </a:buBlip>
            </a:pPr>
            <a:r>
              <a:rPr lang="ru-RU" sz="1400" dirty="0">
                <a:solidFill>
                  <a:schemeClr val="tx1"/>
                </a:solidFill>
              </a:rPr>
              <a:t>Отсутствие информации о финансовом положении организации</a:t>
            </a:r>
          </a:p>
          <a:p>
            <a:pPr marL="285750" lvl="0" indent="-285750">
              <a:spcAft>
                <a:spcPts val="1200"/>
              </a:spcAft>
              <a:buSzPct val="80000"/>
              <a:buBlip>
                <a:blip r:embed="rId3"/>
              </a:buBlip>
            </a:pPr>
            <a:r>
              <a:rPr lang="ru-RU" sz="1400" dirty="0">
                <a:solidFill>
                  <a:schemeClr val="tx1"/>
                </a:solidFill>
              </a:rPr>
              <a:t>Отсутствие собственных основных средств и активов</a:t>
            </a:r>
          </a:p>
          <a:p>
            <a:pPr marL="285750" lvl="0" indent="-285750">
              <a:spcAft>
                <a:spcPts val="1200"/>
              </a:spcAft>
              <a:buSzPct val="80000"/>
              <a:buBlip>
                <a:blip r:embed="rId3"/>
              </a:buBlip>
            </a:pPr>
            <a:r>
              <a:rPr lang="ru-RU" sz="1400" dirty="0">
                <a:solidFill>
                  <a:schemeClr val="tx1"/>
                </a:solidFill>
              </a:rPr>
              <a:t>Выплата денежных средств за счет новых привлеченных участников</a:t>
            </a:r>
          </a:p>
          <a:p>
            <a:pPr marL="285750" lvl="0" indent="-285750">
              <a:spcAft>
                <a:spcPts val="1200"/>
              </a:spcAft>
              <a:buSzPct val="80000"/>
              <a:buBlip>
                <a:blip r:embed="rId3"/>
              </a:buBlip>
            </a:pPr>
            <a:r>
              <a:rPr lang="ru-RU" sz="1400" dirty="0">
                <a:solidFill>
                  <a:schemeClr val="tx1"/>
                </a:solidFill>
              </a:rPr>
              <a:t>Нет точного определения деятельности организации</a:t>
            </a:r>
          </a:p>
          <a:p>
            <a:pPr marL="285750" lvl="0" indent="-285750">
              <a:spcAft>
                <a:spcPts val="1200"/>
              </a:spcAft>
              <a:buSzPct val="80000"/>
              <a:buBlip>
                <a:blip r:embed="rId3"/>
              </a:buBlip>
            </a:pPr>
            <a:r>
              <a:rPr lang="ru-RU" sz="1400" dirty="0">
                <a:solidFill>
                  <a:schemeClr val="tx1"/>
                </a:solidFill>
              </a:rPr>
              <a:t>Отсутствие лицензии на осуществлении деятельности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на финансовом рынке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C24E597-55F2-6A4C-A849-1CB9F7902FFC}"/>
              </a:ext>
            </a:extLst>
          </p:cNvPr>
          <p:cNvCxnSpPr>
            <a:cxnSpLocks/>
          </p:cNvCxnSpPr>
          <p:nvPr/>
        </p:nvCxnSpPr>
        <p:spPr>
          <a:xfrm>
            <a:off x="3107775" y="457505"/>
            <a:ext cx="0" cy="54751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2">
            <a:extLst>
              <a:ext uri="{FF2B5EF4-FFF2-40B4-BE49-F238E27FC236}">
                <a16:creationId xmlns:a16="http://schemas.microsoft.com/office/drawing/2014/main" id="{0ECC574D-7B03-B848-ACA7-D8A1C4E84FAD}"/>
              </a:ext>
            </a:extLst>
          </p:cNvPr>
          <p:cNvSpPr txBox="1">
            <a:spLocks/>
          </p:cNvSpPr>
          <p:nvPr/>
        </p:nvSpPr>
        <p:spPr>
          <a:xfrm>
            <a:off x="3445423" y="500959"/>
            <a:ext cx="8285258" cy="50405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46110" indent="-146110" algn="just" defTabSz="584424" rtl="0" eaLnBrk="1" latinLnBrk="0" hangingPunct="1">
              <a:lnSpc>
                <a:spcPct val="90000"/>
              </a:lnSpc>
              <a:spcBef>
                <a:spcPts val="639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lang="ru-RU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3638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82862" indent="-227282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Font typeface="Arial" panose="020B0604020202020204" pitchFamily="34" charset="0"/>
              <a:buChar char="—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28291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531677" indent="-148815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07167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379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1591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3803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ru-RU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Финансовые пирамиды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23C452-A31B-5549-9387-16009478F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6" y="495828"/>
            <a:ext cx="1679942" cy="41998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8D1921-2611-8749-ADF8-38AD29BC1D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9682" y="1885951"/>
            <a:ext cx="4248929" cy="4320944"/>
          </a:xfrm>
          <a:prstGeom prst="rect">
            <a:avLst/>
          </a:prstGeom>
        </p:spPr>
      </p:pic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DFFB9C45-5FF0-7044-A62D-4E0D97496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0AA99AE-6A35-4C1E-8082-A4A87B5CA521}" type="slidenum">
              <a:rPr lang="ru-RU" smtClean="0"/>
              <a:pPr lvl="0"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744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9" descr="Картинки по запросу человечки для презентаций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7"/>
          <a:stretch/>
        </p:blipFill>
        <p:spPr bwMode="auto">
          <a:xfrm rot="20512312">
            <a:off x="577497" y="3533051"/>
            <a:ext cx="1707923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86020" y="6189002"/>
            <a:ext cx="480239" cy="469859"/>
          </a:xfrm>
        </p:spPr>
        <p:txBody>
          <a:bodyPr/>
          <a:lstStyle/>
          <a:p>
            <a:pPr defTabSz="1219170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14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107639" y="2181752"/>
            <a:ext cx="6084361" cy="46762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6110" indent="-146110" algn="just" defTabSz="584424" rtl="0" eaLnBrk="1" latinLnBrk="0" hangingPunct="1">
              <a:lnSpc>
                <a:spcPct val="90000"/>
              </a:lnSpc>
              <a:spcBef>
                <a:spcPts val="639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lang="ru-RU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3638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82862" indent="-227282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Font typeface="Arial" panose="020B0604020202020204" pitchFamily="34" charset="0"/>
              <a:buChar char="—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28291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531677" indent="-148815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07167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379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1591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3803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«Гарантированная» доходность выше рыночного </a:t>
            </a: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</a:t>
            </a:r>
            <a:endParaRPr lang="ru-RU" sz="2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Предварительные взносы</a:t>
            </a: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Анонимность</a:t>
            </a: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«из ниоткуда» </a:t>
            </a: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ru-RU" sz="2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лицензии или записи </a:t>
            </a:r>
            <a:endParaRPr lang="en-US" sz="2600" b="1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25000"/>
                </a:schemeClr>
              </a:buClr>
              <a:buNone/>
            </a:pPr>
            <a:r>
              <a:rPr lang="en-US" sz="2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реестрах Банка России!</a:t>
            </a:r>
            <a:endParaRPr lang="ru-RU" sz="2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Агрессивная (массированная)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реклама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FAFBA8-5FD6-6645-A35C-1FDB0E57E3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183" y="3142489"/>
            <a:ext cx="4139873" cy="3787092"/>
          </a:xfrm>
          <a:prstGeom prst="rect">
            <a:avLst/>
          </a:prstGeom>
        </p:spPr>
      </p:pic>
      <p:pic>
        <p:nvPicPr>
          <p:cNvPr id="9" name="Picture 5" descr="\\S40fs01\seu\REG-ANALYS\Информационная политика\Запрос по стандартной презентации ДКП\Картинки\proce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04" y="5477011"/>
            <a:ext cx="1090879" cy="109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X:\REG-ANALYS\Информационная политика\Запрос по стандартной презентации ДКП\Картинки\713a969b76f47b5223ef52fa94bf244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259" y="2977235"/>
            <a:ext cx="1044000" cy="102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0647989">
            <a:off x="1862108" y="2006688"/>
            <a:ext cx="420252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1710"/>
              </a:spcBef>
            </a:pPr>
            <a:r>
              <a:rPr lang="ru-RU" sz="2000" b="1" dirty="0">
                <a:solidFill>
                  <a:schemeClr val="accent1"/>
                </a:solidFill>
                <a:cs typeface="Arial"/>
              </a:rPr>
              <a:t>Финансы</a:t>
            </a:r>
            <a:r>
              <a:rPr lang="ru-RU" sz="2000" b="1" spc="-5" dirty="0">
                <a:solidFill>
                  <a:schemeClr val="accent1"/>
                </a:solidFill>
                <a:cs typeface="Arial"/>
              </a:rPr>
              <a:t> поступают </a:t>
            </a:r>
            <a:r>
              <a:rPr lang="ru-RU" sz="2000" b="1" spc="-15" dirty="0">
                <a:solidFill>
                  <a:schemeClr val="accent1"/>
                </a:solidFill>
                <a:cs typeface="Arial"/>
              </a:rPr>
              <a:t>за</a:t>
            </a:r>
            <a:r>
              <a:rPr lang="ru-RU" sz="20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ru-RU" sz="2000" b="1" spc="-25" dirty="0">
                <a:solidFill>
                  <a:schemeClr val="accent1"/>
                </a:solidFill>
                <a:cs typeface="Arial"/>
              </a:rPr>
              <a:t>счет</a:t>
            </a:r>
            <a:r>
              <a:rPr lang="ru-RU" sz="2000" b="1" spc="-5" dirty="0">
                <a:solidFill>
                  <a:schemeClr val="accent1"/>
                </a:solidFill>
                <a:cs typeface="Arial"/>
              </a:rPr>
              <a:t> </a:t>
            </a:r>
            <a:r>
              <a:rPr lang="ru-RU" sz="2000" b="1" spc="-15" dirty="0">
                <a:solidFill>
                  <a:schemeClr val="accent1"/>
                </a:solidFill>
                <a:cs typeface="Arial"/>
              </a:rPr>
              <a:t>постоянного</a:t>
            </a:r>
            <a:r>
              <a:rPr lang="ru-RU" sz="20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ru-RU" sz="2000" b="1" spc="-15" dirty="0">
                <a:solidFill>
                  <a:schemeClr val="accent1"/>
                </a:solidFill>
                <a:cs typeface="Arial"/>
              </a:rPr>
              <a:t>привлечения </a:t>
            </a:r>
            <a:r>
              <a:rPr lang="ru-RU" sz="2000" b="1" spc="-540" dirty="0">
                <a:solidFill>
                  <a:schemeClr val="accent1"/>
                </a:solidFill>
                <a:cs typeface="Arial"/>
              </a:rPr>
              <a:t> </a:t>
            </a:r>
            <a:r>
              <a:rPr lang="ru-RU" sz="2000" b="1" spc="-5" dirty="0">
                <a:solidFill>
                  <a:schemeClr val="accent1"/>
                </a:solidFill>
                <a:cs typeface="Arial"/>
              </a:rPr>
              <a:t>новых</a:t>
            </a:r>
            <a:r>
              <a:rPr lang="ru-RU" sz="2000" b="1" spc="-10" dirty="0">
                <a:solidFill>
                  <a:schemeClr val="accent1"/>
                </a:solidFill>
                <a:cs typeface="Arial"/>
              </a:rPr>
              <a:t> </a:t>
            </a:r>
            <a:r>
              <a:rPr lang="ru-RU" sz="2000" b="1" spc="-5" dirty="0">
                <a:solidFill>
                  <a:schemeClr val="accent1"/>
                </a:solidFill>
                <a:cs typeface="Arial"/>
              </a:rPr>
              <a:t>участников!!!</a:t>
            </a:r>
            <a:endParaRPr lang="ru-RU" sz="2000" b="1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3" name="object 6"/>
          <p:cNvSpPr txBox="1"/>
          <p:nvPr/>
        </p:nvSpPr>
        <p:spPr>
          <a:xfrm>
            <a:off x="3638550" y="861074"/>
            <a:ext cx="85534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spc="10" dirty="0" smtClean="0">
                <a:solidFill>
                  <a:srgbClr val="FF0000"/>
                </a:solidFill>
                <a:latin typeface="Arial"/>
                <a:cs typeface="Arial"/>
              </a:rPr>
              <a:t>Ц</a:t>
            </a:r>
            <a:r>
              <a:rPr lang="ru-RU" sz="2400" b="1" u="sng" spc="10" dirty="0" smtClean="0">
                <a:solidFill>
                  <a:srgbClr val="FF0000"/>
                </a:solidFill>
                <a:latin typeface="Arial"/>
                <a:cs typeface="Arial"/>
              </a:rPr>
              <a:t>ЕЛЬ</a:t>
            </a:r>
            <a:r>
              <a:rPr sz="2400" b="1" u="sng" spc="-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FF0000"/>
                </a:solidFill>
                <a:latin typeface="Arial"/>
                <a:cs typeface="Arial"/>
              </a:rPr>
              <a:t>—</a:t>
            </a:r>
            <a:r>
              <a:rPr sz="2400" b="1" u="sng" spc="-10" dirty="0">
                <a:solidFill>
                  <a:srgbClr val="FF0000"/>
                </a:solidFill>
                <a:latin typeface="Arial"/>
                <a:cs typeface="Arial"/>
              </a:rPr>
              <a:t> присвоить </a:t>
            </a:r>
            <a:r>
              <a:rPr sz="2400" b="1" u="sng" spc="10" dirty="0">
                <a:solidFill>
                  <a:srgbClr val="FF0000"/>
                </a:solidFill>
                <a:latin typeface="Arial"/>
                <a:cs typeface="Arial"/>
              </a:rPr>
              <a:t>чужие</a:t>
            </a:r>
            <a:r>
              <a:rPr sz="2400" b="1" u="sng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sng" spc="-5" dirty="0">
                <a:solidFill>
                  <a:srgbClr val="FF0000"/>
                </a:solidFill>
                <a:latin typeface="Arial"/>
                <a:cs typeface="Arial"/>
              </a:rPr>
              <a:t>деньги</a:t>
            </a:r>
            <a:r>
              <a:rPr sz="4000" b="1" u="sng" spc="-5" dirty="0">
                <a:solidFill>
                  <a:srgbClr val="FF0000"/>
                </a:solidFill>
                <a:latin typeface="Arial"/>
                <a:cs typeface="Arial"/>
              </a:rPr>
              <a:t>!</a:t>
            </a:r>
            <a:endParaRPr sz="4000" u="sng" dirty="0">
              <a:latin typeface="Arial"/>
              <a:cs typeface="Arial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2344737" y="490219"/>
            <a:ext cx="321893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>
                <a:solidFill>
                  <a:srgbClr val="888A8D"/>
                </a:solidFill>
                <a:cs typeface="Arial"/>
              </a:rPr>
              <a:t>ПРИЗНАКИ</a:t>
            </a:r>
            <a:r>
              <a:rPr lang="ru-RU" sz="1200" b="1" spc="-30" dirty="0">
                <a:solidFill>
                  <a:srgbClr val="888A8D"/>
                </a:solidFill>
                <a:cs typeface="Arial"/>
              </a:rPr>
              <a:t> </a:t>
            </a:r>
            <a:r>
              <a:rPr lang="ru-RU" sz="1200" b="1" spc="-10" dirty="0" smtClean="0">
                <a:solidFill>
                  <a:srgbClr val="888A8D"/>
                </a:solidFill>
                <a:cs typeface="Arial"/>
              </a:rPr>
              <a:t>ФИНАНСОВОЙ</a:t>
            </a:r>
            <a:r>
              <a:rPr lang="ru-RU" sz="1200" b="1" spc="-25" dirty="0" smtClean="0">
                <a:solidFill>
                  <a:srgbClr val="888A8D"/>
                </a:solidFill>
                <a:cs typeface="Arial"/>
              </a:rPr>
              <a:t> </a:t>
            </a:r>
            <a:r>
              <a:rPr lang="ru-RU" sz="1200" b="1" spc="-15" dirty="0" smtClean="0">
                <a:solidFill>
                  <a:srgbClr val="888A8D"/>
                </a:solidFill>
                <a:cs typeface="Arial"/>
              </a:rPr>
              <a:t>ПИРАМИДЫ</a:t>
            </a:r>
            <a:endParaRPr lang="ru-RU" sz="1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747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44737" y="490219"/>
            <a:ext cx="31565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888A8D"/>
                </a:solidFill>
                <a:latin typeface="Arial"/>
                <a:cs typeface="Arial"/>
              </a:rPr>
              <a:t>ПРИЗНАКИ</a:t>
            </a:r>
            <a:r>
              <a:rPr sz="1200" b="1" spc="-30" dirty="0">
                <a:solidFill>
                  <a:srgbClr val="888A8D"/>
                </a:solidFill>
                <a:latin typeface="Arial"/>
                <a:cs typeface="Arial"/>
              </a:rPr>
              <a:t> </a:t>
            </a:r>
            <a:r>
              <a:rPr sz="1200" b="1" spc="-10" dirty="0" smtClean="0">
                <a:solidFill>
                  <a:srgbClr val="888A8D"/>
                </a:solidFill>
                <a:latin typeface="Arial"/>
                <a:cs typeface="Arial"/>
              </a:rPr>
              <a:t>ФИНАНСОВОЙ</a:t>
            </a:r>
            <a:r>
              <a:rPr sz="1200" b="1" spc="-25" dirty="0" smtClean="0">
                <a:solidFill>
                  <a:srgbClr val="888A8D"/>
                </a:solidFill>
                <a:latin typeface="Arial"/>
                <a:cs typeface="Arial"/>
              </a:rPr>
              <a:t> </a:t>
            </a:r>
            <a:r>
              <a:rPr sz="1200" b="1" spc="-15" dirty="0" smtClean="0">
                <a:solidFill>
                  <a:srgbClr val="888A8D"/>
                </a:solidFill>
                <a:latin typeface="Arial"/>
                <a:cs typeface="Arial"/>
              </a:rPr>
              <a:t>ПИРАМИДЫ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2165" y="1030731"/>
            <a:ext cx="9823450" cy="8851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589405" marR="5080" indent="-1577340">
              <a:lnSpc>
                <a:spcPct val="101400"/>
              </a:lnSpc>
              <a:spcBef>
                <a:spcPts val="50"/>
              </a:spcBef>
            </a:pPr>
            <a:r>
              <a:rPr sz="2800" spc="-15" dirty="0">
                <a:latin typeface="Arial"/>
                <a:cs typeface="Arial"/>
              </a:rPr>
              <a:t>Публично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обещают</a:t>
            </a:r>
            <a:r>
              <a:rPr sz="2800" spc="-5" dirty="0">
                <a:latin typeface="Arial"/>
                <a:cs typeface="Arial"/>
              </a:rPr>
              <a:t> неслыханно </a:t>
            </a:r>
            <a:r>
              <a:rPr sz="2800" dirty="0">
                <a:latin typeface="Arial"/>
                <a:cs typeface="Arial"/>
              </a:rPr>
              <a:t>высокий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гарантированный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доход,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намного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выше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рыночного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уровня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88719" y="4206239"/>
            <a:ext cx="8818245" cy="2356485"/>
            <a:chOff x="1188719" y="4206239"/>
            <a:chExt cx="8818245" cy="235648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8719" y="4206239"/>
              <a:ext cx="8817864" cy="235610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45126" y="4222573"/>
              <a:ext cx="8707120" cy="2247265"/>
            </a:xfrm>
            <a:custGeom>
              <a:avLst/>
              <a:gdLst/>
              <a:ahLst/>
              <a:cxnLst/>
              <a:rect l="l" t="t" r="r" b="b"/>
              <a:pathLst>
                <a:path w="8707120" h="2247265">
                  <a:moveTo>
                    <a:pt x="8707119" y="0"/>
                  </a:moveTo>
                  <a:lnTo>
                    <a:pt x="0" y="0"/>
                  </a:lnTo>
                  <a:lnTo>
                    <a:pt x="0" y="2246769"/>
                  </a:lnTo>
                  <a:lnTo>
                    <a:pt x="8707119" y="2246769"/>
                  </a:lnTo>
                  <a:lnTo>
                    <a:pt x="870711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45126" y="4222573"/>
              <a:ext cx="8707120" cy="2247265"/>
            </a:xfrm>
            <a:custGeom>
              <a:avLst/>
              <a:gdLst/>
              <a:ahLst/>
              <a:cxnLst/>
              <a:rect l="l" t="t" r="r" b="b"/>
              <a:pathLst>
                <a:path w="8707120" h="2247265">
                  <a:moveTo>
                    <a:pt x="0" y="0"/>
                  </a:moveTo>
                  <a:lnTo>
                    <a:pt x="8707120" y="0"/>
                  </a:lnTo>
                  <a:lnTo>
                    <a:pt x="8707120" y="2246769"/>
                  </a:lnTo>
                  <a:lnTo>
                    <a:pt x="0" y="2246769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2584" y="4489703"/>
              <a:ext cx="1877567" cy="57302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245126" y="4222573"/>
            <a:ext cx="8707120" cy="22472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ПОМНИТЕ!!!</a:t>
            </a:r>
            <a:endParaRPr sz="2000">
              <a:latin typeface="Arial"/>
              <a:cs typeface="Arial"/>
            </a:endParaRPr>
          </a:p>
          <a:p>
            <a:pPr marL="1221740" marR="1214120" algn="ctr">
              <a:lnSpc>
                <a:spcPct val="200000"/>
              </a:lnSpc>
            </a:pPr>
            <a:r>
              <a:rPr sz="2000" b="1" spc="-10" dirty="0">
                <a:solidFill>
                  <a:srgbClr val="3B3838"/>
                </a:solidFill>
                <a:latin typeface="Arial"/>
                <a:cs typeface="Arial"/>
              </a:rPr>
              <a:t>Гарантирование </a:t>
            </a:r>
            <a:r>
              <a:rPr sz="2000" b="1" spc="-15" dirty="0">
                <a:solidFill>
                  <a:srgbClr val="3B3838"/>
                </a:solidFill>
                <a:latin typeface="Arial"/>
                <a:cs typeface="Arial"/>
              </a:rPr>
              <a:t>доходности</a:t>
            </a:r>
            <a:r>
              <a:rPr sz="2000" b="1" spc="-1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B3838"/>
                </a:solidFill>
                <a:latin typeface="Arial"/>
                <a:cs typeface="Arial"/>
              </a:rPr>
              <a:t>на</a:t>
            </a:r>
            <a:r>
              <a:rPr sz="2000" b="1" spc="-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3B3838"/>
                </a:solidFill>
                <a:latin typeface="Arial"/>
                <a:cs typeface="Arial"/>
              </a:rPr>
              <a:t>фондовом</a:t>
            </a:r>
            <a:r>
              <a:rPr sz="2000" b="1" spc="-1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B3838"/>
                </a:solidFill>
                <a:latin typeface="Arial"/>
                <a:cs typeface="Arial"/>
              </a:rPr>
              <a:t>рынке </a:t>
            </a:r>
            <a:r>
              <a:rPr sz="2000" b="1" spc="-54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B3838"/>
                </a:solidFill>
                <a:latin typeface="Arial"/>
                <a:cs typeface="Arial"/>
              </a:rPr>
              <a:t>ЗАПРЕЩЕНО</a:t>
            </a:r>
            <a:r>
              <a:rPr sz="2000" b="1" spc="-2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3B3838"/>
                </a:solidFill>
                <a:latin typeface="Arial"/>
                <a:cs typeface="Arial"/>
              </a:rPr>
              <a:t>законом </a:t>
            </a:r>
            <a:r>
              <a:rPr sz="2000" b="1" spc="-5" dirty="0">
                <a:solidFill>
                  <a:srgbClr val="3B3838"/>
                </a:solidFill>
                <a:latin typeface="Arial"/>
                <a:cs typeface="Arial"/>
              </a:rPr>
              <a:t>«О</a:t>
            </a:r>
            <a:r>
              <a:rPr sz="2000" b="1" spc="-2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B3838"/>
                </a:solidFill>
                <a:latin typeface="Arial"/>
                <a:cs typeface="Arial"/>
              </a:rPr>
              <a:t>рекламе»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86560" y="2316882"/>
            <a:ext cx="2081530" cy="1577340"/>
          </a:xfrm>
          <a:custGeom>
            <a:avLst/>
            <a:gdLst/>
            <a:ahLst/>
            <a:cxnLst/>
            <a:rect l="l" t="t" r="r" b="b"/>
            <a:pathLst>
              <a:path w="2081529" h="1577339">
                <a:moveTo>
                  <a:pt x="0" y="1577200"/>
                </a:moveTo>
                <a:lnTo>
                  <a:pt x="1040699" y="0"/>
                </a:lnTo>
                <a:lnTo>
                  <a:pt x="2081399" y="1577200"/>
                </a:lnTo>
                <a:lnTo>
                  <a:pt x="0" y="1577200"/>
                </a:lnTo>
                <a:close/>
              </a:path>
            </a:pathLst>
          </a:custGeom>
          <a:ln w="190500">
            <a:solidFill>
              <a:srgbClr val="ED1B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92296" y="3125724"/>
            <a:ext cx="930453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gency FB"/>
                <a:cs typeface="Agency FB"/>
              </a:rPr>
              <a:t>3</a:t>
            </a:r>
            <a:r>
              <a:rPr sz="3200" b="1" spc="5" dirty="0">
                <a:latin typeface="Agency FB"/>
                <a:cs typeface="Agency FB"/>
              </a:rPr>
              <a:t>0</a:t>
            </a:r>
            <a:r>
              <a:rPr sz="3200" b="1" dirty="0">
                <a:latin typeface="Agency FB"/>
                <a:cs typeface="Agency FB"/>
              </a:rPr>
              <a:t>%</a:t>
            </a:r>
            <a:endParaRPr sz="3200" dirty="0">
              <a:latin typeface="Agency FB"/>
              <a:cs typeface="Agency FB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344932" y="2084077"/>
            <a:ext cx="1963420" cy="1931035"/>
            <a:chOff x="7344932" y="2084077"/>
            <a:chExt cx="1963420" cy="1931035"/>
          </a:xfrm>
        </p:grpSpPr>
        <p:sp>
          <p:nvSpPr>
            <p:cNvPr id="14" name="object 14"/>
            <p:cNvSpPr/>
            <p:nvPr/>
          </p:nvSpPr>
          <p:spPr>
            <a:xfrm>
              <a:off x="7351282" y="2090427"/>
              <a:ext cx="1950720" cy="1918335"/>
            </a:xfrm>
            <a:custGeom>
              <a:avLst/>
              <a:gdLst/>
              <a:ahLst/>
              <a:cxnLst/>
              <a:rect l="l" t="t" r="r" b="b"/>
              <a:pathLst>
                <a:path w="1950720" h="1918335">
                  <a:moveTo>
                    <a:pt x="975186" y="0"/>
                  </a:moveTo>
                  <a:lnTo>
                    <a:pt x="926514" y="1173"/>
                  </a:lnTo>
                  <a:lnTo>
                    <a:pt x="878460" y="4657"/>
                  </a:lnTo>
                  <a:lnTo>
                    <a:pt x="831080" y="10397"/>
                  </a:lnTo>
                  <a:lnTo>
                    <a:pt x="784429" y="18337"/>
                  </a:lnTo>
                  <a:lnTo>
                    <a:pt x="738563" y="28422"/>
                  </a:lnTo>
                  <a:lnTo>
                    <a:pt x="693539" y="40599"/>
                  </a:lnTo>
                  <a:lnTo>
                    <a:pt x="649412" y="54811"/>
                  </a:lnTo>
                  <a:lnTo>
                    <a:pt x="606237" y="71004"/>
                  </a:lnTo>
                  <a:lnTo>
                    <a:pt x="564072" y="89123"/>
                  </a:lnTo>
                  <a:lnTo>
                    <a:pt x="522971" y="109113"/>
                  </a:lnTo>
                  <a:lnTo>
                    <a:pt x="482990" y="130918"/>
                  </a:lnTo>
                  <a:lnTo>
                    <a:pt x="444187" y="154485"/>
                  </a:lnTo>
                  <a:lnTo>
                    <a:pt x="406615" y="179758"/>
                  </a:lnTo>
                  <a:lnTo>
                    <a:pt x="370331" y="206683"/>
                  </a:lnTo>
                  <a:lnTo>
                    <a:pt x="335392" y="235203"/>
                  </a:lnTo>
                  <a:lnTo>
                    <a:pt x="301852" y="265265"/>
                  </a:lnTo>
                  <a:lnTo>
                    <a:pt x="269768" y="296813"/>
                  </a:lnTo>
                  <a:lnTo>
                    <a:pt x="239196" y="329793"/>
                  </a:lnTo>
                  <a:lnTo>
                    <a:pt x="210191" y="364149"/>
                  </a:lnTo>
                  <a:lnTo>
                    <a:pt x="182810" y="399827"/>
                  </a:lnTo>
                  <a:lnTo>
                    <a:pt x="157108" y="436771"/>
                  </a:lnTo>
                  <a:lnTo>
                    <a:pt x="133141" y="474927"/>
                  </a:lnTo>
                  <a:lnTo>
                    <a:pt x="110965" y="514240"/>
                  </a:lnTo>
                  <a:lnTo>
                    <a:pt x="90636" y="554655"/>
                  </a:lnTo>
                  <a:lnTo>
                    <a:pt x="72209" y="596117"/>
                  </a:lnTo>
                  <a:lnTo>
                    <a:pt x="55741" y="638570"/>
                  </a:lnTo>
                  <a:lnTo>
                    <a:pt x="41288" y="681961"/>
                  </a:lnTo>
                  <a:lnTo>
                    <a:pt x="28905" y="726234"/>
                  </a:lnTo>
                  <a:lnTo>
                    <a:pt x="18648" y="771333"/>
                  </a:lnTo>
                  <a:lnTo>
                    <a:pt x="10573" y="817205"/>
                  </a:lnTo>
                  <a:lnTo>
                    <a:pt x="4736" y="863795"/>
                  </a:lnTo>
                  <a:lnTo>
                    <a:pt x="1193" y="911046"/>
                  </a:lnTo>
                  <a:lnTo>
                    <a:pt x="0" y="958905"/>
                  </a:lnTo>
                  <a:lnTo>
                    <a:pt x="1193" y="1006765"/>
                  </a:lnTo>
                  <a:lnTo>
                    <a:pt x="4736" y="1054016"/>
                  </a:lnTo>
                  <a:lnTo>
                    <a:pt x="10573" y="1100606"/>
                  </a:lnTo>
                  <a:lnTo>
                    <a:pt x="18648" y="1146478"/>
                  </a:lnTo>
                  <a:lnTo>
                    <a:pt x="28905" y="1191578"/>
                  </a:lnTo>
                  <a:lnTo>
                    <a:pt x="41288" y="1235851"/>
                  </a:lnTo>
                  <a:lnTo>
                    <a:pt x="55741" y="1279241"/>
                  </a:lnTo>
                  <a:lnTo>
                    <a:pt x="72209" y="1321695"/>
                  </a:lnTo>
                  <a:lnTo>
                    <a:pt x="90636" y="1363157"/>
                  </a:lnTo>
                  <a:lnTo>
                    <a:pt x="110965" y="1403571"/>
                  </a:lnTo>
                  <a:lnTo>
                    <a:pt x="133141" y="1442884"/>
                  </a:lnTo>
                  <a:lnTo>
                    <a:pt x="157108" y="1481040"/>
                  </a:lnTo>
                  <a:lnTo>
                    <a:pt x="182810" y="1517985"/>
                  </a:lnTo>
                  <a:lnTo>
                    <a:pt x="210191" y="1553663"/>
                  </a:lnTo>
                  <a:lnTo>
                    <a:pt x="239196" y="1588019"/>
                  </a:lnTo>
                  <a:lnTo>
                    <a:pt x="269768" y="1620999"/>
                  </a:lnTo>
                  <a:lnTo>
                    <a:pt x="301852" y="1652547"/>
                  </a:lnTo>
                  <a:lnTo>
                    <a:pt x="335392" y="1682609"/>
                  </a:lnTo>
                  <a:lnTo>
                    <a:pt x="370331" y="1711129"/>
                  </a:lnTo>
                  <a:lnTo>
                    <a:pt x="406615" y="1738054"/>
                  </a:lnTo>
                  <a:lnTo>
                    <a:pt x="444187" y="1763327"/>
                  </a:lnTo>
                  <a:lnTo>
                    <a:pt x="482990" y="1786894"/>
                  </a:lnTo>
                  <a:lnTo>
                    <a:pt x="522971" y="1808699"/>
                  </a:lnTo>
                  <a:lnTo>
                    <a:pt x="564072" y="1828689"/>
                  </a:lnTo>
                  <a:lnTo>
                    <a:pt x="606237" y="1846808"/>
                  </a:lnTo>
                  <a:lnTo>
                    <a:pt x="649412" y="1863001"/>
                  </a:lnTo>
                  <a:lnTo>
                    <a:pt x="693539" y="1877213"/>
                  </a:lnTo>
                  <a:lnTo>
                    <a:pt x="738563" y="1889390"/>
                  </a:lnTo>
                  <a:lnTo>
                    <a:pt x="784429" y="1899475"/>
                  </a:lnTo>
                  <a:lnTo>
                    <a:pt x="831080" y="1907416"/>
                  </a:lnTo>
                  <a:lnTo>
                    <a:pt x="878460" y="1913155"/>
                  </a:lnTo>
                  <a:lnTo>
                    <a:pt x="926514" y="1916639"/>
                  </a:lnTo>
                  <a:lnTo>
                    <a:pt x="975186" y="1917813"/>
                  </a:lnTo>
                  <a:lnTo>
                    <a:pt x="1023857" y="1916639"/>
                  </a:lnTo>
                  <a:lnTo>
                    <a:pt x="1071911" y="1913155"/>
                  </a:lnTo>
                  <a:lnTo>
                    <a:pt x="1119291" y="1907416"/>
                  </a:lnTo>
                  <a:lnTo>
                    <a:pt x="1165942" y="1899475"/>
                  </a:lnTo>
                  <a:lnTo>
                    <a:pt x="1211808" y="1889390"/>
                  </a:lnTo>
                  <a:lnTo>
                    <a:pt x="1256832" y="1877213"/>
                  </a:lnTo>
                  <a:lnTo>
                    <a:pt x="1300959" y="1863001"/>
                  </a:lnTo>
                  <a:lnTo>
                    <a:pt x="1344134" y="1846808"/>
                  </a:lnTo>
                  <a:lnTo>
                    <a:pt x="1386299" y="1828689"/>
                  </a:lnTo>
                  <a:lnTo>
                    <a:pt x="1427400" y="1808699"/>
                  </a:lnTo>
                  <a:lnTo>
                    <a:pt x="1467381" y="1786894"/>
                  </a:lnTo>
                  <a:lnTo>
                    <a:pt x="1506184" y="1763327"/>
                  </a:lnTo>
                  <a:lnTo>
                    <a:pt x="1543756" y="1738054"/>
                  </a:lnTo>
                  <a:lnTo>
                    <a:pt x="1580040" y="1711129"/>
                  </a:lnTo>
                  <a:lnTo>
                    <a:pt x="1614979" y="1682609"/>
                  </a:lnTo>
                  <a:lnTo>
                    <a:pt x="1648519" y="1652547"/>
                  </a:lnTo>
                  <a:lnTo>
                    <a:pt x="1680603" y="1620999"/>
                  </a:lnTo>
                  <a:lnTo>
                    <a:pt x="1711175" y="1588019"/>
                  </a:lnTo>
                  <a:lnTo>
                    <a:pt x="1736642" y="1557853"/>
                  </a:lnTo>
                  <a:lnTo>
                    <a:pt x="996776" y="1557853"/>
                  </a:lnTo>
                  <a:lnTo>
                    <a:pt x="950122" y="1557724"/>
                  </a:lnTo>
                  <a:lnTo>
                    <a:pt x="903582" y="1554156"/>
                  </a:lnTo>
                  <a:lnTo>
                    <a:pt x="857362" y="1547149"/>
                  </a:lnTo>
                  <a:lnTo>
                    <a:pt x="811670" y="1536703"/>
                  </a:lnTo>
                  <a:lnTo>
                    <a:pt x="766714" y="1522818"/>
                  </a:lnTo>
                  <a:lnTo>
                    <a:pt x="722699" y="1505496"/>
                  </a:lnTo>
                  <a:lnTo>
                    <a:pt x="679834" y="1484737"/>
                  </a:lnTo>
                  <a:lnTo>
                    <a:pt x="638513" y="1460684"/>
                  </a:lnTo>
                  <a:lnTo>
                    <a:pt x="599814" y="1434018"/>
                  </a:lnTo>
                  <a:lnTo>
                    <a:pt x="563791" y="1404919"/>
                  </a:lnTo>
                  <a:lnTo>
                    <a:pt x="530498" y="1373569"/>
                  </a:lnTo>
                  <a:lnTo>
                    <a:pt x="499991" y="1340148"/>
                  </a:lnTo>
                  <a:lnTo>
                    <a:pt x="472324" y="1304838"/>
                  </a:lnTo>
                  <a:lnTo>
                    <a:pt x="447551" y="1267818"/>
                  </a:lnTo>
                  <a:lnTo>
                    <a:pt x="425726" y="1229271"/>
                  </a:lnTo>
                  <a:lnTo>
                    <a:pt x="406904" y="1189376"/>
                  </a:lnTo>
                  <a:lnTo>
                    <a:pt x="391139" y="1148314"/>
                  </a:lnTo>
                  <a:lnTo>
                    <a:pt x="378486" y="1106267"/>
                  </a:lnTo>
                  <a:lnTo>
                    <a:pt x="368999" y="1063415"/>
                  </a:lnTo>
                  <a:lnTo>
                    <a:pt x="362732" y="1019939"/>
                  </a:lnTo>
                  <a:lnTo>
                    <a:pt x="359740" y="976020"/>
                  </a:lnTo>
                  <a:lnTo>
                    <a:pt x="360078" y="931838"/>
                  </a:lnTo>
                  <a:lnTo>
                    <a:pt x="363800" y="887575"/>
                  </a:lnTo>
                  <a:lnTo>
                    <a:pt x="370959" y="843411"/>
                  </a:lnTo>
                  <a:lnTo>
                    <a:pt x="381612" y="799527"/>
                  </a:lnTo>
                  <a:lnTo>
                    <a:pt x="395811" y="756104"/>
                  </a:lnTo>
                  <a:lnTo>
                    <a:pt x="413612" y="713323"/>
                  </a:lnTo>
                  <a:lnTo>
                    <a:pt x="435068" y="671365"/>
                  </a:lnTo>
                  <a:lnTo>
                    <a:pt x="927926" y="671365"/>
                  </a:lnTo>
                  <a:lnTo>
                    <a:pt x="682889" y="431457"/>
                  </a:lnTo>
                  <a:lnTo>
                    <a:pt x="725873" y="410934"/>
                  </a:lnTo>
                  <a:lnTo>
                    <a:pt x="769988" y="393854"/>
                  </a:lnTo>
                  <a:lnTo>
                    <a:pt x="815024" y="380217"/>
                  </a:lnTo>
                  <a:lnTo>
                    <a:pt x="860776" y="370022"/>
                  </a:lnTo>
                  <a:lnTo>
                    <a:pt x="907035" y="363269"/>
                  </a:lnTo>
                  <a:lnTo>
                    <a:pt x="953596" y="359957"/>
                  </a:lnTo>
                  <a:lnTo>
                    <a:pt x="1736640" y="359957"/>
                  </a:lnTo>
                  <a:lnTo>
                    <a:pt x="1711175" y="329793"/>
                  </a:lnTo>
                  <a:lnTo>
                    <a:pt x="1680603" y="296813"/>
                  </a:lnTo>
                  <a:lnTo>
                    <a:pt x="1648519" y="265265"/>
                  </a:lnTo>
                  <a:lnTo>
                    <a:pt x="1614979" y="235203"/>
                  </a:lnTo>
                  <a:lnTo>
                    <a:pt x="1580040" y="206683"/>
                  </a:lnTo>
                  <a:lnTo>
                    <a:pt x="1543756" y="179758"/>
                  </a:lnTo>
                  <a:lnTo>
                    <a:pt x="1506184" y="154485"/>
                  </a:lnTo>
                  <a:lnTo>
                    <a:pt x="1467381" y="130918"/>
                  </a:lnTo>
                  <a:lnTo>
                    <a:pt x="1427400" y="109113"/>
                  </a:lnTo>
                  <a:lnTo>
                    <a:pt x="1386299" y="89123"/>
                  </a:lnTo>
                  <a:lnTo>
                    <a:pt x="1344134" y="71004"/>
                  </a:lnTo>
                  <a:lnTo>
                    <a:pt x="1300959" y="54811"/>
                  </a:lnTo>
                  <a:lnTo>
                    <a:pt x="1256832" y="40599"/>
                  </a:lnTo>
                  <a:lnTo>
                    <a:pt x="1211808" y="28422"/>
                  </a:lnTo>
                  <a:lnTo>
                    <a:pt x="1165942" y="18337"/>
                  </a:lnTo>
                  <a:lnTo>
                    <a:pt x="1119291" y="10397"/>
                  </a:lnTo>
                  <a:lnTo>
                    <a:pt x="1071911" y="4657"/>
                  </a:lnTo>
                  <a:lnTo>
                    <a:pt x="1023857" y="1173"/>
                  </a:lnTo>
                  <a:lnTo>
                    <a:pt x="975186" y="0"/>
                  </a:lnTo>
                  <a:close/>
                </a:path>
                <a:path w="1950720" h="1918335">
                  <a:moveTo>
                    <a:pt x="927926" y="671365"/>
                  </a:moveTo>
                  <a:lnTo>
                    <a:pt x="435068" y="671365"/>
                  </a:lnTo>
                  <a:lnTo>
                    <a:pt x="1267484" y="1486353"/>
                  </a:lnTo>
                  <a:lnTo>
                    <a:pt x="1224499" y="1506876"/>
                  </a:lnTo>
                  <a:lnTo>
                    <a:pt x="1180384" y="1523956"/>
                  </a:lnTo>
                  <a:lnTo>
                    <a:pt x="1135348" y="1537593"/>
                  </a:lnTo>
                  <a:lnTo>
                    <a:pt x="1089596" y="1547787"/>
                  </a:lnTo>
                  <a:lnTo>
                    <a:pt x="1043337" y="1554540"/>
                  </a:lnTo>
                  <a:lnTo>
                    <a:pt x="996776" y="1557853"/>
                  </a:lnTo>
                  <a:lnTo>
                    <a:pt x="1736642" y="1557853"/>
                  </a:lnTo>
                  <a:lnTo>
                    <a:pt x="1767561" y="1517985"/>
                  </a:lnTo>
                  <a:lnTo>
                    <a:pt x="1793263" y="1481040"/>
                  </a:lnTo>
                  <a:lnTo>
                    <a:pt x="1817230" y="1442884"/>
                  </a:lnTo>
                  <a:lnTo>
                    <a:pt x="1839406" y="1403571"/>
                  </a:lnTo>
                  <a:lnTo>
                    <a:pt x="1859735" y="1363157"/>
                  </a:lnTo>
                  <a:lnTo>
                    <a:pt x="1878162" y="1321695"/>
                  </a:lnTo>
                  <a:lnTo>
                    <a:pt x="1894630" y="1279241"/>
                  </a:lnTo>
                  <a:lnTo>
                    <a:pt x="1905554" y="1246445"/>
                  </a:lnTo>
                  <a:lnTo>
                    <a:pt x="1515303" y="1246445"/>
                  </a:lnTo>
                  <a:lnTo>
                    <a:pt x="927926" y="671365"/>
                  </a:lnTo>
                  <a:close/>
                </a:path>
                <a:path w="1950720" h="1918335">
                  <a:moveTo>
                    <a:pt x="1736640" y="359957"/>
                  </a:moveTo>
                  <a:lnTo>
                    <a:pt x="953596" y="359957"/>
                  </a:lnTo>
                  <a:lnTo>
                    <a:pt x="1000250" y="360085"/>
                  </a:lnTo>
                  <a:lnTo>
                    <a:pt x="1046790" y="363653"/>
                  </a:lnTo>
                  <a:lnTo>
                    <a:pt x="1093010" y="370661"/>
                  </a:lnTo>
                  <a:lnTo>
                    <a:pt x="1138701" y="381107"/>
                  </a:lnTo>
                  <a:lnTo>
                    <a:pt x="1183658" y="394991"/>
                  </a:lnTo>
                  <a:lnTo>
                    <a:pt x="1227673" y="412313"/>
                  </a:lnTo>
                  <a:lnTo>
                    <a:pt x="1270538" y="433072"/>
                  </a:lnTo>
                  <a:lnTo>
                    <a:pt x="1311859" y="457125"/>
                  </a:lnTo>
                  <a:lnTo>
                    <a:pt x="1350559" y="483792"/>
                  </a:lnTo>
                  <a:lnTo>
                    <a:pt x="1386582" y="512890"/>
                  </a:lnTo>
                  <a:lnTo>
                    <a:pt x="1419874" y="544240"/>
                  </a:lnTo>
                  <a:lnTo>
                    <a:pt x="1450381" y="577661"/>
                  </a:lnTo>
                  <a:lnTo>
                    <a:pt x="1478048" y="612972"/>
                  </a:lnTo>
                  <a:lnTo>
                    <a:pt x="1502821" y="649991"/>
                  </a:lnTo>
                  <a:lnTo>
                    <a:pt x="1524646" y="688539"/>
                  </a:lnTo>
                  <a:lnTo>
                    <a:pt x="1543468" y="728434"/>
                  </a:lnTo>
                  <a:lnTo>
                    <a:pt x="1559233" y="769495"/>
                  </a:lnTo>
                  <a:lnTo>
                    <a:pt x="1571886" y="811543"/>
                  </a:lnTo>
                  <a:lnTo>
                    <a:pt x="1581373" y="854395"/>
                  </a:lnTo>
                  <a:lnTo>
                    <a:pt x="1587639" y="897871"/>
                  </a:lnTo>
                  <a:lnTo>
                    <a:pt x="1590631" y="941790"/>
                  </a:lnTo>
                  <a:lnTo>
                    <a:pt x="1590293" y="985972"/>
                  </a:lnTo>
                  <a:lnTo>
                    <a:pt x="1586571" y="1030235"/>
                  </a:lnTo>
                  <a:lnTo>
                    <a:pt x="1579412" y="1074399"/>
                  </a:lnTo>
                  <a:lnTo>
                    <a:pt x="1568759" y="1118282"/>
                  </a:lnTo>
                  <a:lnTo>
                    <a:pt x="1554560" y="1161705"/>
                  </a:lnTo>
                  <a:lnTo>
                    <a:pt x="1536759" y="1204486"/>
                  </a:lnTo>
                  <a:lnTo>
                    <a:pt x="1515303" y="1246445"/>
                  </a:lnTo>
                  <a:lnTo>
                    <a:pt x="1905554" y="1246445"/>
                  </a:lnTo>
                  <a:lnTo>
                    <a:pt x="1921466" y="1191578"/>
                  </a:lnTo>
                  <a:lnTo>
                    <a:pt x="1931723" y="1146478"/>
                  </a:lnTo>
                  <a:lnTo>
                    <a:pt x="1939798" y="1100606"/>
                  </a:lnTo>
                  <a:lnTo>
                    <a:pt x="1945635" y="1054016"/>
                  </a:lnTo>
                  <a:lnTo>
                    <a:pt x="1949178" y="1006765"/>
                  </a:lnTo>
                  <a:lnTo>
                    <a:pt x="1950372" y="958905"/>
                  </a:lnTo>
                  <a:lnTo>
                    <a:pt x="1949178" y="911046"/>
                  </a:lnTo>
                  <a:lnTo>
                    <a:pt x="1945635" y="863795"/>
                  </a:lnTo>
                  <a:lnTo>
                    <a:pt x="1939798" y="817205"/>
                  </a:lnTo>
                  <a:lnTo>
                    <a:pt x="1931723" y="771333"/>
                  </a:lnTo>
                  <a:lnTo>
                    <a:pt x="1921466" y="726234"/>
                  </a:lnTo>
                  <a:lnTo>
                    <a:pt x="1909083" y="681961"/>
                  </a:lnTo>
                  <a:lnTo>
                    <a:pt x="1894630" y="638570"/>
                  </a:lnTo>
                  <a:lnTo>
                    <a:pt x="1878162" y="596117"/>
                  </a:lnTo>
                  <a:lnTo>
                    <a:pt x="1859735" y="554655"/>
                  </a:lnTo>
                  <a:lnTo>
                    <a:pt x="1839406" y="514240"/>
                  </a:lnTo>
                  <a:lnTo>
                    <a:pt x="1817230" y="474927"/>
                  </a:lnTo>
                  <a:lnTo>
                    <a:pt x="1793263" y="436771"/>
                  </a:lnTo>
                  <a:lnTo>
                    <a:pt x="1767561" y="399827"/>
                  </a:lnTo>
                  <a:lnTo>
                    <a:pt x="1740180" y="364149"/>
                  </a:lnTo>
                  <a:lnTo>
                    <a:pt x="1736640" y="359957"/>
                  </a:lnTo>
                  <a:close/>
                </a:path>
              </a:pathLst>
            </a:custGeom>
            <a:solidFill>
              <a:srgbClr val="ED1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51282" y="2090427"/>
              <a:ext cx="1950720" cy="1918335"/>
            </a:xfrm>
            <a:custGeom>
              <a:avLst/>
              <a:gdLst/>
              <a:ahLst/>
              <a:cxnLst/>
              <a:rect l="l" t="t" r="r" b="b"/>
              <a:pathLst>
                <a:path w="1950720" h="1918335">
                  <a:moveTo>
                    <a:pt x="0" y="958906"/>
                  </a:moveTo>
                  <a:lnTo>
                    <a:pt x="1193" y="911047"/>
                  </a:lnTo>
                  <a:lnTo>
                    <a:pt x="4736" y="863795"/>
                  </a:lnTo>
                  <a:lnTo>
                    <a:pt x="10573" y="817206"/>
                  </a:lnTo>
                  <a:lnTo>
                    <a:pt x="18648" y="771333"/>
                  </a:lnTo>
                  <a:lnTo>
                    <a:pt x="28905" y="726234"/>
                  </a:lnTo>
                  <a:lnTo>
                    <a:pt x="41288" y="681961"/>
                  </a:lnTo>
                  <a:lnTo>
                    <a:pt x="55741" y="638570"/>
                  </a:lnTo>
                  <a:lnTo>
                    <a:pt x="72209" y="596117"/>
                  </a:lnTo>
                  <a:lnTo>
                    <a:pt x="90636" y="554655"/>
                  </a:lnTo>
                  <a:lnTo>
                    <a:pt x="110965" y="514240"/>
                  </a:lnTo>
                  <a:lnTo>
                    <a:pt x="133141" y="474927"/>
                  </a:lnTo>
                  <a:lnTo>
                    <a:pt x="157108" y="436771"/>
                  </a:lnTo>
                  <a:lnTo>
                    <a:pt x="182810" y="399827"/>
                  </a:lnTo>
                  <a:lnTo>
                    <a:pt x="210191" y="364149"/>
                  </a:lnTo>
                  <a:lnTo>
                    <a:pt x="239196" y="329793"/>
                  </a:lnTo>
                  <a:lnTo>
                    <a:pt x="269768" y="296813"/>
                  </a:lnTo>
                  <a:lnTo>
                    <a:pt x="301852" y="265265"/>
                  </a:lnTo>
                  <a:lnTo>
                    <a:pt x="335392" y="235203"/>
                  </a:lnTo>
                  <a:lnTo>
                    <a:pt x="370331" y="206682"/>
                  </a:lnTo>
                  <a:lnTo>
                    <a:pt x="406615" y="179758"/>
                  </a:lnTo>
                  <a:lnTo>
                    <a:pt x="444187" y="154485"/>
                  </a:lnTo>
                  <a:lnTo>
                    <a:pt x="482990" y="130918"/>
                  </a:lnTo>
                  <a:lnTo>
                    <a:pt x="522971" y="109112"/>
                  </a:lnTo>
                  <a:lnTo>
                    <a:pt x="564072" y="89123"/>
                  </a:lnTo>
                  <a:lnTo>
                    <a:pt x="606237" y="71004"/>
                  </a:lnTo>
                  <a:lnTo>
                    <a:pt x="649412" y="54811"/>
                  </a:lnTo>
                  <a:lnTo>
                    <a:pt x="693539" y="40599"/>
                  </a:lnTo>
                  <a:lnTo>
                    <a:pt x="738563" y="28422"/>
                  </a:lnTo>
                  <a:lnTo>
                    <a:pt x="784429" y="18337"/>
                  </a:lnTo>
                  <a:lnTo>
                    <a:pt x="831080" y="10397"/>
                  </a:lnTo>
                  <a:lnTo>
                    <a:pt x="878460" y="4657"/>
                  </a:lnTo>
                  <a:lnTo>
                    <a:pt x="926514" y="1173"/>
                  </a:lnTo>
                  <a:lnTo>
                    <a:pt x="975186" y="0"/>
                  </a:lnTo>
                  <a:lnTo>
                    <a:pt x="1023857" y="1173"/>
                  </a:lnTo>
                  <a:lnTo>
                    <a:pt x="1071911" y="4657"/>
                  </a:lnTo>
                  <a:lnTo>
                    <a:pt x="1119291" y="10397"/>
                  </a:lnTo>
                  <a:lnTo>
                    <a:pt x="1165942" y="18337"/>
                  </a:lnTo>
                  <a:lnTo>
                    <a:pt x="1211808" y="28422"/>
                  </a:lnTo>
                  <a:lnTo>
                    <a:pt x="1256832" y="40599"/>
                  </a:lnTo>
                  <a:lnTo>
                    <a:pt x="1300959" y="54811"/>
                  </a:lnTo>
                  <a:lnTo>
                    <a:pt x="1344134" y="71004"/>
                  </a:lnTo>
                  <a:lnTo>
                    <a:pt x="1386299" y="89123"/>
                  </a:lnTo>
                  <a:lnTo>
                    <a:pt x="1427400" y="109112"/>
                  </a:lnTo>
                  <a:lnTo>
                    <a:pt x="1467380" y="130918"/>
                  </a:lnTo>
                  <a:lnTo>
                    <a:pt x="1506184" y="154485"/>
                  </a:lnTo>
                  <a:lnTo>
                    <a:pt x="1543756" y="179758"/>
                  </a:lnTo>
                  <a:lnTo>
                    <a:pt x="1580040" y="206682"/>
                  </a:lnTo>
                  <a:lnTo>
                    <a:pt x="1614979" y="235203"/>
                  </a:lnTo>
                  <a:lnTo>
                    <a:pt x="1648519" y="265265"/>
                  </a:lnTo>
                  <a:lnTo>
                    <a:pt x="1680602" y="296813"/>
                  </a:lnTo>
                  <a:lnTo>
                    <a:pt x="1711175" y="329793"/>
                  </a:lnTo>
                  <a:lnTo>
                    <a:pt x="1740179" y="364149"/>
                  </a:lnTo>
                  <a:lnTo>
                    <a:pt x="1767561" y="399827"/>
                  </a:lnTo>
                  <a:lnTo>
                    <a:pt x="1793263" y="436771"/>
                  </a:lnTo>
                  <a:lnTo>
                    <a:pt x="1817230" y="474927"/>
                  </a:lnTo>
                  <a:lnTo>
                    <a:pt x="1839406" y="514240"/>
                  </a:lnTo>
                  <a:lnTo>
                    <a:pt x="1859735" y="554655"/>
                  </a:lnTo>
                  <a:lnTo>
                    <a:pt x="1878162" y="596117"/>
                  </a:lnTo>
                  <a:lnTo>
                    <a:pt x="1894630" y="638570"/>
                  </a:lnTo>
                  <a:lnTo>
                    <a:pt x="1909083" y="681961"/>
                  </a:lnTo>
                  <a:lnTo>
                    <a:pt x="1921466" y="726234"/>
                  </a:lnTo>
                  <a:lnTo>
                    <a:pt x="1931723" y="771333"/>
                  </a:lnTo>
                  <a:lnTo>
                    <a:pt x="1939798" y="817206"/>
                  </a:lnTo>
                  <a:lnTo>
                    <a:pt x="1945635" y="863795"/>
                  </a:lnTo>
                  <a:lnTo>
                    <a:pt x="1949178" y="911047"/>
                  </a:lnTo>
                  <a:lnTo>
                    <a:pt x="1950372" y="958906"/>
                  </a:lnTo>
                  <a:lnTo>
                    <a:pt x="1949178" y="1006765"/>
                  </a:lnTo>
                  <a:lnTo>
                    <a:pt x="1945635" y="1054016"/>
                  </a:lnTo>
                  <a:lnTo>
                    <a:pt x="1939798" y="1100606"/>
                  </a:lnTo>
                  <a:lnTo>
                    <a:pt x="1931723" y="1146478"/>
                  </a:lnTo>
                  <a:lnTo>
                    <a:pt x="1921466" y="1191578"/>
                  </a:lnTo>
                  <a:lnTo>
                    <a:pt x="1909083" y="1235850"/>
                  </a:lnTo>
                  <a:lnTo>
                    <a:pt x="1894630" y="1279241"/>
                  </a:lnTo>
                  <a:lnTo>
                    <a:pt x="1878162" y="1321694"/>
                  </a:lnTo>
                  <a:lnTo>
                    <a:pt x="1859735" y="1363156"/>
                  </a:lnTo>
                  <a:lnTo>
                    <a:pt x="1839406" y="1403571"/>
                  </a:lnTo>
                  <a:lnTo>
                    <a:pt x="1817230" y="1442884"/>
                  </a:lnTo>
                  <a:lnTo>
                    <a:pt x="1793263" y="1481040"/>
                  </a:lnTo>
                  <a:lnTo>
                    <a:pt x="1767561" y="1517984"/>
                  </a:lnTo>
                  <a:lnTo>
                    <a:pt x="1740179" y="1553662"/>
                  </a:lnTo>
                  <a:lnTo>
                    <a:pt x="1711175" y="1588018"/>
                  </a:lnTo>
                  <a:lnTo>
                    <a:pt x="1680602" y="1620998"/>
                  </a:lnTo>
                  <a:lnTo>
                    <a:pt x="1648519" y="1652546"/>
                  </a:lnTo>
                  <a:lnTo>
                    <a:pt x="1614979" y="1682608"/>
                  </a:lnTo>
                  <a:lnTo>
                    <a:pt x="1580040" y="1711129"/>
                  </a:lnTo>
                  <a:lnTo>
                    <a:pt x="1543756" y="1738053"/>
                  </a:lnTo>
                  <a:lnTo>
                    <a:pt x="1506184" y="1763326"/>
                  </a:lnTo>
                  <a:lnTo>
                    <a:pt x="1467380" y="1786893"/>
                  </a:lnTo>
                  <a:lnTo>
                    <a:pt x="1427400" y="1808699"/>
                  </a:lnTo>
                  <a:lnTo>
                    <a:pt x="1386299" y="1828688"/>
                  </a:lnTo>
                  <a:lnTo>
                    <a:pt x="1344134" y="1846807"/>
                  </a:lnTo>
                  <a:lnTo>
                    <a:pt x="1300959" y="1863000"/>
                  </a:lnTo>
                  <a:lnTo>
                    <a:pt x="1256832" y="1877212"/>
                  </a:lnTo>
                  <a:lnTo>
                    <a:pt x="1211808" y="1889389"/>
                  </a:lnTo>
                  <a:lnTo>
                    <a:pt x="1165942" y="1899474"/>
                  </a:lnTo>
                  <a:lnTo>
                    <a:pt x="1119291" y="1907415"/>
                  </a:lnTo>
                  <a:lnTo>
                    <a:pt x="1071911" y="1913154"/>
                  </a:lnTo>
                  <a:lnTo>
                    <a:pt x="1023857" y="1916638"/>
                  </a:lnTo>
                  <a:lnTo>
                    <a:pt x="975186" y="1917812"/>
                  </a:lnTo>
                  <a:lnTo>
                    <a:pt x="926514" y="1916638"/>
                  </a:lnTo>
                  <a:lnTo>
                    <a:pt x="878460" y="1913154"/>
                  </a:lnTo>
                  <a:lnTo>
                    <a:pt x="831080" y="1907415"/>
                  </a:lnTo>
                  <a:lnTo>
                    <a:pt x="784429" y="1899474"/>
                  </a:lnTo>
                  <a:lnTo>
                    <a:pt x="738563" y="1889389"/>
                  </a:lnTo>
                  <a:lnTo>
                    <a:pt x="693539" y="1877212"/>
                  </a:lnTo>
                  <a:lnTo>
                    <a:pt x="649412" y="1863000"/>
                  </a:lnTo>
                  <a:lnTo>
                    <a:pt x="606237" y="1846807"/>
                  </a:lnTo>
                  <a:lnTo>
                    <a:pt x="564072" y="1828688"/>
                  </a:lnTo>
                  <a:lnTo>
                    <a:pt x="522971" y="1808699"/>
                  </a:lnTo>
                  <a:lnTo>
                    <a:pt x="482990" y="1786893"/>
                  </a:lnTo>
                  <a:lnTo>
                    <a:pt x="444187" y="1763326"/>
                  </a:lnTo>
                  <a:lnTo>
                    <a:pt x="406615" y="1738053"/>
                  </a:lnTo>
                  <a:lnTo>
                    <a:pt x="370331" y="1711129"/>
                  </a:lnTo>
                  <a:lnTo>
                    <a:pt x="335392" y="1682608"/>
                  </a:lnTo>
                  <a:lnTo>
                    <a:pt x="301852" y="1652546"/>
                  </a:lnTo>
                  <a:lnTo>
                    <a:pt x="269768" y="1620998"/>
                  </a:lnTo>
                  <a:lnTo>
                    <a:pt x="239196" y="1588018"/>
                  </a:lnTo>
                  <a:lnTo>
                    <a:pt x="210191" y="1553662"/>
                  </a:lnTo>
                  <a:lnTo>
                    <a:pt x="182810" y="1517984"/>
                  </a:lnTo>
                  <a:lnTo>
                    <a:pt x="157108" y="1481040"/>
                  </a:lnTo>
                  <a:lnTo>
                    <a:pt x="133141" y="1442884"/>
                  </a:lnTo>
                  <a:lnTo>
                    <a:pt x="110965" y="1403571"/>
                  </a:lnTo>
                  <a:lnTo>
                    <a:pt x="90636" y="1363156"/>
                  </a:lnTo>
                  <a:lnTo>
                    <a:pt x="72209" y="1321694"/>
                  </a:lnTo>
                  <a:lnTo>
                    <a:pt x="55741" y="1279241"/>
                  </a:lnTo>
                  <a:lnTo>
                    <a:pt x="41288" y="1235850"/>
                  </a:lnTo>
                  <a:lnTo>
                    <a:pt x="28905" y="1191578"/>
                  </a:lnTo>
                  <a:lnTo>
                    <a:pt x="18648" y="1146478"/>
                  </a:lnTo>
                  <a:lnTo>
                    <a:pt x="10573" y="1100606"/>
                  </a:lnTo>
                  <a:lnTo>
                    <a:pt x="4736" y="1054016"/>
                  </a:lnTo>
                  <a:lnTo>
                    <a:pt x="1193" y="1006765"/>
                  </a:lnTo>
                  <a:lnTo>
                    <a:pt x="0" y="958906"/>
                  </a:lnTo>
                  <a:close/>
                </a:path>
                <a:path w="1950720" h="1918335">
                  <a:moveTo>
                    <a:pt x="1515303" y="1246445"/>
                  </a:moveTo>
                  <a:lnTo>
                    <a:pt x="1536759" y="1204486"/>
                  </a:lnTo>
                  <a:lnTo>
                    <a:pt x="1554560" y="1161705"/>
                  </a:lnTo>
                  <a:lnTo>
                    <a:pt x="1568759" y="1118282"/>
                  </a:lnTo>
                  <a:lnTo>
                    <a:pt x="1579412" y="1074398"/>
                  </a:lnTo>
                  <a:lnTo>
                    <a:pt x="1586572" y="1030234"/>
                  </a:lnTo>
                  <a:lnTo>
                    <a:pt x="1590293" y="985971"/>
                  </a:lnTo>
                  <a:lnTo>
                    <a:pt x="1590631" y="941790"/>
                  </a:lnTo>
                  <a:lnTo>
                    <a:pt x="1587639" y="897870"/>
                  </a:lnTo>
                  <a:lnTo>
                    <a:pt x="1581373" y="854394"/>
                  </a:lnTo>
                  <a:lnTo>
                    <a:pt x="1571886" y="811542"/>
                  </a:lnTo>
                  <a:lnTo>
                    <a:pt x="1559233" y="769495"/>
                  </a:lnTo>
                  <a:lnTo>
                    <a:pt x="1543468" y="728434"/>
                  </a:lnTo>
                  <a:lnTo>
                    <a:pt x="1524646" y="688539"/>
                  </a:lnTo>
                  <a:lnTo>
                    <a:pt x="1502821" y="649991"/>
                  </a:lnTo>
                  <a:lnTo>
                    <a:pt x="1478048" y="612971"/>
                  </a:lnTo>
                  <a:lnTo>
                    <a:pt x="1450380" y="577661"/>
                  </a:lnTo>
                  <a:lnTo>
                    <a:pt x="1419873" y="544240"/>
                  </a:lnTo>
                  <a:lnTo>
                    <a:pt x="1386581" y="512890"/>
                  </a:lnTo>
                  <a:lnTo>
                    <a:pt x="1350558" y="483792"/>
                  </a:lnTo>
                  <a:lnTo>
                    <a:pt x="1311859" y="457125"/>
                  </a:lnTo>
                  <a:lnTo>
                    <a:pt x="1270538" y="433072"/>
                  </a:lnTo>
                  <a:lnTo>
                    <a:pt x="1227672" y="412313"/>
                  </a:lnTo>
                  <a:lnTo>
                    <a:pt x="1183658" y="394991"/>
                  </a:lnTo>
                  <a:lnTo>
                    <a:pt x="1138701" y="381107"/>
                  </a:lnTo>
                  <a:lnTo>
                    <a:pt x="1093009" y="370661"/>
                  </a:lnTo>
                  <a:lnTo>
                    <a:pt x="1046790" y="363653"/>
                  </a:lnTo>
                  <a:lnTo>
                    <a:pt x="1000249" y="360085"/>
                  </a:lnTo>
                  <a:lnTo>
                    <a:pt x="953595" y="359957"/>
                  </a:lnTo>
                  <a:lnTo>
                    <a:pt x="907035" y="363269"/>
                  </a:lnTo>
                  <a:lnTo>
                    <a:pt x="860775" y="370022"/>
                  </a:lnTo>
                  <a:lnTo>
                    <a:pt x="815024" y="380217"/>
                  </a:lnTo>
                  <a:lnTo>
                    <a:pt x="769987" y="393854"/>
                  </a:lnTo>
                  <a:lnTo>
                    <a:pt x="725873" y="410933"/>
                  </a:lnTo>
                  <a:lnTo>
                    <a:pt x="682888" y="431456"/>
                  </a:lnTo>
                  <a:lnTo>
                    <a:pt x="1515303" y="1246445"/>
                  </a:lnTo>
                  <a:close/>
                </a:path>
                <a:path w="1950720" h="1918335">
                  <a:moveTo>
                    <a:pt x="435069" y="671364"/>
                  </a:moveTo>
                  <a:lnTo>
                    <a:pt x="413612" y="713323"/>
                  </a:lnTo>
                  <a:lnTo>
                    <a:pt x="395811" y="756104"/>
                  </a:lnTo>
                  <a:lnTo>
                    <a:pt x="381612" y="799527"/>
                  </a:lnTo>
                  <a:lnTo>
                    <a:pt x="370959" y="843411"/>
                  </a:lnTo>
                  <a:lnTo>
                    <a:pt x="363800" y="887575"/>
                  </a:lnTo>
                  <a:lnTo>
                    <a:pt x="360078" y="931838"/>
                  </a:lnTo>
                  <a:lnTo>
                    <a:pt x="359740" y="976019"/>
                  </a:lnTo>
                  <a:lnTo>
                    <a:pt x="362732" y="1019939"/>
                  </a:lnTo>
                  <a:lnTo>
                    <a:pt x="368998" y="1063415"/>
                  </a:lnTo>
                  <a:lnTo>
                    <a:pt x="378485" y="1106267"/>
                  </a:lnTo>
                  <a:lnTo>
                    <a:pt x="391138" y="1148314"/>
                  </a:lnTo>
                  <a:lnTo>
                    <a:pt x="406903" y="1189375"/>
                  </a:lnTo>
                  <a:lnTo>
                    <a:pt x="425725" y="1229270"/>
                  </a:lnTo>
                  <a:lnTo>
                    <a:pt x="447550" y="1267818"/>
                  </a:lnTo>
                  <a:lnTo>
                    <a:pt x="472324" y="1304837"/>
                  </a:lnTo>
                  <a:lnTo>
                    <a:pt x="499991" y="1340148"/>
                  </a:lnTo>
                  <a:lnTo>
                    <a:pt x="530498" y="1373569"/>
                  </a:lnTo>
                  <a:lnTo>
                    <a:pt x="563790" y="1404919"/>
                  </a:lnTo>
                  <a:lnTo>
                    <a:pt x="599813" y="1434017"/>
                  </a:lnTo>
                  <a:lnTo>
                    <a:pt x="638513" y="1460683"/>
                  </a:lnTo>
                  <a:lnTo>
                    <a:pt x="679834" y="1484737"/>
                  </a:lnTo>
                  <a:lnTo>
                    <a:pt x="722699" y="1505496"/>
                  </a:lnTo>
                  <a:lnTo>
                    <a:pt x="766713" y="1522818"/>
                  </a:lnTo>
                  <a:lnTo>
                    <a:pt x="811670" y="1536702"/>
                  </a:lnTo>
                  <a:lnTo>
                    <a:pt x="857362" y="1547148"/>
                  </a:lnTo>
                  <a:lnTo>
                    <a:pt x="903581" y="1554156"/>
                  </a:lnTo>
                  <a:lnTo>
                    <a:pt x="950122" y="1557724"/>
                  </a:lnTo>
                  <a:lnTo>
                    <a:pt x="996776" y="1557852"/>
                  </a:lnTo>
                  <a:lnTo>
                    <a:pt x="1043336" y="1554540"/>
                  </a:lnTo>
                  <a:lnTo>
                    <a:pt x="1089596" y="1547787"/>
                  </a:lnTo>
                  <a:lnTo>
                    <a:pt x="1135347" y="1537592"/>
                  </a:lnTo>
                  <a:lnTo>
                    <a:pt x="1180384" y="1523956"/>
                  </a:lnTo>
                  <a:lnTo>
                    <a:pt x="1224499" y="1506876"/>
                  </a:lnTo>
                  <a:lnTo>
                    <a:pt x="1267484" y="1486354"/>
                  </a:lnTo>
                  <a:lnTo>
                    <a:pt x="435069" y="67136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897841" y="2781300"/>
            <a:ext cx="1207521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Agency FB"/>
                <a:cs typeface="Agency FB"/>
              </a:rPr>
              <a:t>5</a:t>
            </a:r>
            <a:r>
              <a:rPr sz="3200" b="1" spc="5" dirty="0">
                <a:latin typeface="Agency FB"/>
                <a:cs typeface="Agency FB"/>
              </a:rPr>
              <a:t>00</a:t>
            </a:r>
            <a:r>
              <a:rPr sz="3200" b="1" dirty="0">
                <a:latin typeface="Agency FB"/>
                <a:cs typeface="Agency FB"/>
              </a:rPr>
              <a:t>%</a:t>
            </a:r>
            <a:endParaRPr sz="3200" dirty="0">
              <a:latin typeface="Agency FB"/>
              <a:cs typeface="Agency FB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715333" y="2310532"/>
            <a:ext cx="1439545" cy="1477645"/>
            <a:chOff x="4715333" y="2310532"/>
            <a:chExt cx="1439545" cy="1477645"/>
          </a:xfrm>
        </p:grpSpPr>
        <p:sp>
          <p:nvSpPr>
            <p:cNvPr id="18" name="object 18"/>
            <p:cNvSpPr/>
            <p:nvPr/>
          </p:nvSpPr>
          <p:spPr>
            <a:xfrm>
              <a:off x="4721706" y="2316882"/>
              <a:ext cx="1426845" cy="1464945"/>
            </a:xfrm>
            <a:custGeom>
              <a:avLst/>
              <a:gdLst/>
              <a:ahLst/>
              <a:cxnLst/>
              <a:rect l="l" t="t" r="r" b="b"/>
              <a:pathLst>
                <a:path w="1426845" h="1464945">
                  <a:moveTo>
                    <a:pt x="713366" y="0"/>
                  </a:moveTo>
                  <a:lnTo>
                    <a:pt x="666460" y="1557"/>
                  </a:lnTo>
                  <a:lnTo>
                    <a:pt x="620365" y="6167"/>
                  </a:lnTo>
                  <a:lnTo>
                    <a:pt x="575173" y="13732"/>
                  </a:lnTo>
                  <a:lnTo>
                    <a:pt x="530980" y="24155"/>
                  </a:lnTo>
                  <a:lnTo>
                    <a:pt x="487879" y="37340"/>
                  </a:lnTo>
                  <a:lnTo>
                    <a:pt x="445965" y="53191"/>
                  </a:lnTo>
                  <a:lnTo>
                    <a:pt x="405330" y="71611"/>
                  </a:lnTo>
                  <a:lnTo>
                    <a:pt x="366069" y="92504"/>
                  </a:lnTo>
                  <a:lnTo>
                    <a:pt x="328277" y="115772"/>
                  </a:lnTo>
                  <a:lnTo>
                    <a:pt x="292047" y="141320"/>
                  </a:lnTo>
                  <a:lnTo>
                    <a:pt x="257473" y="169051"/>
                  </a:lnTo>
                  <a:lnTo>
                    <a:pt x="224649" y="198868"/>
                  </a:lnTo>
                  <a:lnTo>
                    <a:pt x="193670" y="230676"/>
                  </a:lnTo>
                  <a:lnTo>
                    <a:pt x="164628" y="264377"/>
                  </a:lnTo>
                  <a:lnTo>
                    <a:pt x="137619" y="299874"/>
                  </a:lnTo>
                  <a:lnTo>
                    <a:pt x="112736" y="337073"/>
                  </a:lnTo>
                  <a:lnTo>
                    <a:pt x="90073" y="375875"/>
                  </a:lnTo>
                  <a:lnTo>
                    <a:pt x="69724" y="416184"/>
                  </a:lnTo>
                  <a:lnTo>
                    <a:pt x="51784" y="457904"/>
                  </a:lnTo>
                  <a:lnTo>
                    <a:pt x="36345" y="500939"/>
                  </a:lnTo>
                  <a:lnTo>
                    <a:pt x="23503" y="545192"/>
                  </a:lnTo>
                  <a:lnTo>
                    <a:pt x="13351" y="590566"/>
                  </a:lnTo>
                  <a:lnTo>
                    <a:pt x="5983" y="636964"/>
                  </a:lnTo>
                  <a:lnTo>
                    <a:pt x="1494" y="684292"/>
                  </a:lnTo>
                  <a:lnTo>
                    <a:pt x="0" y="731715"/>
                  </a:lnTo>
                  <a:lnTo>
                    <a:pt x="0" y="733186"/>
                  </a:lnTo>
                  <a:lnTo>
                    <a:pt x="1494" y="780609"/>
                  </a:lnTo>
                  <a:lnTo>
                    <a:pt x="5983" y="827936"/>
                  </a:lnTo>
                  <a:lnTo>
                    <a:pt x="13351" y="874335"/>
                  </a:lnTo>
                  <a:lnTo>
                    <a:pt x="23503" y="919709"/>
                  </a:lnTo>
                  <a:lnTo>
                    <a:pt x="36345" y="963962"/>
                  </a:lnTo>
                  <a:lnTo>
                    <a:pt x="51784" y="1006996"/>
                  </a:lnTo>
                  <a:lnTo>
                    <a:pt x="69724" y="1048717"/>
                  </a:lnTo>
                  <a:lnTo>
                    <a:pt x="90073" y="1089026"/>
                  </a:lnTo>
                  <a:lnTo>
                    <a:pt x="112736" y="1127828"/>
                  </a:lnTo>
                  <a:lnTo>
                    <a:pt x="137619" y="1165026"/>
                  </a:lnTo>
                  <a:lnTo>
                    <a:pt x="164628" y="1200524"/>
                  </a:lnTo>
                  <a:lnTo>
                    <a:pt x="193670" y="1234225"/>
                  </a:lnTo>
                  <a:lnTo>
                    <a:pt x="224649" y="1266032"/>
                  </a:lnTo>
                  <a:lnTo>
                    <a:pt x="257473" y="1295850"/>
                  </a:lnTo>
                  <a:lnTo>
                    <a:pt x="292047" y="1323581"/>
                  </a:lnTo>
                  <a:lnTo>
                    <a:pt x="328277" y="1349129"/>
                  </a:lnTo>
                  <a:lnTo>
                    <a:pt x="366069" y="1372397"/>
                  </a:lnTo>
                  <a:lnTo>
                    <a:pt x="405330" y="1393290"/>
                  </a:lnTo>
                  <a:lnTo>
                    <a:pt x="445965" y="1411710"/>
                  </a:lnTo>
                  <a:lnTo>
                    <a:pt x="487879" y="1427561"/>
                  </a:lnTo>
                  <a:lnTo>
                    <a:pt x="530980" y="1440746"/>
                  </a:lnTo>
                  <a:lnTo>
                    <a:pt x="575173" y="1451169"/>
                  </a:lnTo>
                  <a:lnTo>
                    <a:pt x="620365" y="1458734"/>
                  </a:lnTo>
                  <a:lnTo>
                    <a:pt x="666460" y="1463343"/>
                  </a:lnTo>
                  <a:lnTo>
                    <a:pt x="713366" y="1464901"/>
                  </a:lnTo>
                  <a:lnTo>
                    <a:pt x="760271" y="1463343"/>
                  </a:lnTo>
                  <a:lnTo>
                    <a:pt x="806367" y="1458734"/>
                  </a:lnTo>
                  <a:lnTo>
                    <a:pt x="851558" y="1451169"/>
                  </a:lnTo>
                  <a:lnTo>
                    <a:pt x="895751" y="1440746"/>
                  </a:lnTo>
                  <a:lnTo>
                    <a:pt x="938852" y="1427561"/>
                  </a:lnTo>
                  <a:lnTo>
                    <a:pt x="980767" y="1411710"/>
                  </a:lnTo>
                  <a:lnTo>
                    <a:pt x="1021401" y="1393290"/>
                  </a:lnTo>
                  <a:lnTo>
                    <a:pt x="1060662" y="1372397"/>
                  </a:lnTo>
                  <a:lnTo>
                    <a:pt x="1098454" y="1349129"/>
                  </a:lnTo>
                  <a:lnTo>
                    <a:pt x="1134684" y="1323581"/>
                  </a:lnTo>
                  <a:lnTo>
                    <a:pt x="1169258" y="1295850"/>
                  </a:lnTo>
                  <a:lnTo>
                    <a:pt x="1202082" y="1266032"/>
                  </a:lnTo>
                  <a:lnTo>
                    <a:pt x="1233061" y="1234225"/>
                  </a:lnTo>
                  <a:lnTo>
                    <a:pt x="1262103" y="1200524"/>
                  </a:lnTo>
                  <a:lnTo>
                    <a:pt x="1264947" y="1196786"/>
                  </a:lnTo>
                  <a:lnTo>
                    <a:pt x="690837" y="1196786"/>
                  </a:lnTo>
                  <a:lnTo>
                    <a:pt x="642051" y="1191399"/>
                  </a:lnTo>
                  <a:lnTo>
                    <a:pt x="593927" y="1180397"/>
                  </a:lnTo>
                  <a:lnTo>
                    <a:pt x="546924" y="1163777"/>
                  </a:lnTo>
                  <a:lnTo>
                    <a:pt x="501499" y="1141538"/>
                  </a:lnTo>
                  <a:lnTo>
                    <a:pt x="462481" y="1116838"/>
                  </a:lnTo>
                  <a:lnTo>
                    <a:pt x="426738" y="1088703"/>
                  </a:lnTo>
                  <a:lnTo>
                    <a:pt x="394361" y="1057450"/>
                  </a:lnTo>
                  <a:lnTo>
                    <a:pt x="365441" y="1023396"/>
                  </a:lnTo>
                  <a:lnTo>
                    <a:pt x="340069" y="986858"/>
                  </a:lnTo>
                  <a:lnTo>
                    <a:pt x="318335" y="948151"/>
                  </a:lnTo>
                  <a:lnTo>
                    <a:pt x="300329" y="907594"/>
                  </a:lnTo>
                  <a:lnTo>
                    <a:pt x="286144" y="865502"/>
                  </a:lnTo>
                  <a:lnTo>
                    <a:pt x="275868" y="822192"/>
                  </a:lnTo>
                  <a:lnTo>
                    <a:pt x="269594" y="777981"/>
                  </a:lnTo>
                  <a:lnTo>
                    <a:pt x="267411" y="733186"/>
                  </a:lnTo>
                  <a:lnTo>
                    <a:pt x="269411" y="688123"/>
                  </a:lnTo>
                  <a:lnTo>
                    <a:pt x="275684" y="643109"/>
                  </a:lnTo>
                  <a:lnTo>
                    <a:pt x="286321" y="598460"/>
                  </a:lnTo>
                  <a:lnTo>
                    <a:pt x="301412" y="554494"/>
                  </a:lnTo>
                  <a:lnTo>
                    <a:pt x="321049" y="511526"/>
                  </a:lnTo>
                  <a:lnTo>
                    <a:pt x="678186" y="511526"/>
                  </a:lnTo>
                  <a:lnTo>
                    <a:pt x="498040" y="325332"/>
                  </a:lnTo>
                  <a:lnTo>
                    <a:pt x="543275" y="302674"/>
                  </a:lnTo>
                  <a:lnTo>
                    <a:pt x="590135" y="285622"/>
                  </a:lnTo>
                  <a:lnTo>
                    <a:pt x="638163" y="274176"/>
                  </a:lnTo>
                  <a:lnTo>
                    <a:pt x="686902" y="268339"/>
                  </a:lnTo>
                  <a:lnTo>
                    <a:pt x="1264946" y="268114"/>
                  </a:lnTo>
                  <a:lnTo>
                    <a:pt x="1262103" y="264377"/>
                  </a:lnTo>
                  <a:lnTo>
                    <a:pt x="1233061" y="230676"/>
                  </a:lnTo>
                  <a:lnTo>
                    <a:pt x="1202082" y="198868"/>
                  </a:lnTo>
                  <a:lnTo>
                    <a:pt x="1169258" y="169051"/>
                  </a:lnTo>
                  <a:lnTo>
                    <a:pt x="1134684" y="141320"/>
                  </a:lnTo>
                  <a:lnTo>
                    <a:pt x="1098454" y="115772"/>
                  </a:lnTo>
                  <a:lnTo>
                    <a:pt x="1060662" y="92504"/>
                  </a:lnTo>
                  <a:lnTo>
                    <a:pt x="1021401" y="71611"/>
                  </a:lnTo>
                  <a:lnTo>
                    <a:pt x="980767" y="53191"/>
                  </a:lnTo>
                  <a:lnTo>
                    <a:pt x="938852" y="37340"/>
                  </a:lnTo>
                  <a:lnTo>
                    <a:pt x="895751" y="24155"/>
                  </a:lnTo>
                  <a:lnTo>
                    <a:pt x="851558" y="13732"/>
                  </a:lnTo>
                  <a:lnTo>
                    <a:pt x="806367" y="6167"/>
                  </a:lnTo>
                  <a:lnTo>
                    <a:pt x="760271" y="1557"/>
                  </a:lnTo>
                  <a:lnTo>
                    <a:pt x="713366" y="0"/>
                  </a:lnTo>
                  <a:close/>
                </a:path>
                <a:path w="1426845" h="1464945">
                  <a:moveTo>
                    <a:pt x="678186" y="511526"/>
                  </a:moveTo>
                  <a:lnTo>
                    <a:pt x="321049" y="511526"/>
                  </a:lnTo>
                  <a:lnTo>
                    <a:pt x="928690" y="1139569"/>
                  </a:lnTo>
                  <a:lnTo>
                    <a:pt x="883456" y="1162226"/>
                  </a:lnTo>
                  <a:lnTo>
                    <a:pt x="836596" y="1179278"/>
                  </a:lnTo>
                  <a:lnTo>
                    <a:pt x="788567" y="1190724"/>
                  </a:lnTo>
                  <a:lnTo>
                    <a:pt x="739829" y="1196560"/>
                  </a:lnTo>
                  <a:lnTo>
                    <a:pt x="690837" y="1196786"/>
                  </a:lnTo>
                  <a:lnTo>
                    <a:pt x="1264947" y="1196786"/>
                  </a:lnTo>
                  <a:lnTo>
                    <a:pt x="1289112" y="1165026"/>
                  </a:lnTo>
                  <a:lnTo>
                    <a:pt x="1313995" y="1127828"/>
                  </a:lnTo>
                  <a:lnTo>
                    <a:pt x="1336658" y="1089026"/>
                  </a:lnTo>
                  <a:lnTo>
                    <a:pt x="1357007" y="1048717"/>
                  </a:lnTo>
                  <a:lnTo>
                    <a:pt x="1374948" y="1006996"/>
                  </a:lnTo>
                  <a:lnTo>
                    <a:pt x="1390386" y="963962"/>
                  </a:lnTo>
                  <a:lnTo>
                    <a:pt x="1393459" y="953375"/>
                  </a:lnTo>
                  <a:lnTo>
                    <a:pt x="1105681" y="953375"/>
                  </a:lnTo>
                  <a:lnTo>
                    <a:pt x="678186" y="511526"/>
                  </a:lnTo>
                  <a:close/>
                </a:path>
                <a:path w="1426845" h="1464945">
                  <a:moveTo>
                    <a:pt x="1264946" y="268114"/>
                  </a:moveTo>
                  <a:lnTo>
                    <a:pt x="735894" y="268114"/>
                  </a:lnTo>
                  <a:lnTo>
                    <a:pt x="784680" y="273501"/>
                  </a:lnTo>
                  <a:lnTo>
                    <a:pt x="832803" y="284504"/>
                  </a:lnTo>
                  <a:lnTo>
                    <a:pt x="879806" y="301124"/>
                  </a:lnTo>
                  <a:lnTo>
                    <a:pt x="925231" y="323363"/>
                  </a:lnTo>
                  <a:lnTo>
                    <a:pt x="964249" y="348063"/>
                  </a:lnTo>
                  <a:lnTo>
                    <a:pt x="999992" y="376198"/>
                  </a:lnTo>
                  <a:lnTo>
                    <a:pt x="1032369" y="407451"/>
                  </a:lnTo>
                  <a:lnTo>
                    <a:pt x="1061289" y="441505"/>
                  </a:lnTo>
                  <a:lnTo>
                    <a:pt x="1086661" y="478043"/>
                  </a:lnTo>
                  <a:lnTo>
                    <a:pt x="1108396" y="516749"/>
                  </a:lnTo>
                  <a:lnTo>
                    <a:pt x="1126401" y="557307"/>
                  </a:lnTo>
                  <a:lnTo>
                    <a:pt x="1140587" y="599399"/>
                  </a:lnTo>
                  <a:lnTo>
                    <a:pt x="1150862" y="642708"/>
                  </a:lnTo>
                  <a:lnTo>
                    <a:pt x="1157136" y="686919"/>
                  </a:lnTo>
                  <a:lnTo>
                    <a:pt x="1159319" y="731715"/>
                  </a:lnTo>
                  <a:lnTo>
                    <a:pt x="1157319" y="776778"/>
                  </a:lnTo>
                  <a:lnTo>
                    <a:pt x="1151046" y="821792"/>
                  </a:lnTo>
                  <a:lnTo>
                    <a:pt x="1140409" y="866441"/>
                  </a:lnTo>
                  <a:lnTo>
                    <a:pt x="1125318" y="910407"/>
                  </a:lnTo>
                  <a:lnTo>
                    <a:pt x="1105681" y="953375"/>
                  </a:lnTo>
                  <a:lnTo>
                    <a:pt x="1393459" y="953375"/>
                  </a:lnTo>
                  <a:lnTo>
                    <a:pt x="1413380" y="874335"/>
                  </a:lnTo>
                  <a:lnTo>
                    <a:pt x="1420748" y="827936"/>
                  </a:lnTo>
                  <a:lnTo>
                    <a:pt x="1425238" y="780609"/>
                  </a:lnTo>
                  <a:lnTo>
                    <a:pt x="1426732" y="733186"/>
                  </a:lnTo>
                  <a:lnTo>
                    <a:pt x="1426732" y="731715"/>
                  </a:lnTo>
                  <a:lnTo>
                    <a:pt x="1425238" y="684292"/>
                  </a:lnTo>
                  <a:lnTo>
                    <a:pt x="1420748" y="636964"/>
                  </a:lnTo>
                  <a:lnTo>
                    <a:pt x="1413380" y="590566"/>
                  </a:lnTo>
                  <a:lnTo>
                    <a:pt x="1403228" y="545192"/>
                  </a:lnTo>
                  <a:lnTo>
                    <a:pt x="1390386" y="500939"/>
                  </a:lnTo>
                  <a:lnTo>
                    <a:pt x="1374948" y="457904"/>
                  </a:lnTo>
                  <a:lnTo>
                    <a:pt x="1357007" y="416184"/>
                  </a:lnTo>
                  <a:lnTo>
                    <a:pt x="1336658" y="375875"/>
                  </a:lnTo>
                  <a:lnTo>
                    <a:pt x="1313995" y="337073"/>
                  </a:lnTo>
                  <a:lnTo>
                    <a:pt x="1289112" y="299874"/>
                  </a:lnTo>
                  <a:lnTo>
                    <a:pt x="1264946" y="268114"/>
                  </a:lnTo>
                  <a:close/>
                </a:path>
              </a:pathLst>
            </a:custGeom>
            <a:solidFill>
              <a:srgbClr val="ED1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21683" y="2316882"/>
              <a:ext cx="1426845" cy="1464945"/>
            </a:xfrm>
            <a:custGeom>
              <a:avLst/>
              <a:gdLst/>
              <a:ahLst/>
              <a:cxnLst/>
              <a:rect l="l" t="t" r="r" b="b"/>
              <a:pathLst>
                <a:path w="1426845" h="1464945">
                  <a:moveTo>
                    <a:pt x="0" y="732450"/>
                  </a:moveTo>
                  <a:lnTo>
                    <a:pt x="1517" y="684291"/>
                  </a:lnTo>
                  <a:lnTo>
                    <a:pt x="6007" y="636964"/>
                  </a:lnTo>
                  <a:lnTo>
                    <a:pt x="13374" y="590565"/>
                  </a:lnTo>
                  <a:lnTo>
                    <a:pt x="23526" y="545192"/>
                  </a:lnTo>
                  <a:lnTo>
                    <a:pt x="36369" y="500939"/>
                  </a:lnTo>
                  <a:lnTo>
                    <a:pt x="51807" y="457904"/>
                  </a:lnTo>
                  <a:lnTo>
                    <a:pt x="69748" y="416184"/>
                  </a:lnTo>
                  <a:lnTo>
                    <a:pt x="90096" y="375874"/>
                  </a:lnTo>
                  <a:lnTo>
                    <a:pt x="112759" y="337072"/>
                  </a:lnTo>
                  <a:lnTo>
                    <a:pt x="137642" y="299874"/>
                  </a:lnTo>
                  <a:lnTo>
                    <a:pt x="164652" y="264376"/>
                  </a:lnTo>
                  <a:lnTo>
                    <a:pt x="193693" y="230676"/>
                  </a:lnTo>
                  <a:lnTo>
                    <a:pt x="224673" y="198868"/>
                  </a:lnTo>
                  <a:lnTo>
                    <a:pt x="257496" y="169051"/>
                  </a:lnTo>
                  <a:lnTo>
                    <a:pt x="292070" y="141320"/>
                  </a:lnTo>
                  <a:lnTo>
                    <a:pt x="328301" y="115772"/>
                  </a:lnTo>
                  <a:lnTo>
                    <a:pt x="366093" y="92504"/>
                  </a:lnTo>
                  <a:lnTo>
                    <a:pt x="405353" y="71611"/>
                  </a:lnTo>
                  <a:lnTo>
                    <a:pt x="445988" y="53191"/>
                  </a:lnTo>
                  <a:lnTo>
                    <a:pt x="487903" y="37340"/>
                  </a:lnTo>
                  <a:lnTo>
                    <a:pt x="531004" y="24155"/>
                  </a:lnTo>
                  <a:lnTo>
                    <a:pt x="575197" y="13732"/>
                  </a:lnTo>
                  <a:lnTo>
                    <a:pt x="620388" y="6167"/>
                  </a:lnTo>
                  <a:lnTo>
                    <a:pt x="666483" y="1557"/>
                  </a:lnTo>
                  <a:lnTo>
                    <a:pt x="713389" y="0"/>
                  </a:lnTo>
                  <a:lnTo>
                    <a:pt x="760295" y="1557"/>
                  </a:lnTo>
                  <a:lnTo>
                    <a:pt x="806390" y="6167"/>
                  </a:lnTo>
                  <a:lnTo>
                    <a:pt x="851581" y="13732"/>
                  </a:lnTo>
                  <a:lnTo>
                    <a:pt x="895774" y="24155"/>
                  </a:lnTo>
                  <a:lnTo>
                    <a:pt x="938875" y="37340"/>
                  </a:lnTo>
                  <a:lnTo>
                    <a:pt x="980790" y="53191"/>
                  </a:lnTo>
                  <a:lnTo>
                    <a:pt x="1021425" y="71611"/>
                  </a:lnTo>
                  <a:lnTo>
                    <a:pt x="1060685" y="92504"/>
                  </a:lnTo>
                  <a:lnTo>
                    <a:pt x="1098478" y="115772"/>
                  </a:lnTo>
                  <a:lnTo>
                    <a:pt x="1134708" y="141320"/>
                  </a:lnTo>
                  <a:lnTo>
                    <a:pt x="1169282" y="169051"/>
                  </a:lnTo>
                  <a:lnTo>
                    <a:pt x="1202105" y="198868"/>
                  </a:lnTo>
                  <a:lnTo>
                    <a:pt x="1233085" y="230676"/>
                  </a:lnTo>
                  <a:lnTo>
                    <a:pt x="1262127" y="264376"/>
                  </a:lnTo>
                  <a:lnTo>
                    <a:pt x="1289136" y="299874"/>
                  </a:lnTo>
                  <a:lnTo>
                    <a:pt x="1314019" y="337072"/>
                  </a:lnTo>
                  <a:lnTo>
                    <a:pt x="1336682" y="375874"/>
                  </a:lnTo>
                  <a:lnTo>
                    <a:pt x="1357031" y="416184"/>
                  </a:lnTo>
                  <a:lnTo>
                    <a:pt x="1374971" y="457904"/>
                  </a:lnTo>
                  <a:lnTo>
                    <a:pt x="1390409" y="500939"/>
                  </a:lnTo>
                  <a:lnTo>
                    <a:pt x="1403252" y="545192"/>
                  </a:lnTo>
                  <a:lnTo>
                    <a:pt x="1413404" y="590565"/>
                  </a:lnTo>
                  <a:lnTo>
                    <a:pt x="1420771" y="636964"/>
                  </a:lnTo>
                  <a:lnTo>
                    <a:pt x="1425261" y="684291"/>
                  </a:lnTo>
                  <a:lnTo>
                    <a:pt x="1426779" y="732450"/>
                  </a:lnTo>
                  <a:lnTo>
                    <a:pt x="1425261" y="780609"/>
                  </a:lnTo>
                  <a:lnTo>
                    <a:pt x="1420771" y="827936"/>
                  </a:lnTo>
                  <a:lnTo>
                    <a:pt x="1413404" y="874335"/>
                  </a:lnTo>
                  <a:lnTo>
                    <a:pt x="1403252" y="919709"/>
                  </a:lnTo>
                  <a:lnTo>
                    <a:pt x="1390409" y="963961"/>
                  </a:lnTo>
                  <a:lnTo>
                    <a:pt x="1374971" y="1006996"/>
                  </a:lnTo>
                  <a:lnTo>
                    <a:pt x="1357031" y="1048716"/>
                  </a:lnTo>
                  <a:lnTo>
                    <a:pt x="1336682" y="1089026"/>
                  </a:lnTo>
                  <a:lnTo>
                    <a:pt x="1314019" y="1127828"/>
                  </a:lnTo>
                  <a:lnTo>
                    <a:pt x="1289136" y="1165026"/>
                  </a:lnTo>
                  <a:lnTo>
                    <a:pt x="1262127" y="1200524"/>
                  </a:lnTo>
                  <a:lnTo>
                    <a:pt x="1233085" y="1234224"/>
                  </a:lnTo>
                  <a:lnTo>
                    <a:pt x="1202105" y="1266032"/>
                  </a:lnTo>
                  <a:lnTo>
                    <a:pt x="1169282" y="1295849"/>
                  </a:lnTo>
                  <a:lnTo>
                    <a:pt x="1134708" y="1323580"/>
                  </a:lnTo>
                  <a:lnTo>
                    <a:pt x="1098478" y="1349128"/>
                  </a:lnTo>
                  <a:lnTo>
                    <a:pt x="1060685" y="1372397"/>
                  </a:lnTo>
                  <a:lnTo>
                    <a:pt x="1021425" y="1393289"/>
                  </a:lnTo>
                  <a:lnTo>
                    <a:pt x="980790" y="1411709"/>
                  </a:lnTo>
                  <a:lnTo>
                    <a:pt x="938875" y="1427560"/>
                  </a:lnTo>
                  <a:lnTo>
                    <a:pt x="895774" y="1440745"/>
                  </a:lnTo>
                  <a:lnTo>
                    <a:pt x="851581" y="1451168"/>
                  </a:lnTo>
                  <a:lnTo>
                    <a:pt x="806390" y="1458733"/>
                  </a:lnTo>
                  <a:lnTo>
                    <a:pt x="760295" y="1463343"/>
                  </a:lnTo>
                  <a:lnTo>
                    <a:pt x="713389" y="1464901"/>
                  </a:lnTo>
                  <a:lnTo>
                    <a:pt x="666483" y="1463343"/>
                  </a:lnTo>
                  <a:lnTo>
                    <a:pt x="620388" y="1458733"/>
                  </a:lnTo>
                  <a:lnTo>
                    <a:pt x="575197" y="1451168"/>
                  </a:lnTo>
                  <a:lnTo>
                    <a:pt x="531004" y="1440745"/>
                  </a:lnTo>
                  <a:lnTo>
                    <a:pt x="487903" y="1427560"/>
                  </a:lnTo>
                  <a:lnTo>
                    <a:pt x="445988" y="1411709"/>
                  </a:lnTo>
                  <a:lnTo>
                    <a:pt x="405353" y="1393289"/>
                  </a:lnTo>
                  <a:lnTo>
                    <a:pt x="366093" y="1372397"/>
                  </a:lnTo>
                  <a:lnTo>
                    <a:pt x="328301" y="1349128"/>
                  </a:lnTo>
                  <a:lnTo>
                    <a:pt x="292070" y="1323580"/>
                  </a:lnTo>
                  <a:lnTo>
                    <a:pt x="257496" y="1295849"/>
                  </a:lnTo>
                  <a:lnTo>
                    <a:pt x="224673" y="1266032"/>
                  </a:lnTo>
                  <a:lnTo>
                    <a:pt x="193693" y="1234224"/>
                  </a:lnTo>
                  <a:lnTo>
                    <a:pt x="164652" y="1200524"/>
                  </a:lnTo>
                  <a:lnTo>
                    <a:pt x="137642" y="1165026"/>
                  </a:lnTo>
                  <a:lnTo>
                    <a:pt x="112759" y="1127828"/>
                  </a:lnTo>
                  <a:lnTo>
                    <a:pt x="90096" y="1089026"/>
                  </a:lnTo>
                  <a:lnTo>
                    <a:pt x="69748" y="1048716"/>
                  </a:lnTo>
                  <a:lnTo>
                    <a:pt x="51807" y="1006996"/>
                  </a:lnTo>
                  <a:lnTo>
                    <a:pt x="36369" y="963961"/>
                  </a:lnTo>
                  <a:lnTo>
                    <a:pt x="23526" y="919709"/>
                  </a:lnTo>
                  <a:lnTo>
                    <a:pt x="13374" y="874335"/>
                  </a:lnTo>
                  <a:lnTo>
                    <a:pt x="6007" y="827936"/>
                  </a:lnTo>
                  <a:lnTo>
                    <a:pt x="1517" y="780609"/>
                  </a:lnTo>
                  <a:lnTo>
                    <a:pt x="0" y="732450"/>
                  </a:lnTo>
                  <a:close/>
                </a:path>
                <a:path w="1426845" h="1464945">
                  <a:moveTo>
                    <a:pt x="1105706" y="953374"/>
                  </a:moveTo>
                  <a:lnTo>
                    <a:pt x="1125342" y="910406"/>
                  </a:lnTo>
                  <a:lnTo>
                    <a:pt x="1140433" y="866440"/>
                  </a:lnTo>
                  <a:lnTo>
                    <a:pt x="1151070" y="821791"/>
                  </a:lnTo>
                  <a:lnTo>
                    <a:pt x="1157343" y="776777"/>
                  </a:lnTo>
                  <a:lnTo>
                    <a:pt x="1159343" y="731714"/>
                  </a:lnTo>
                  <a:lnTo>
                    <a:pt x="1157160" y="686919"/>
                  </a:lnTo>
                  <a:lnTo>
                    <a:pt x="1150886" y="642708"/>
                  </a:lnTo>
                  <a:lnTo>
                    <a:pt x="1140610" y="599398"/>
                  </a:lnTo>
                  <a:lnTo>
                    <a:pt x="1126425" y="557306"/>
                  </a:lnTo>
                  <a:lnTo>
                    <a:pt x="1108420" y="516749"/>
                  </a:lnTo>
                  <a:lnTo>
                    <a:pt x="1086685" y="478043"/>
                  </a:lnTo>
                  <a:lnTo>
                    <a:pt x="1061313" y="441504"/>
                  </a:lnTo>
                  <a:lnTo>
                    <a:pt x="1032393" y="407451"/>
                  </a:lnTo>
                  <a:lnTo>
                    <a:pt x="1000016" y="376198"/>
                  </a:lnTo>
                  <a:lnTo>
                    <a:pt x="964274" y="348063"/>
                  </a:lnTo>
                  <a:lnTo>
                    <a:pt x="925255" y="323363"/>
                  </a:lnTo>
                  <a:lnTo>
                    <a:pt x="879830" y="301124"/>
                  </a:lnTo>
                  <a:lnTo>
                    <a:pt x="832827" y="284504"/>
                  </a:lnTo>
                  <a:lnTo>
                    <a:pt x="784704" y="273501"/>
                  </a:lnTo>
                  <a:lnTo>
                    <a:pt x="735917" y="268114"/>
                  </a:lnTo>
                  <a:lnTo>
                    <a:pt x="686926" y="268339"/>
                  </a:lnTo>
                  <a:lnTo>
                    <a:pt x="638187" y="274176"/>
                  </a:lnTo>
                  <a:lnTo>
                    <a:pt x="590159" y="285622"/>
                  </a:lnTo>
                  <a:lnTo>
                    <a:pt x="543298" y="302674"/>
                  </a:lnTo>
                  <a:lnTo>
                    <a:pt x="498064" y="325332"/>
                  </a:lnTo>
                  <a:lnTo>
                    <a:pt x="1105706" y="953374"/>
                  </a:lnTo>
                  <a:close/>
                </a:path>
                <a:path w="1426845" h="1464945">
                  <a:moveTo>
                    <a:pt x="321073" y="511526"/>
                  </a:moveTo>
                  <a:lnTo>
                    <a:pt x="301436" y="554494"/>
                  </a:lnTo>
                  <a:lnTo>
                    <a:pt x="286345" y="598460"/>
                  </a:lnTo>
                  <a:lnTo>
                    <a:pt x="275708" y="643109"/>
                  </a:lnTo>
                  <a:lnTo>
                    <a:pt x="269435" y="688123"/>
                  </a:lnTo>
                  <a:lnTo>
                    <a:pt x="267435" y="733186"/>
                  </a:lnTo>
                  <a:lnTo>
                    <a:pt x="269618" y="777981"/>
                  </a:lnTo>
                  <a:lnTo>
                    <a:pt x="275892" y="822192"/>
                  </a:lnTo>
                  <a:lnTo>
                    <a:pt x="286168" y="865502"/>
                  </a:lnTo>
                  <a:lnTo>
                    <a:pt x="300353" y="907594"/>
                  </a:lnTo>
                  <a:lnTo>
                    <a:pt x="318359" y="948151"/>
                  </a:lnTo>
                  <a:lnTo>
                    <a:pt x="340093" y="986857"/>
                  </a:lnTo>
                  <a:lnTo>
                    <a:pt x="365465" y="1023396"/>
                  </a:lnTo>
                  <a:lnTo>
                    <a:pt x="394385" y="1057450"/>
                  </a:lnTo>
                  <a:lnTo>
                    <a:pt x="426762" y="1088702"/>
                  </a:lnTo>
                  <a:lnTo>
                    <a:pt x="462505" y="1116837"/>
                  </a:lnTo>
                  <a:lnTo>
                    <a:pt x="501523" y="1141538"/>
                  </a:lnTo>
                  <a:lnTo>
                    <a:pt x="546948" y="1163777"/>
                  </a:lnTo>
                  <a:lnTo>
                    <a:pt x="593951" y="1180397"/>
                  </a:lnTo>
                  <a:lnTo>
                    <a:pt x="642075" y="1191399"/>
                  </a:lnTo>
                  <a:lnTo>
                    <a:pt x="690861" y="1196786"/>
                  </a:lnTo>
                  <a:lnTo>
                    <a:pt x="739852" y="1196560"/>
                  </a:lnTo>
                  <a:lnTo>
                    <a:pt x="788591" y="1190724"/>
                  </a:lnTo>
                  <a:lnTo>
                    <a:pt x="836619" y="1179278"/>
                  </a:lnTo>
                  <a:lnTo>
                    <a:pt x="883480" y="1162226"/>
                  </a:lnTo>
                  <a:lnTo>
                    <a:pt x="928715" y="1139569"/>
                  </a:lnTo>
                  <a:lnTo>
                    <a:pt x="321073" y="51152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141384" y="2810763"/>
            <a:ext cx="82153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gency FB"/>
                <a:cs typeface="Agency FB"/>
              </a:rPr>
              <a:t>50%</a:t>
            </a:r>
            <a:endParaRPr sz="2800" dirty="0">
              <a:latin typeface="Agency FB"/>
              <a:cs typeface="Agency FB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42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475" y="2025396"/>
            <a:ext cx="5606415" cy="32726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lang="ru-RU" sz="2000" spc="455" dirty="0">
                <a:latin typeface="Arial"/>
                <a:cs typeface="Arial"/>
              </a:rPr>
              <a:t>	</a:t>
            </a:r>
            <a:r>
              <a:rPr sz="2000" b="1" spc="-10" dirty="0" err="1" smtClean="0">
                <a:latin typeface="Arial"/>
                <a:cs typeface="Arial"/>
              </a:rPr>
              <a:t>организаторы</a:t>
            </a:r>
            <a:r>
              <a:rPr sz="2000" b="1" spc="-5" dirty="0" smtClean="0">
                <a:latin typeface="Arial"/>
                <a:cs typeface="Arial"/>
              </a:rPr>
              <a:t> </a:t>
            </a:r>
            <a:r>
              <a:rPr sz="2000" b="1" spc="-5" dirty="0" err="1">
                <a:latin typeface="Arial"/>
                <a:cs typeface="Arial"/>
              </a:rPr>
              <a:t>пирамиды</a:t>
            </a:r>
            <a:r>
              <a:rPr sz="2000" b="1" dirty="0">
                <a:latin typeface="Arial"/>
                <a:cs typeface="Arial"/>
              </a:rPr>
              <a:t> </a:t>
            </a:r>
            <a:endParaRPr lang="ru-RU" sz="2000" b="1" dirty="0" smtClean="0">
              <a:latin typeface="Arial"/>
              <a:cs typeface="Arial"/>
            </a:endParaRP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lang="ru-RU" sz="2000" b="1" dirty="0">
                <a:latin typeface="Arial"/>
                <a:cs typeface="Arial"/>
              </a:rPr>
              <a:t> </a:t>
            </a:r>
            <a:r>
              <a:rPr lang="ru-RU" sz="2000" b="1" dirty="0" smtClean="0">
                <a:latin typeface="Arial"/>
                <a:cs typeface="Arial"/>
              </a:rPr>
              <a:t>    </a:t>
            </a:r>
            <a:r>
              <a:rPr sz="2000" b="1" dirty="0" err="1" smtClean="0">
                <a:latin typeface="Arial"/>
                <a:cs typeface="Arial"/>
              </a:rPr>
              <a:t>не</a:t>
            </a:r>
            <a:r>
              <a:rPr sz="2000" b="1" spc="-5" dirty="0" smtClean="0">
                <a:latin typeface="Arial"/>
                <a:cs typeface="Arial"/>
              </a:rPr>
              <a:t> </a:t>
            </a:r>
            <a:r>
              <a:rPr sz="2000" b="1" spc="-15" dirty="0" err="1">
                <a:latin typeface="Arial"/>
                <a:cs typeface="Arial"/>
              </a:rPr>
              <a:t>скрывают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 err="1" smtClean="0">
                <a:latin typeface="Arial"/>
                <a:cs typeface="Arial"/>
              </a:rPr>
              <a:t>ее</a:t>
            </a:r>
            <a:r>
              <a:rPr sz="2000" b="1" dirty="0" smtClean="0">
                <a:latin typeface="Arial"/>
                <a:cs typeface="Arial"/>
              </a:rPr>
              <a:t> </a:t>
            </a:r>
            <a:r>
              <a:rPr sz="2000" b="1" spc="-540" dirty="0" smtClean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сути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 dirty="0">
              <a:latin typeface="Arial"/>
              <a:cs typeface="Arial"/>
            </a:endParaRPr>
          </a:p>
          <a:p>
            <a:pPr marL="355600" marR="376555" indent="-342900">
              <a:lnSpc>
                <a:spcPct val="150000"/>
              </a:lnSpc>
              <a:tabLst>
                <a:tab pos="354965" algn="l"/>
              </a:tabLst>
            </a:pPr>
            <a:r>
              <a:rPr lang="ru-RU" sz="2000" spc="455" dirty="0">
                <a:latin typeface="Arial"/>
                <a:cs typeface="Arial"/>
              </a:rPr>
              <a:t>	</a:t>
            </a:r>
            <a:r>
              <a:rPr sz="2000" b="1" spc="-15" dirty="0" err="1" smtClean="0">
                <a:latin typeface="Arial"/>
                <a:cs typeface="Arial"/>
              </a:rPr>
              <a:t>действуют</a:t>
            </a:r>
            <a:r>
              <a:rPr sz="2000" b="1" spc="-15" dirty="0" smtClean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на принципах </a:t>
            </a:r>
            <a:r>
              <a:rPr sz="2000" b="1" spc="-15" dirty="0" err="1">
                <a:latin typeface="Arial"/>
                <a:cs typeface="Arial"/>
              </a:rPr>
              <a:t>сетевого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 </a:t>
            </a:r>
            <a:endParaRPr lang="ru-RU" sz="2000" b="1" spc="-10" dirty="0" smtClean="0">
              <a:latin typeface="Arial"/>
              <a:cs typeface="Arial"/>
            </a:endParaRPr>
          </a:p>
          <a:p>
            <a:pPr marL="355600" marR="376555" indent="-342900">
              <a:lnSpc>
                <a:spcPct val="150000"/>
              </a:lnSpc>
              <a:tabLst>
                <a:tab pos="354965" algn="l"/>
              </a:tabLst>
            </a:pPr>
            <a:r>
              <a:rPr lang="ru-RU" sz="2000" b="1" spc="-10" dirty="0">
                <a:latin typeface="Arial"/>
                <a:cs typeface="Arial"/>
              </a:rPr>
              <a:t> </a:t>
            </a:r>
            <a:r>
              <a:rPr lang="ru-RU" sz="2000" b="1" spc="-10" dirty="0" smtClean="0">
                <a:latin typeface="Arial"/>
                <a:cs typeface="Arial"/>
              </a:rPr>
              <a:t>    </a:t>
            </a:r>
            <a:r>
              <a:rPr sz="2000" b="1" spc="-10" dirty="0" err="1" smtClean="0">
                <a:latin typeface="Arial"/>
                <a:cs typeface="Arial"/>
              </a:rPr>
              <a:t>маркетинга</a:t>
            </a:r>
            <a:r>
              <a:rPr sz="2000" b="1" spc="-10" dirty="0">
                <a:latin typeface="Arial"/>
                <a:cs typeface="Arial"/>
              </a:rPr>
              <a:t>,</a:t>
            </a:r>
            <a:r>
              <a:rPr sz="2000" b="1" spc="-20" dirty="0">
                <a:latin typeface="Arial"/>
                <a:cs typeface="Arial"/>
              </a:rPr>
              <a:t> когда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доход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 err="1">
                <a:latin typeface="Arial"/>
                <a:cs typeface="Arial"/>
              </a:rPr>
              <a:t>участника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 </a:t>
            </a:r>
            <a:endParaRPr lang="ru-RU" sz="2000" b="1" dirty="0" smtClean="0">
              <a:latin typeface="Arial"/>
              <a:cs typeface="Arial"/>
            </a:endParaRPr>
          </a:p>
          <a:p>
            <a:pPr marL="355600" marR="376555" indent="-342900">
              <a:lnSpc>
                <a:spcPct val="150000"/>
              </a:lnSpc>
              <a:tabLst>
                <a:tab pos="354965" algn="l"/>
              </a:tabLst>
            </a:pPr>
            <a:r>
              <a:rPr lang="ru-RU" sz="2000" b="1" spc="-20" dirty="0">
                <a:latin typeface="Arial"/>
                <a:cs typeface="Arial"/>
              </a:rPr>
              <a:t> </a:t>
            </a:r>
            <a:r>
              <a:rPr lang="ru-RU" sz="2000" b="1" spc="-20" dirty="0" smtClean="0">
                <a:latin typeface="Arial"/>
                <a:cs typeface="Arial"/>
              </a:rPr>
              <a:t>    </a:t>
            </a:r>
            <a:r>
              <a:rPr sz="2000" b="1" spc="-20" dirty="0" err="1" smtClean="0">
                <a:latin typeface="Arial"/>
                <a:cs typeface="Arial"/>
              </a:rPr>
              <a:t>формируется</a:t>
            </a:r>
            <a:r>
              <a:rPr sz="2000" b="1" spc="-20" dirty="0" smtClean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за </a:t>
            </a:r>
            <a:r>
              <a:rPr sz="2000" b="1" spc="-25" dirty="0">
                <a:latin typeface="Arial"/>
                <a:cs typeface="Arial"/>
              </a:rPr>
              <a:t>счет </a:t>
            </a:r>
            <a:r>
              <a:rPr sz="2000" b="1" spc="-15" dirty="0">
                <a:latin typeface="Arial"/>
                <a:cs typeface="Arial"/>
              </a:rPr>
              <a:t>вложений </a:t>
            </a:r>
            <a:r>
              <a:rPr sz="2000" b="1" dirty="0">
                <a:latin typeface="Arial"/>
                <a:cs typeface="Arial"/>
              </a:rPr>
              <a:t>новых </a:t>
            </a:r>
            <a:r>
              <a:rPr sz="2000" b="1" spc="-54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привлекаемых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им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участников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44737" y="473963"/>
            <a:ext cx="29260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888A8D"/>
                </a:solidFill>
                <a:latin typeface="Arial"/>
                <a:cs typeface="Arial"/>
              </a:rPr>
              <a:t>ВИДЫ</a:t>
            </a:r>
            <a:r>
              <a:rPr sz="1200" b="1" spc="-20" dirty="0">
                <a:solidFill>
                  <a:srgbClr val="888A8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888A8D"/>
                </a:solidFill>
                <a:latin typeface="Arial"/>
                <a:cs typeface="Arial"/>
              </a:rPr>
              <a:t>ФИНАНСОВЫХ</a:t>
            </a:r>
            <a:r>
              <a:rPr sz="1200" b="1" spc="-20" dirty="0">
                <a:solidFill>
                  <a:srgbClr val="888A8D"/>
                </a:solidFill>
                <a:latin typeface="Arial"/>
                <a:cs typeface="Arial"/>
              </a:rPr>
              <a:t> ПИРАМИД</a:t>
            </a:r>
            <a:endParaRPr sz="1200" b="1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91071" y="2078735"/>
            <a:ext cx="5660390" cy="4136390"/>
            <a:chOff x="6291071" y="2078735"/>
            <a:chExt cx="5660390" cy="413639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1071" y="2078735"/>
              <a:ext cx="5660135" cy="41361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6663" y="2105023"/>
              <a:ext cx="5554659" cy="402907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4916" y="1043940"/>
            <a:ext cx="72161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ED1B34"/>
                </a:solidFill>
              </a:rPr>
              <a:t>Финансовая</a:t>
            </a:r>
            <a:r>
              <a:rPr sz="3200" spc="-20" dirty="0">
                <a:solidFill>
                  <a:srgbClr val="ED1B34"/>
                </a:solidFill>
              </a:rPr>
              <a:t> </a:t>
            </a:r>
            <a:r>
              <a:rPr sz="3200" spc="-5" dirty="0">
                <a:solidFill>
                  <a:srgbClr val="ED1B34"/>
                </a:solidFill>
              </a:rPr>
              <a:t>пирамида</a:t>
            </a:r>
            <a:r>
              <a:rPr sz="3200" spc="-20" dirty="0">
                <a:solidFill>
                  <a:srgbClr val="ED1B34"/>
                </a:solidFill>
              </a:rPr>
              <a:t> </a:t>
            </a:r>
            <a:r>
              <a:rPr sz="3200" spc="-5" dirty="0">
                <a:solidFill>
                  <a:srgbClr val="ED1B34"/>
                </a:solidFill>
              </a:rPr>
              <a:t>как</a:t>
            </a:r>
            <a:r>
              <a:rPr sz="3200" spc="-15" dirty="0">
                <a:solidFill>
                  <a:srgbClr val="ED1B34"/>
                </a:solidFill>
              </a:rPr>
              <a:t> </a:t>
            </a:r>
            <a:r>
              <a:rPr sz="3200" spc="-5" dirty="0">
                <a:solidFill>
                  <a:srgbClr val="ED1B34"/>
                </a:solidFill>
              </a:rPr>
              <a:t>она</a:t>
            </a:r>
            <a:r>
              <a:rPr sz="3200" spc="-20" dirty="0">
                <a:solidFill>
                  <a:srgbClr val="ED1B34"/>
                </a:solidFill>
              </a:rPr>
              <a:t> </a:t>
            </a:r>
            <a:r>
              <a:rPr sz="3200" spc="-15" dirty="0">
                <a:solidFill>
                  <a:srgbClr val="ED1B34"/>
                </a:solidFill>
              </a:rPr>
              <a:t>есть</a:t>
            </a:r>
            <a:endParaRPr sz="320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18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1395" y="1778508"/>
            <a:ext cx="5868035" cy="419089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00" b="1" spc="-20" dirty="0">
                <a:latin typeface="Arial"/>
                <a:cs typeface="Arial"/>
              </a:rPr>
              <a:t>Громкие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и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привлекательные</a:t>
            </a:r>
            <a:r>
              <a:rPr sz="2000" b="1" spc="-5" dirty="0">
                <a:latin typeface="Arial"/>
                <a:cs typeface="Arial"/>
              </a:rPr>
              <a:t> названия</a:t>
            </a:r>
            <a:endParaRPr sz="2000" dirty="0">
              <a:latin typeface="Arial"/>
              <a:cs typeface="Arial"/>
            </a:endParaRPr>
          </a:p>
          <a:p>
            <a:pPr marL="12700" marR="3186430">
              <a:lnSpc>
                <a:spcPct val="100000"/>
              </a:lnSpc>
              <a:spcBef>
                <a:spcPts val="600"/>
              </a:spcBef>
            </a:pPr>
            <a:r>
              <a:rPr sz="2000" b="1" i="1" spc="-5" dirty="0">
                <a:solidFill>
                  <a:srgbClr val="0082BB"/>
                </a:solidFill>
                <a:latin typeface="Arial"/>
                <a:cs typeface="Arial"/>
              </a:rPr>
              <a:t>IТ-компания </a:t>
            </a:r>
            <a:r>
              <a:rPr sz="2000" b="1" i="1" dirty="0">
                <a:solidFill>
                  <a:srgbClr val="0082BB"/>
                </a:solidFill>
                <a:latin typeface="Arial"/>
                <a:cs typeface="Arial"/>
              </a:rPr>
              <a:t> и</a:t>
            </a:r>
            <a:r>
              <a:rPr sz="2000" b="1" i="1" spc="5" dirty="0">
                <a:solidFill>
                  <a:srgbClr val="0082BB"/>
                </a:solidFill>
                <a:latin typeface="Arial"/>
                <a:cs typeface="Arial"/>
              </a:rPr>
              <a:t>н</a:t>
            </a:r>
            <a:r>
              <a:rPr sz="2000" b="1" i="1" spc="-30" dirty="0">
                <a:solidFill>
                  <a:srgbClr val="0082BB"/>
                </a:solidFill>
                <a:latin typeface="Arial"/>
                <a:cs typeface="Arial"/>
              </a:rPr>
              <a:t>т</a:t>
            </a:r>
            <a:r>
              <a:rPr sz="2000" b="1" i="1" dirty="0">
                <a:solidFill>
                  <a:srgbClr val="0082BB"/>
                </a:solidFill>
                <a:latin typeface="Arial"/>
                <a:cs typeface="Arial"/>
              </a:rPr>
              <a:t>ер</a:t>
            </a:r>
            <a:r>
              <a:rPr sz="2000" b="1" i="1" spc="5" dirty="0">
                <a:solidFill>
                  <a:srgbClr val="0082BB"/>
                </a:solidFill>
                <a:latin typeface="Arial"/>
                <a:cs typeface="Arial"/>
              </a:rPr>
              <a:t>н</a:t>
            </a:r>
            <a:r>
              <a:rPr sz="2000" b="1" i="1" dirty="0">
                <a:solidFill>
                  <a:srgbClr val="0082BB"/>
                </a:solidFill>
                <a:latin typeface="Arial"/>
                <a:cs typeface="Arial"/>
              </a:rPr>
              <a:t>е</a:t>
            </a:r>
            <a:r>
              <a:rPr sz="2000" b="1" i="1" spc="-10" dirty="0">
                <a:solidFill>
                  <a:srgbClr val="0082BB"/>
                </a:solidFill>
                <a:latin typeface="Arial"/>
                <a:cs typeface="Arial"/>
              </a:rPr>
              <a:t>т</a:t>
            </a:r>
            <a:r>
              <a:rPr sz="2000" b="1" i="1" spc="-5" dirty="0">
                <a:solidFill>
                  <a:srgbClr val="0082BB"/>
                </a:solidFill>
                <a:latin typeface="Arial"/>
                <a:cs typeface="Arial"/>
              </a:rPr>
              <a:t>-к</a:t>
            </a:r>
            <a:r>
              <a:rPr sz="2000" b="1" i="1" dirty="0">
                <a:solidFill>
                  <a:srgbClr val="0082BB"/>
                </a:solidFill>
                <a:latin typeface="Arial"/>
                <a:cs typeface="Arial"/>
              </a:rPr>
              <a:t>о</a:t>
            </a:r>
            <a:r>
              <a:rPr sz="2000" b="1" i="1" spc="-5" dirty="0">
                <a:solidFill>
                  <a:srgbClr val="0082BB"/>
                </a:solidFill>
                <a:latin typeface="Arial"/>
                <a:cs typeface="Arial"/>
              </a:rPr>
              <a:t>м</a:t>
            </a:r>
            <a:r>
              <a:rPr sz="2000" b="1" i="1" dirty="0">
                <a:solidFill>
                  <a:srgbClr val="0082BB"/>
                </a:solidFill>
                <a:latin typeface="Arial"/>
                <a:cs typeface="Arial"/>
              </a:rPr>
              <a:t>пания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i="1" spc="-5" dirty="0">
                <a:solidFill>
                  <a:srgbClr val="0082BB"/>
                </a:solidFill>
                <a:latin typeface="Arial"/>
                <a:cs typeface="Arial"/>
              </a:rPr>
              <a:t>инновационный</a:t>
            </a:r>
            <a:r>
              <a:rPr sz="2000" b="1" i="1" spc="-15" dirty="0">
                <a:solidFill>
                  <a:srgbClr val="0082BB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82BB"/>
                </a:solidFill>
                <a:latin typeface="Arial"/>
                <a:cs typeface="Arial"/>
              </a:rPr>
              <a:t>проект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Arial"/>
              <a:cs typeface="Arial"/>
            </a:endParaRPr>
          </a:p>
          <a:p>
            <a:pPr marL="355600" marR="233045" indent="-342900">
              <a:lnSpc>
                <a:spcPct val="100000"/>
              </a:lnSpc>
              <a:tabLst>
                <a:tab pos="354965" algn="l"/>
              </a:tabLst>
            </a:pPr>
            <a:r>
              <a:rPr lang="ru-RU" sz="2000" spc="455" dirty="0">
                <a:latin typeface="Arial"/>
                <a:cs typeface="Arial"/>
              </a:rPr>
              <a:t>	</a:t>
            </a:r>
            <a:r>
              <a:rPr sz="2000" b="1" spc="-10" dirty="0" err="1" smtClean="0">
                <a:latin typeface="Arial"/>
                <a:cs typeface="Arial"/>
              </a:rPr>
              <a:t>позиционируют</a:t>
            </a:r>
            <a:r>
              <a:rPr sz="2000" b="1" spc="-10" dirty="0" smtClean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себя </a:t>
            </a:r>
            <a:r>
              <a:rPr sz="2000" b="1" spc="-5" dirty="0">
                <a:latin typeface="Arial"/>
                <a:cs typeface="Arial"/>
              </a:rPr>
              <a:t>как </a:t>
            </a:r>
            <a:r>
              <a:rPr sz="2000" b="1" spc="-10" dirty="0">
                <a:latin typeface="Arial"/>
                <a:cs typeface="Arial"/>
              </a:rPr>
              <a:t>инвестиционное </a:t>
            </a:r>
            <a:r>
              <a:rPr sz="2000" b="1" spc="-5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предприятие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lang="ru-RU" sz="2000" spc="455" dirty="0">
                <a:latin typeface="Arial"/>
                <a:cs typeface="Arial"/>
              </a:rPr>
              <a:t>	</a:t>
            </a:r>
            <a:r>
              <a:rPr sz="2000" b="1" spc="-5" dirty="0" err="1" smtClean="0">
                <a:latin typeface="Arial"/>
                <a:cs typeface="Arial"/>
              </a:rPr>
              <a:t>предлагают</a:t>
            </a:r>
            <a:r>
              <a:rPr sz="2000" b="1" spc="-30" dirty="0" smtClean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приобрести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акции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и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облигации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Arial"/>
              <a:cs typeface="Arial"/>
            </a:endParaRPr>
          </a:p>
          <a:p>
            <a:pPr marL="355600" marR="1030605" indent="-342900">
              <a:lnSpc>
                <a:spcPct val="100000"/>
              </a:lnSpc>
              <a:tabLst>
                <a:tab pos="354965" algn="l"/>
              </a:tabLst>
            </a:pPr>
            <a:r>
              <a:rPr lang="ru-RU" sz="2000" spc="455" dirty="0">
                <a:latin typeface="Arial"/>
                <a:cs typeface="Arial"/>
              </a:rPr>
              <a:t>	</a:t>
            </a:r>
            <a:r>
              <a:rPr sz="2000" b="1" spc="-20" dirty="0" err="1" smtClean="0">
                <a:latin typeface="Arial"/>
                <a:cs typeface="Arial"/>
              </a:rPr>
              <a:t>вложить</a:t>
            </a:r>
            <a:r>
              <a:rPr sz="2000" b="1" spc="-20" dirty="0" smtClean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деньги </a:t>
            </a:r>
            <a:r>
              <a:rPr sz="2000" b="1" dirty="0">
                <a:latin typeface="Arial"/>
                <a:cs typeface="Arial"/>
              </a:rPr>
              <a:t>в </a:t>
            </a:r>
            <a:r>
              <a:rPr sz="2000" b="1" spc="-15" dirty="0">
                <a:latin typeface="Arial"/>
                <a:cs typeface="Arial"/>
              </a:rPr>
              <a:t>высокодоходное </a:t>
            </a:r>
            <a:r>
              <a:rPr sz="2000" b="1" spc="-5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строительство, </a:t>
            </a:r>
            <a:r>
              <a:rPr sz="2000" b="1" spc="-30" dirty="0">
                <a:latin typeface="Arial"/>
                <a:cs typeface="Arial"/>
              </a:rPr>
              <a:t>золотодобычу, 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сверхэффективное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производство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44737" y="473963"/>
            <a:ext cx="29260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888A8D"/>
                </a:solidFill>
                <a:latin typeface="Arial"/>
                <a:cs typeface="Arial"/>
              </a:rPr>
              <a:t>ВИДЫ</a:t>
            </a:r>
            <a:r>
              <a:rPr sz="1200" b="1" spc="-20" dirty="0">
                <a:solidFill>
                  <a:srgbClr val="888A8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888A8D"/>
                </a:solidFill>
                <a:latin typeface="Arial"/>
                <a:cs typeface="Arial"/>
              </a:rPr>
              <a:t>ФИНАНСОВЫХ</a:t>
            </a:r>
            <a:r>
              <a:rPr sz="1200" b="1" spc="-20" dirty="0">
                <a:solidFill>
                  <a:srgbClr val="888A8D"/>
                </a:solidFill>
                <a:latin typeface="Arial"/>
                <a:cs typeface="Arial"/>
              </a:rPr>
              <a:t> ПИРАМИД</a:t>
            </a:r>
            <a:endParaRPr sz="1200" b="1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1590" y="2050376"/>
            <a:ext cx="5144593" cy="412420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9764" y="897636"/>
            <a:ext cx="83204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ED1B34"/>
                </a:solidFill>
              </a:rPr>
              <a:t>Пирамида</a:t>
            </a:r>
            <a:r>
              <a:rPr sz="3200" spc="-35" dirty="0">
                <a:solidFill>
                  <a:srgbClr val="ED1B34"/>
                </a:solidFill>
              </a:rPr>
              <a:t> </a:t>
            </a:r>
            <a:r>
              <a:rPr sz="3200" spc="-5" dirty="0">
                <a:solidFill>
                  <a:srgbClr val="ED1B34"/>
                </a:solidFill>
              </a:rPr>
              <a:t>как</a:t>
            </a:r>
            <a:r>
              <a:rPr sz="3200" spc="-30" dirty="0">
                <a:solidFill>
                  <a:srgbClr val="ED1B34"/>
                </a:solidFill>
              </a:rPr>
              <a:t> </a:t>
            </a:r>
            <a:r>
              <a:rPr sz="3200" spc="-10" dirty="0">
                <a:solidFill>
                  <a:srgbClr val="ED1B34"/>
                </a:solidFill>
              </a:rPr>
              <a:t>инвестиционная</a:t>
            </a:r>
            <a:r>
              <a:rPr sz="3200" spc="-35" dirty="0">
                <a:solidFill>
                  <a:srgbClr val="ED1B34"/>
                </a:solidFill>
              </a:rPr>
              <a:t> </a:t>
            </a:r>
            <a:r>
              <a:rPr sz="3200" spc="-15" dirty="0">
                <a:solidFill>
                  <a:srgbClr val="ED1B34"/>
                </a:solidFill>
              </a:rPr>
              <a:t>компания</a:t>
            </a:r>
            <a:endParaRPr sz="320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088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44737" y="473963"/>
            <a:ext cx="29260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888A8D"/>
                </a:solidFill>
                <a:latin typeface="Arial"/>
                <a:cs typeface="Arial"/>
              </a:rPr>
              <a:t>ВИДЫ</a:t>
            </a:r>
            <a:r>
              <a:rPr sz="1200" b="1" spc="-20" dirty="0">
                <a:solidFill>
                  <a:srgbClr val="888A8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888A8D"/>
                </a:solidFill>
                <a:latin typeface="Arial"/>
                <a:cs typeface="Arial"/>
              </a:rPr>
              <a:t>ФИНАНСОВЫХ</a:t>
            </a:r>
            <a:r>
              <a:rPr sz="1200" b="1" spc="-20" dirty="0">
                <a:solidFill>
                  <a:srgbClr val="888A8D"/>
                </a:solidFill>
                <a:latin typeface="Arial"/>
                <a:cs typeface="Arial"/>
              </a:rPr>
              <a:t> ПИРАМИД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6397" y="3047748"/>
            <a:ext cx="11188700" cy="3816985"/>
            <a:chOff x="406397" y="3047748"/>
            <a:chExt cx="11188700" cy="3816985"/>
          </a:xfrm>
        </p:grpSpPr>
        <p:sp>
          <p:nvSpPr>
            <p:cNvPr id="5" name="object 5"/>
            <p:cNvSpPr/>
            <p:nvPr/>
          </p:nvSpPr>
          <p:spPr>
            <a:xfrm>
              <a:off x="7329486" y="3408518"/>
              <a:ext cx="1885950" cy="11430"/>
            </a:xfrm>
            <a:custGeom>
              <a:avLst/>
              <a:gdLst/>
              <a:ahLst/>
              <a:cxnLst/>
              <a:rect l="l" t="t" r="r" b="b"/>
              <a:pathLst>
                <a:path w="1885950" h="11429">
                  <a:moveTo>
                    <a:pt x="0" y="11339"/>
                  </a:moveTo>
                  <a:lnTo>
                    <a:pt x="1885950" y="11339"/>
                  </a:lnTo>
                  <a:lnTo>
                    <a:pt x="1885950" y="0"/>
                  </a:lnTo>
                  <a:lnTo>
                    <a:pt x="0" y="0"/>
                  </a:lnTo>
                  <a:lnTo>
                    <a:pt x="0" y="11339"/>
                  </a:lnTo>
                  <a:close/>
                </a:path>
              </a:pathLst>
            </a:custGeom>
            <a:solidFill>
              <a:srgbClr val="008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5447" y="3419858"/>
              <a:ext cx="11150600" cy="0"/>
            </a:xfrm>
            <a:custGeom>
              <a:avLst/>
              <a:gdLst/>
              <a:ahLst/>
              <a:cxnLst/>
              <a:rect l="l" t="t" r="r" b="b"/>
              <a:pathLst>
                <a:path w="11150600">
                  <a:moveTo>
                    <a:pt x="0" y="0"/>
                  </a:moveTo>
                  <a:lnTo>
                    <a:pt x="11150392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5437" y="3047758"/>
              <a:ext cx="11150600" cy="3810635"/>
            </a:xfrm>
            <a:custGeom>
              <a:avLst/>
              <a:gdLst/>
              <a:ahLst/>
              <a:cxnLst/>
              <a:rect l="l" t="t" r="r" b="b"/>
              <a:pathLst>
                <a:path w="11150600" h="3810634">
                  <a:moveTo>
                    <a:pt x="12700" y="0"/>
                  </a:moveTo>
                  <a:lnTo>
                    <a:pt x="0" y="0"/>
                  </a:lnTo>
                  <a:lnTo>
                    <a:pt x="0" y="3810241"/>
                  </a:lnTo>
                  <a:lnTo>
                    <a:pt x="12700" y="3810241"/>
                  </a:lnTo>
                  <a:lnTo>
                    <a:pt x="12700" y="0"/>
                  </a:lnTo>
                  <a:close/>
                </a:path>
                <a:path w="11150600" h="3810634">
                  <a:moveTo>
                    <a:pt x="11150397" y="0"/>
                  </a:moveTo>
                  <a:lnTo>
                    <a:pt x="11137697" y="0"/>
                  </a:lnTo>
                  <a:lnTo>
                    <a:pt x="11137697" y="3810241"/>
                  </a:lnTo>
                  <a:lnTo>
                    <a:pt x="11150397" y="3810241"/>
                  </a:lnTo>
                  <a:lnTo>
                    <a:pt x="111503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5447" y="3054098"/>
              <a:ext cx="11150600" cy="3804285"/>
            </a:xfrm>
            <a:custGeom>
              <a:avLst/>
              <a:gdLst/>
              <a:ahLst/>
              <a:cxnLst/>
              <a:rect l="l" t="t" r="r" b="b"/>
              <a:pathLst>
                <a:path w="11150600" h="3804284">
                  <a:moveTo>
                    <a:pt x="0" y="0"/>
                  </a:moveTo>
                  <a:lnTo>
                    <a:pt x="11150392" y="0"/>
                  </a:lnTo>
                </a:path>
                <a:path w="11150600" h="3804284">
                  <a:moveTo>
                    <a:pt x="0" y="3803902"/>
                  </a:moveTo>
                  <a:lnTo>
                    <a:pt x="11150392" y="380390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48665" y="1449323"/>
            <a:ext cx="11073765" cy="19595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347980" indent="-342900">
              <a:lnSpc>
                <a:spcPct val="100000"/>
              </a:lnSpc>
              <a:spcBef>
                <a:spcPts val="100"/>
              </a:spcBef>
              <a:buChar char="-"/>
              <a:tabLst>
                <a:tab pos="354965" algn="l"/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обман людей, которые </a:t>
            </a:r>
            <a:r>
              <a:rPr sz="2000" spc="-5" dirty="0">
                <a:latin typeface="Arial"/>
                <a:cs typeface="Arial"/>
              </a:rPr>
              <a:t>не могут </a:t>
            </a:r>
            <a:r>
              <a:rPr sz="2000" spc="-10" dirty="0">
                <a:latin typeface="Arial"/>
                <a:cs typeface="Arial"/>
              </a:rPr>
              <a:t>получить кредит </a:t>
            </a:r>
            <a:r>
              <a:rPr sz="2000" spc="-5" dirty="0">
                <a:latin typeface="Arial"/>
                <a:cs typeface="Arial"/>
              </a:rPr>
              <a:t>(заем) </a:t>
            </a:r>
            <a:r>
              <a:rPr sz="2000" dirty="0">
                <a:latin typeface="Arial"/>
                <a:cs typeface="Arial"/>
              </a:rPr>
              <a:t>в </a:t>
            </a:r>
            <a:r>
              <a:rPr sz="2000" spc="-10" dirty="0" err="1">
                <a:latin typeface="Arial"/>
                <a:cs typeface="Arial"/>
              </a:rPr>
              <a:t>банке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10" dirty="0" smtClean="0">
                <a:latin typeface="Arial"/>
                <a:cs typeface="Arial"/>
              </a:rPr>
              <a:t>(</a:t>
            </a:r>
            <a:r>
              <a:rPr lang="ru-RU" sz="2000" spc="-10" dirty="0" smtClean="0">
                <a:latin typeface="Arial"/>
                <a:cs typeface="Arial"/>
              </a:rPr>
              <a:t>чаще </a:t>
            </a:r>
            <a:r>
              <a:rPr sz="2000" spc="-10" dirty="0" smtClean="0">
                <a:latin typeface="Arial"/>
                <a:cs typeface="Arial"/>
              </a:rPr>
              <a:t>МФО</a:t>
            </a:r>
            <a:r>
              <a:rPr lang="ru-RU" sz="2000" spc="-10" dirty="0" smtClean="0">
                <a:latin typeface="Arial"/>
                <a:cs typeface="Arial"/>
              </a:rPr>
              <a:t>!!!</a:t>
            </a:r>
            <a:r>
              <a:rPr sz="2000" spc="-10" dirty="0" smtClean="0">
                <a:latin typeface="Arial"/>
                <a:cs typeface="Arial"/>
              </a:rPr>
              <a:t>) </a:t>
            </a:r>
            <a:endParaRPr lang="ru-RU" sz="2000" spc="-10" dirty="0" smtClean="0">
              <a:latin typeface="Arial"/>
              <a:cs typeface="Arial"/>
            </a:endParaRPr>
          </a:p>
          <a:p>
            <a:pPr marL="12065" marR="34798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2000" spc="-10" dirty="0">
                <a:latin typeface="Arial"/>
                <a:cs typeface="Arial"/>
              </a:rPr>
              <a:t> </a:t>
            </a:r>
            <a:r>
              <a:rPr lang="ru-RU" sz="2000" spc="-10" dirty="0" smtClean="0">
                <a:latin typeface="Arial"/>
                <a:cs typeface="Arial"/>
              </a:rPr>
              <a:t>    </a:t>
            </a:r>
            <a:r>
              <a:rPr sz="2000" spc="-5" dirty="0" err="1" smtClean="0">
                <a:latin typeface="Arial"/>
                <a:cs typeface="Arial"/>
              </a:rPr>
              <a:t>или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не могут </a:t>
            </a:r>
            <a:r>
              <a:rPr sz="2000" spc="-20" dirty="0">
                <a:latin typeface="Arial"/>
                <a:cs typeface="Arial"/>
              </a:rPr>
              <a:t>его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выплачивать</a:t>
            </a:r>
            <a:endParaRPr sz="2000" dirty="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buChar char="-"/>
              <a:tabLst>
                <a:tab pos="354965" algn="l"/>
                <a:tab pos="355600" algn="l"/>
                <a:tab pos="5147310" algn="l"/>
                <a:tab pos="8481060" algn="l"/>
              </a:tabLst>
            </a:pPr>
            <a:r>
              <a:rPr sz="2000" spc="-20" dirty="0">
                <a:latin typeface="Arial"/>
                <a:cs typeface="Arial"/>
              </a:rPr>
              <a:t>может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называться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82BB"/>
                </a:solidFill>
                <a:latin typeface="Arial"/>
                <a:cs typeface="Arial"/>
              </a:rPr>
              <a:t>«кредитное</a:t>
            </a:r>
            <a:r>
              <a:rPr sz="2000" b="1" spc="5" dirty="0">
                <a:solidFill>
                  <a:srgbClr val="0082B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82BB"/>
                </a:solidFill>
                <a:latin typeface="Arial"/>
                <a:cs typeface="Arial"/>
              </a:rPr>
              <a:t>бюро»,	</a:t>
            </a:r>
            <a:r>
              <a:rPr sz="2000" b="1" spc="-5" dirty="0">
                <a:solidFill>
                  <a:srgbClr val="0082BB"/>
                </a:solidFill>
                <a:latin typeface="Arial"/>
                <a:cs typeface="Arial"/>
              </a:rPr>
              <a:t>«программа</a:t>
            </a:r>
            <a:r>
              <a:rPr sz="2000" b="1" dirty="0">
                <a:solidFill>
                  <a:srgbClr val="0082BB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82BB"/>
                </a:solidFill>
                <a:latin typeface="Arial"/>
                <a:cs typeface="Arial"/>
              </a:rPr>
              <a:t>АНТИДОЛГ»,	</a:t>
            </a:r>
            <a:r>
              <a:rPr sz="2000" b="1" spc="-5" dirty="0">
                <a:solidFill>
                  <a:srgbClr val="0082BB"/>
                </a:solidFill>
                <a:latin typeface="Arial"/>
                <a:cs typeface="Arial"/>
              </a:rPr>
              <a:t>«центр</a:t>
            </a:r>
            <a:r>
              <a:rPr sz="2000" b="1" spc="-40" dirty="0">
                <a:solidFill>
                  <a:srgbClr val="0082BB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82BB"/>
                </a:solidFill>
                <a:latin typeface="Arial"/>
                <a:cs typeface="Arial"/>
              </a:rPr>
              <a:t>финансовых </a:t>
            </a:r>
            <a:r>
              <a:rPr sz="2000" b="1" spc="-540" dirty="0">
                <a:solidFill>
                  <a:srgbClr val="0082BB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82BB"/>
                </a:solidFill>
                <a:latin typeface="Arial"/>
                <a:cs typeface="Arial"/>
              </a:rPr>
              <a:t>услуг»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50" dirty="0">
              <a:latin typeface="Arial"/>
              <a:cs typeface="Arial"/>
            </a:endParaRPr>
          </a:p>
          <a:p>
            <a:pPr marL="1453515">
              <a:lnSpc>
                <a:spcPct val="100000"/>
              </a:lnSpc>
              <a:tabLst>
                <a:tab pos="6958965" algn="l"/>
              </a:tabLst>
            </a:pPr>
            <a:r>
              <a:rPr sz="1800" b="1" spc="-10" dirty="0">
                <a:latin typeface="Arial"/>
                <a:cs typeface="Arial"/>
              </a:rPr>
              <a:t>ЛЖЕКРЕДИТОРЫ	</a:t>
            </a:r>
            <a:r>
              <a:rPr sz="1800" b="1" spc="-20" dirty="0">
                <a:latin typeface="Arial"/>
                <a:cs typeface="Arial"/>
              </a:rPr>
              <a:t>РАЗДОЛЖНИТЕЛИ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072" y="5896134"/>
            <a:ext cx="5070475" cy="593111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spc="-5" dirty="0">
                <a:latin typeface="Arial"/>
                <a:cs typeface="Arial"/>
              </a:rPr>
              <a:t>Попросят </a:t>
            </a:r>
            <a:r>
              <a:rPr sz="1800" dirty="0">
                <a:latin typeface="Arial"/>
                <a:cs typeface="Arial"/>
              </a:rPr>
              <a:t>внести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всего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20-30% </a:t>
            </a:r>
            <a:r>
              <a:rPr sz="1800" spc="-25" dirty="0">
                <a:latin typeface="Arial"/>
                <a:cs typeface="Arial"/>
              </a:rPr>
              <a:t>от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суммы</a:t>
            </a:r>
            <a:r>
              <a:rPr sz="1800" spc="-5" dirty="0">
                <a:latin typeface="Arial"/>
                <a:cs typeface="Arial"/>
              </a:rPr>
              <a:t> </a:t>
            </a:r>
            <a:endParaRPr lang="ru-RU" sz="1800" spc="-5" dirty="0" smtClean="0">
              <a:latin typeface="Arial"/>
              <a:cs typeface="Arial"/>
            </a:endParaRPr>
          </a:p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spc="-10" dirty="0" err="1" smtClean="0">
                <a:latin typeface="Arial"/>
                <a:cs typeface="Arial"/>
              </a:rPr>
              <a:t>обещанного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кредита,</a:t>
            </a:r>
            <a:r>
              <a:rPr sz="1800" dirty="0">
                <a:latin typeface="Arial"/>
                <a:cs typeface="Arial"/>
              </a:rPr>
              <a:t> но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кредит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вы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не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получите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86368" y="5896134"/>
            <a:ext cx="5219700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sz="1800" spc="-15" dirty="0">
                <a:latin typeface="Arial"/>
                <a:cs typeface="Arial"/>
              </a:rPr>
              <a:t>Предлагают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избавить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от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долгов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перед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банком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за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30%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от</a:t>
            </a:r>
            <a:r>
              <a:rPr sz="1800" spc="-5" dirty="0">
                <a:latin typeface="Arial"/>
                <a:cs typeface="Arial"/>
              </a:rPr>
              <a:t> суммы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кредита,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</a:t>
            </a:r>
            <a:r>
              <a:rPr sz="1800" spc="-5" dirty="0">
                <a:latin typeface="Arial"/>
                <a:cs typeface="Arial"/>
              </a:rPr>
              <a:t> остальное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якобы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 </a:t>
            </a:r>
            <a:endParaRPr lang="ru-RU" sz="1800" spc="5" dirty="0" smtClean="0">
              <a:latin typeface="Arial"/>
              <a:cs typeface="Arial"/>
            </a:endParaRPr>
          </a:p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sz="1800" spc="-20" dirty="0" err="1" smtClean="0">
                <a:latin typeface="Arial"/>
                <a:cs typeface="Arial"/>
              </a:rPr>
              <a:t>оплачивает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сама </a:t>
            </a:r>
            <a:r>
              <a:rPr sz="1800" spc="-10" dirty="0">
                <a:latin typeface="Arial"/>
                <a:cs typeface="Arial"/>
              </a:rPr>
              <a:t>фирма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19859" y="3454569"/>
            <a:ext cx="9731375" cy="2359025"/>
            <a:chOff x="855999" y="3549166"/>
            <a:chExt cx="9731375" cy="235902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999" y="3549167"/>
              <a:ext cx="4074593" cy="23590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6368" y="3549166"/>
              <a:ext cx="4500670" cy="2359024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07648" y="909828"/>
            <a:ext cx="76771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ED1B34"/>
                </a:solidFill>
              </a:rPr>
              <a:t>Пирамида</a:t>
            </a:r>
            <a:r>
              <a:rPr sz="3200" spc="-25" dirty="0">
                <a:solidFill>
                  <a:srgbClr val="ED1B34"/>
                </a:solidFill>
              </a:rPr>
              <a:t> </a:t>
            </a:r>
            <a:r>
              <a:rPr sz="3200" spc="-5" dirty="0">
                <a:solidFill>
                  <a:srgbClr val="ED1B34"/>
                </a:solidFill>
              </a:rPr>
              <a:t>как</a:t>
            </a:r>
            <a:r>
              <a:rPr sz="3200" spc="-20" dirty="0">
                <a:solidFill>
                  <a:srgbClr val="ED1B34"/>
                </a:solidFill>
              </a:rPr>
              <a:t> </a:t>
            </a:r>
            <a:r>
              <a:rPr sz="3200" spc="-5" dirty="0">
                <a:solidFill>
                  <a:srgbClr val="ED1B34"/>
                </a:solidFill>
              </a:rPr>
              <a:t>кредитная</a:t>
            </a:r>
            <a:r>
              <a:rPr sz="3200" spc="-20" dirty="0">
                <a:solidFill>
                  <a:srgbClr val="ED1B34"/>
                </a:solidFill>
              </a:rPr>
              <a:t> </a:t>
            </a:r>
            <a:r>
              <a:rPr sz="3200" spc="-10" dirty="0">
                <a:solidFill>
                  <a:srgbClr val="ED1B34"/>
                </a:solidFill>
              </a:rPr>
              <a:t>организация</a:t>
            </a:r>
            <a:endParaRPr sz="3200"/>
          </a:p>
        </p:txBody>
      </p:sp>
      <p:sp>
        <p:nvSpPr>
          <p:cNvPr id="16" name="object 16"/>
          <p:cNvSpPr/>
          <p:nvPr/>
        </p:nvSpPr>
        <p:spPr>
          <a:xfrm>
            <a:off x="156215" y="2837329"/>
            <a:ext cx="11860530" cy="27305"/>
          </a:xfrm>
          <a:custGeom>
            <a:avLst/>
            <a:gdLst/>
            <a:ahLst/>
            <a:cxnLst/>
            <a:rect l="l" t="t" r="r" b="b"/>
            <a:pathLst>
              <a:path w="11860530" h="27305">
                <a:moveTo>
                  <a:pt x="0" y="26894"/>
                </a:moveTo>
                <a:lnTo>
                  <a:pt x="11860305" y="0"/>
                </a:lnTo>
              </a:path>
            </a:pathLst>
          </a:custGeom>
          <a:ln w="57150">
            <a:solidFill>
              <a:srgbClr val="ED1B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801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9036" y="1354835"/>
            <a:ext cx="10389870" cy="47560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>
              <a:lnSpc>
                <a:spcPct val="100000"/>
              </a:lnSpc>
              <a:spcBef>
                <a:spcPts val="100"/>
              </a:spcBef>
            </a:pPr>
            <a:r>
              <a:rPr sz="3200" b="1" spc="-25" dirty="0">
                <a:solidFill>
                  <a:srgbClr val="0082BB"/>
                </a:solidFill>
                <a:latin typeface="Arial"/>
                <a:cs typeface="Arial"/>
              </a:rPr>
              <a:t>ПИРАМИДА</a:t>
            </a:r>
            <a:r>
              <a:rPr sz="3200" b="1" spc="-15" dirty="0">
                <a:solidFill>
                  <a:srgbClr val="0082BB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82BB"/>
                </a:solidFill>
                <a:latin typeface="Arial"/>
                <a:cs typeface="Arial"/>
              </a:rPr>
              <a:t>КАК</a:t>
            </a:r>
            <a:r>
              <a:rPr sz="3200" b="1" spc="-15" dirty="0">
                <a:solidFill>
                  <a:srgbClr val="0082BB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0082BB"/>
                </a:solidFill>
                <a:latin typeface="Arial"/>
                <a:cs typeface="Arial"/>
              </a:rPr>
              <a:t>ЧТО-ТО</a:t>
            </a:r>
            <a:r>
              <a:rPr sz="3200" b="1" spc="-20" dirty="0">
                <a:solidFill>
                  <a:srgbClr val="0082BB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82BB"/>
                </a:solidFill>
                <a:latin typeface="Arial"/>
                <a:cs typeface="Arial"/>
              </a:rPr>
              <a:t>ЕЩЁ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 dirty="0">
              <a:latin typeface="Arial"/>
              <a:cs typeface="Arial"/>
            </a:endParaRPr>
          </a:p>
          <a:p>
            <a:pPr marL="292735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Маскируются </a:t>
            </a:r>
            <a:r>
              <a:rPr sz="2000" spc="-15" dirty="0">
                <a:latin typeface="Arial"/>
                <a:cs typeface="Arial"/>
              </a:rPr>
              <a:t>под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другие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формы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организаций:</a:t>
            </a:r>
            <a:endParaRPr sz="2000" dirty="0">
              <a:latin typeface="Arial"/>
              <a:cs typeface="Arial"/>
            </a:endParaRPr>
          </a:p>
          <a:p>
            <a:pPr marL="292735">
              <a:lnSpc>
                <a:spcPct val="100000"/>
              </a:lnSpc>
              <a:spcBef>
                <a:spcPts val="1390"/>
              </a:spcBef>
              <a:tabLst>
                <a:tab pos="635635" algn="l"/>
              </a:tabLst>
            </a:pPr>
            <a:r>
              <a:rPr sz="2000" spc="30" dirty="0">
                <a:latin typeface="Arial"/>
                <a:cs typeface="Arial"/>
              </a:rPr>
              <a:t>Ø	</a:t>
            </a:r>
            <a:r>
              <a:rPr sz="2000" spc="-10" dirty="0">
                <a:latin typeface="Arial"/>
                <a:cs typeface="Arial"/>
              </a:rPr>
              <a:t>управляющие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компании</a:t>
            </a:r>
          </a:p>
          <a:p>
            <a:pPr marL="292735">
              <a:lnSpc>
                <a:spcPct val="100000"/>
              </a:lnSpc>
              <a:spcBef>
                <a:spcPts val="1200"/>
              </a:spcBef>
              <a:tabLst>
                <a:tab pos="635635" algn="l"/>
              </a:tabLst>
            </a:pPr>
            <a:r>
              <a:rPr sz="2000" spc="30" dirty="0">
                <a:latin typeface="Arial"/>
                <a:cs typeface="Arial"/>
              </a:rPr>
              <a:t>Ø	</a:t>
            </a:r>
            <a:r>
              <a:rPr sz="2000" spc="-15" dirty="0">
                <a:latin typeface="Arial"/>
                <a:cs typeface="Arial"/>
              </a:rPr>
              <a:t>потребительские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кооперативы</a:t>
            </a:r>
            <a:endParaRPr sz="2000" dirty="0">
              <a:latin typeface="Arial"/>
              <a:cs typeface="Arial"/>
            </a:endParaRPr>
          </a:p>
          <a:p>
            <a:pPr marL="292735">
              <a:lnSpc>
                <a:spcPct val="100000"/>
              </a:lnSpc>
              <a:spcBef>
                <a:spcPts val="1200"/>
              </a:spcBef>
              <a:tabLst>
                <a:tab pos="635635" algn="l"/>
              </a:tabLst>
            </a:pPr>
            <a:r>
              <a:rPr sz="2000" spc="30" dirty="0">
                <a:latin typeface="Arial"/>
                <a:cs typeface="Arial"/>
              </a:rPr>
              <a:t>Ø	</a:t>
            </a:r>
            <a:r>
              <a:rPr sz="2000" spc="-15" dirty="0">
                <a:latin typeface="Arial"/>
                <a:cs typeface="Arial"/>
              </a:rPr>
              <a:t>ломбарды</a:t>
            </a:r>
            <a:endParaRPr sz="2000" dirty="0">
              <a:latin typeface="Arial"/>
              <a:cs typeface="Arial"/>
            </a:endParaRPr>
          </a:p>
          <a:p>
            <a:pPr marL="292735">
              <a:lnSpc>
                <a:spcPct val="100000"/>
              </a:lnSpc>
              <a:spcBef>
                <a:spcPts val="1200"/>
              </a:spcBef>
              <a:tabLst>
                <a:tab pos="635635" algn="l"/>
              </a:tabLst>
            </a:pPr>
            <a:r>
              <a:rPr sz="2000" spc="30" dirty="0">
                <a:latin typeface="Arial"/>
                <a:cs typeface="Arial"/>
              </a:rPr>
              <a:t>Ø	</a:t>
            </a:r>
            <a:r>
              <a:rPr sz="2000" spc="-5" dirty="0">
                <a:latin typeface="Arial"/>
                <a:cs typeface="Arial"/>
              </a:rPr>
              <a:t>микрофинансовые</a:t>
            </a:r>
            <a:r>
              <a:rPr sz="2000" spc="-10" dirty="0">
                <a:latin typeface="Arial"/>
                <a:cs typeface="Arial"/>
              </a:rPr>
              <a:t> организации</a:t>
            </a:r>
            <a:endParaRPr sz="2000" dirty="0">
              <a:latin typeface="Arial"/>
              <a:cs typeface="Arial"/>
            </a:endParaRPr>
          </a:p>
          <a:p>
            <a:pPr marL="292735">
              <a:lnSpc>
                <a:spcPct val="100000"/>
              </a:lnSpc>
              <a:spcBef>
                <a:spcPts val="1200"/>
              </a:spcBef>
              <a:tabLst>
                <a:tab pos="635635" algn="l"/>
              </a:tabLst>
            </a:pPr>
            <a:r>
              <a:rPr sz="2000" spc="30" dirty="0">
                <a:latin typeface="Arial"/>
                <a:cs typeface="Arial"/>
              </a:rPr>
              <a:t>Ø	</a:t>
            </a:r>
            <a:r>
              <a:rPr sz="2000" spc="-5" dirty="0">
                <a:latin typeface="Arial"/>
                <a:cs typeface="Arial"/>
              </a:rPr>
              <a:t>известные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компании</a:t>
            </a: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 marL="1845945" marR="5080" indent="-1833880">
              <a:lnSpc>
                <a:spcPct val="100699"/>
              </a:lnSpc>
            </a:pPr>
            <a:r>
              <a:rPr sz="28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Порой</a:t>
            </a:r>
            <a:r>
              <a:rPr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не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 так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просто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 понять,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что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перед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 вами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 —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ru-RU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1845945" marR="5080" indent="-1833880">
              <a:lnSpc>
                <a:spcPct val="100699"/>
              </a:lnSpc>
            </a:pPr>
            <a:r>
              <a:rPr sz="28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настоящая</a:t>
            </a:r>
            <a:r>
              <a:rPr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76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компания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 или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финансовый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«</a:t>
            </a:r>
            <a:r>
              <a:rPr sz="2800" b="1" spc="-10" dirty="0" err="1">
                <a:solidFill>
                  <a:srgbClr val="FF0000"/>
                </a:solidFill>
                <a:latin typeface="Arial"/>
                <a:cs typeface="Arial"/>
              </a:rPr>
              <a:t>пузырь</a:t>
            </a:r>
            <a:r>
              <a:rPr sz="2800" b="1" spc="-10" dirty="0" smtClean="0">
                <a:solidFill>
                  <a:srgbClr val="FF0000"/>
                </a:solidFill>
                <a:latin typeface="Arial"/>
                <a:cs typeface="Arial"/>
              </a:rPr>
              <a:t>»</a:t>
            </a:r>
            <a:r>
              <a:rPr lang="ru-RU" sz="2800" b="1" spc="-10" dirty="0" smtClean="0">
                <a:solidFill>
                  <a:srgbClr val="FF0000"/>
                </a:solidFill>
                <a:latin typeface="Arial"/>
                <a:cs typeface="Arial"/>
              </a:rPr>
              <a:t>!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44737" y="473963"/>
            <a:ext cx="29260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888A8D"/>
                </a:solidFill>
                <a:latin typeface="Arial"/>
                <a:cs typeface="Arial"/>
              </a:rPr>
              <a:t>ВИДЫ</a:t>
            </a:r>
            <a:r>
              <a:rPr sz="1200" b="1" spc="-20" dirty="0">
                <a:solidFill>
                  <a:srgbClr val="888A8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888A8D"/>
                </a:solidFill>
                <a:latin typeface="Arial"/>
                <a:cs typeface="Arial"/>
              </a:rPr>
              <a:t>ФИНАНСОВЫХ</a:t>
            </a:r>
            <a:r>
              <a:rPr sz="1200" b="1" spc="-20" dirty="0">
                <a:solidFill>
                  <a:srgbClr val="888A8D"/>
                </a:solidFill>
                <a:latin typeface="Arial"/>
                <a:cs typeface="Arial"/>
              </a:rPr>
              <a:t> ПИРАМИД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122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бъект 2"/>
          <p:cNvSpPr txBox="1">
            <a:spLocks/>
          </p:cNvSpPr>
          <p:nvPr/>
        </p:nvSpPr>
        <p:spPr>
          <a:xfrm>
            <a:off x="3445423" y="500958"/>
            <a:ext cx="7958112" cy="38369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46110" indent="-146110" algn="just" defTabSz="584424" rtl="0" eaLnBrk="1" latinLnBrk="0" hangingPunct="1">
              <a:lnSpc>
                <a:spcPct val="90000"/>
              </a:lnSpc>
              <a:spcBef>
                <a:spcPts val="639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lang="ru-RU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3638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82862" indent="-227282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Font typeface="Arial" panose="020B0604020202020204" pitchFamily="34" charset="0"/>
              <a:buChar char="—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28291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531677" indent="-148815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07167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379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1591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3803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buClr>
                <a:srgbClr val="F2665E"/>
              </a:buClr>
              <a:buFont typeface="Arial" panose="020B0604020202020204" pitchFamily="34" charset="0"/>
              <a:buNone/>
            </a:pPr>
            <a:r>
              <a:rPr sz="2800" b="1" dirty="0" smtClean="0">
                <a:solidFill>
                  <a:srgbClr val="0070C0"/>
                </a:solidFill>
              </a:rPr>
              <a:t>Что означает термин "ИНВЕСТИРОВАНИЕ"?</a:t>
            </a:r>
            <a:endParaRPr sz="2800" b="1" dirty="0">
              <a:solidFill>
                <a:srgbClr val="0070C0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1958E99D-AEE3-6C43-B3CD-B7B4F6F6903C}"/>
              </a:ext>
            </a:extLst>
          </p:cNvPr>
          <p:cNvCxnSpPr/>
          <p:nvPr/>
        </p:nvCxnSpPr>
        <p:spPr>
          <a:xfrm>
            <a:off x="3066585" y="457505"/>
            <a:ext cx="0" cy="4929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00B2D6-8812-BF40-9D8D-91EA11C44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6" y="495828"/>
            <a:ext cx="1679942" cy="419985"/>
          </a:xfrm>
          <a:prstGeom prst="rect">
            <a:avLst/>
          </a:prstGeom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218FDD3-B3A6-3841-87E2-112F7B7B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88A8D"/>
                </a:solidFill>
              </a:rPr>
              <a:pPr/>
              <a:t>2</a:t>
            </a:fld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710139" y="1436349"/>
            <a:ext cx="10864981" cy="5633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5844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Инвестирование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74544" y="2089803"/>
            <a:ext cx="9984067" cy="59480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–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это приобретение активов с целью получения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дохода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в будущем.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860202" y="3633886"/>
            <a:ext cx="6186641" cy="215180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Диверсификация вложений – </a:t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i="1" dirty="0">
                <a:solidFill>
                  <a:schemeClr val="bg2">
                    <a:lumMod val="25000"/>
                  </a:schemeClr>
                </a:solidFill>
              </a:rPr>
              <a:t>«не кладите все яйца в одну корзину»   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Достаточное время, чтобы инвестиции стали приносить доход – </a:t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i="1" dirty="0">
                <a:solidFill>
                  <a:schemeClr val="bg2">
                    <a:lumMod val="25000"/>
                  </a:schemeClr>
                </a:solidFill>
              </a:rPr>
              <a:t>«не режьте курицу, несущую золотые яйца»  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800" b="1" u="sng" dirty="0">
                <a:solidFill>
                  <a:schemeClr val="bg2">
                    <a:lumMod val="25000"/>
                  </a:schemeClr>
                </a:solidFill>
              </a:rPr>
              <a:t>Инвестирование всегда связано с риском!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i="1" dirty="0">
                <a:solidFill>
                  <a:srgbClr val="FF0000"/>
                </a:solidFill>
              </a:rPr>
              <a:t>Чем выше потенциальная доходность, </a:t>
            </a:r>
            <a:br>
              <a:rPr lang="ru-RU" sz="1800" i="1" dirty="0">
                <a:solidFill>
                  <a:srgbClr val="FF0000"/>
                </a:solidFill>
              </a:rPr>
            </a:br>
            <a:r>
              <a:rPr lang="ru-RU" sz="1800" i="1" dirty="0">
                <a:solidFill>
                  <a:srgbClr val="FF0000"/>
                </a:solidFill>
              </a:rPr>
              <a:t>тем </a:t>
            </a:r>
            <a:r>
              <a:rPr lang="ru-RU" sz="1800" i="1" dirty="0" smtClean="0">
                <a:solidFill>
                  <a:srgbClr val="FF0000"/>
                </a:solidFill>
              </a:rPr>
              <a:t>выше риск</a:t>
            </a:r>
            <a:r>
              <a:rPr lang="ru-RU" sz="1800" i="1" dirty="0">
                <a:solidFill>
                  <a:srgbClr val="FF0000"/>
                </a:solidFill>
              </a:rPr>
              <a:t>!</a:t>
            </a:r>
            <a:r>
              <a:rPr lang="ru-RU" sz="1800" i="1" dirty="0" smtClean="0">
                <a:solidFill>
                  <a:srgbClr val="FF0000"/>
                </a:solidFill>
              </a:rPr>
              <a:t> А что при этом с ликвидностью?</a:t>
            </a:r>
            <a:endParaRPr lang="en-US" sz="1800" i="1" dirty="0">
              <a:solidFill>
                <a:srgbClr val="FF0000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9A9EA3B-3765-FA41-A009-FF22E74274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1" t="18899" r="15032" b="21932"/>
          <a:stretch/>
        </p:blipFill>
        <p:spPr>
          <a:xfrm>
            <a:off x="7907025" y="2738319"/>
            <a:ext cx="3545629" cy="3413844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1FAB56E-4E8E-A444-84D7-84E9474370AF}"/>
              </a:ext>
            </a:extLst>
          </p:cNvPr>
          <p:cNvGrpSpPr/>
          <p:nvPr/>
        </p:nvGrpSpPr>
        <p:grpSpPr>
          <a:xfrm>
            <a:off x="1860202" y="2973851"/>
            <a:ext cx="2734582" cy="346812"/>
            <a:chOff x="1337687" y="1928818"/>
            <a:chExt cx="2734582" cy="346812"/>
          </a:xfrm>
        </p:grpSpPr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5F0BD979-FC23-C24D-92C2-ADB6DAD1C206}"/>
                </a:ext>
              </a:extLst>
            </p:cNvPr>
            <p:cNvCxnSpPr/>
            <p:nvPr/>
          </p:nvCxnSpPr>
          <p:spPr>
            <a:xfrm>
              <a:off x="1479182" y="2212018"/>
              <a:ext cx="2449931" cy="0"/>
            </a:xfrm>
            <a:prstGeom prst="line">
              <a:avLst/>
            </a:prstGeom>
            <a:ln w="120650">
              <a:solidFill>
                <a:srgbClr val="FFBB44">
                  <a:alpha val="5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ontent Placeholder 11"/>
            <p:cNvSpPr txBox="1">
              <a:spLocks/>
            </p:cNvSpPr>
            <p:nvPr/>
          </p:nvSpPr>
          <p:spPr>
            <a:xfrm>
              <a:off x="1337687" y="1928818"/>
              <a:ext cx="2734582" cy="34681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78230" indent="-78230" algn="l" defTabSz="804649" rtl="0" eaLnBrk="1" latinLnBrk="0" hangingPunct="1">
                <a:lnSpc>
                  <a:spcPct val="90000"/>
                </a:lnSpc>
                <a:spcBef>
                  <a:spcPts val="880"/>
                </a:spcBef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6460" indent="-78230" algn="l" defTabSz="804649" rtl="0" eaLnBrk="1" latinLnBrk="0" hangingPunct="1">
                <a:lnSpc>
                  <a:spcPct val="90000"/>
                </a:lnSpc>
                <a:spcBef>
                  <a:spcPts val="440"/>
                </a:spcBef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6087" indent="-79627" algn="l" defTabSz="804649" rtl="0" eaLnBrk="1" latinLnBrk="0" hangingPunct="1">
                <a:lnSpc>
                  <a:spcPct val="90000"/>
                </a:lnSpc>
                <a:spcBef>
                  <a:spcPts val="440"/>
                </a:spcBef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4317" indent="-78230" algn="l" defTabSz="804649" rtl="0" eaLnBrk="1" latinLnBrk="0" hangingPunct="1">
                <a:lnSpc>
                  <a:spcPct val="90000"/>
                </a:lnSpc>
                <a:spcBef>
                  <a:spcPts val="440"/>
                </a:spcBef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92546" indent="-78230" algn="l" defTabSz="804649" rtl="0" eaLnBrk="1" latinLnBrk="0" hangingPunct="1">
                <a:lnSpc>
                  <a:spcPct val="90000"/>
                </a:lnSpc>
                <a:spcBef>
                  <a:spcPts val="440"/>
                </a:spcBef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12785" indent="-201162" algn="l" defTabSz="804649" rtl="0" eaLnBrk="1" latinLnBrk="0" hangingPunct="1">
                <a:lnSpc>
                  <a:spcPct val="90000"/>
                </a:lnSpc>
                <a:spcBef>
                  <a:spcPts val="44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15110" indent="-201162" algn="l" defTabSz="804649" rtl="0" eaLnBrk="1" latinLnBrk="0" hangingPunct="1">
                <a:lnSpc>
                  <a:spcPct val="90000"/>
                </a:lnSpc>
                <a:spcBef>
                  <a:spcPts val="44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17434" indent="-201162" algn="l" defTabSz="804649" rtl="0" eaLnBrk="1" latinLnBrk="0" hangingPunct="1">
                <a:lnSpc>
                  <a:spcPct val="90000"/>
                </a:lnSpc>
                <a:spcBef>
                  <a:spcPts val="44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19759" indent="-201162" algn="l" defTabSz="804649" rtl="0" eaLnBrk="1" latinLnBrk="0" hangingPunct="1">
                <a:lnSpc>
                  <a:spcPct val="90000"/>
                </a:lnSpc>
                <a:spcBef>
                  <a:spcPts val="44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</a:rPr>
                <a:t>Главные правила: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5692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44737" y="490219"/>
            <a:ext cx="2131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888A8D"/>
                </a:solidFill>
                <a:latin typeface="Arial"/>
                <a:cs typeface="Arial"/>
              </a:rPr>
              <a:t>ФИНАНСОВЫЕ</a:t>
            </a:r>
            <a:r>
              <a:rPr sz="1200" b="1" spc="-25" dirty="0">
                <a:solidFill>
                  <a:srgbClr val="888A8D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888A8D"/>
                </a:solidFill>
                <a:latin typeface="Arial"/>
                <a:cs typeface="Arial"/>
              </a:rPr>
              <a:t>ПИРАМИДЫ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1323" y="735752"/>
            <a:ext cx="8202930" cy="1282700"/>
          </a:xfrm>
          <a:prstGeom prst="rect">
            <a:avLst/>
          </a:prstGeom>
        </p:spPr>
        <p:txBody>
          <a:bodyPr vert="horz" wrap="square" lIns="0" tIns="1885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sz="4000" b="0" spc="-5" dirty="0">
                <a:solidFill>
                  <a:srgbClr val="0082BB"/>
                </a:solidFill>
                <a:latin typeface="Arial"/>
                <a:cs typeface="Arial"/>
              </a:rPr>
              <a:t>КАК</a:t>
            </a:r>
            <a:r>
              <a:rPr sz="4000" b="0" spc="-25" dirty="0">
                <a:solidFill>
                  <a:srgbClr val="0082BB"/>
                </a:solidFill>
                <a:latin typeface="Arial"/>
                <a:cs typeface="Arial"/>
              </a:rPr>
              <a:t> </a:t>
            </a:r>
            <a:r>
              <a:rPr sz="4000" b="0" spc="-15" dirty="0">
                <a:solidFill>
                  <a:srgbClr val="0082BB"/>
                </a:solidFill>
                <a:latin typeface="Arial"/>
                <a:cs typeface="Arial"/>
              </a:rPr>
              <a:t>УБЕРЕЧЬСЯ </a:t>
            </a:r>
            <a:r>
              <a:rPr sz="4000" b="0" dirty="0">
                <a:solidFill>
                  <a:srgbClr val="0082BB"/>
                </a:solidFill>
                <a:latin typeface="Arial"/>
                <a:cs typeface="Arial"/>
              </a:rPr>
              <a:t>ОТ</a:t>
            </a:r>
            <a:r>
              <a:rPr sz="4000" b="0" spc="-20" dirty="0">
                <a:solidFill>
                  <a:srgbClr val="0082BB"/>
                </a:solidFill>
                <a:latin typeface="Arial"/>
                <a:cs typeface="Arial"/>
              </a:rPr>
              <a:t> </a:t>
            </a:r>
            <a:r>
              <a:rPr sz="4000" b="0" spc="-5" dirty="0">
                <a:solidFill>
                  <a:srgbClr val="0082BB"/>
                </a:solidFill>
                <a:latin typeface="Arial"/>
                <a:cs typeface="Arial"/>
              </a:rPr>
              <a:t>ОБМАНА</a:t>
            </a:r>
            <a:endParaRPr sz="4000" dirty="0">
              <a:latin typeface="Arial"/>
              <a:cs typeface="Arial"/>
            </a:endParaRPr>
          </a:p>
          <a:p>
            <a:pPr marL="103505">
              <a:lnSpc>
                <a:spcPct val="100000"/>
              </a:lnSpc>
              <a:spcBef>
                <a:spcPts val="830"/>
              </a:spcBef>
              <a:tabLst>
                <a:tab pos="848360" algn="l"/>
              </a:tabLst>
            </a:pPr>
            <a:r>
              <a:rPr lang="ru-RU" sz="2400" b="0" spc="57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sz="2400" b="0" spc="5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400" b="0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Соберите</a:t>
            </a:r>
            <a:r>
              <a:rPr sz="2400" b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всю</a:t>
            </a:r>
            <a:r>
              <a:rPr sz="2400" b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0" spc="-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возможную</a:t>
            </a:r>
            <a:r>
              <a:rPr sz="2400" b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информацию </a:t>
            </a:r>
            <a:r>
              <a:rPr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2400" b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763" y="2364740"/>
            <a:ext cx="10657205" cy="3005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6920" algn="l"/>
              </a:tabLst>
            </a:pPr>
            <a:r>
              <a:rPr lang="ru-RU" sz="2400" spc="570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sz="2400" spc="57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Внимательно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изучите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756920" algn="l"/>
              </a:tabLst>
            </a:pPr>
            <a:r>
              <a:rPr lang="ru-RU" sz="2400" spc="57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sz="2400" spc="57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торопитесь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800"/>
              </a:lnSpc>
              <a:tabLst>
                <a:tab pos="840740" algn="l"/>
              </a:tabLst>
            </a:pPr>
            <a:r>
              <a:rPr lang="ru-RU" sz="2400" spc="570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sz="2400" spc="57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поддавайтесь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провокации,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вас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торопят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скорее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подписать </a:t>
            </a:r>
            <a:r>
              <a:rPr sz="2400" spc="-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договор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внести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деньги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tabLst>
                <a:tab pos="840740" algn="l"/>
              </a:tabLst>
            </a:pPr>
            <a:r>
              <a:rPr lang="ru-RU" sz="2400" spc="570" dirty="0" smtClean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sz="2400" spc="57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необходимости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проконсультируйтесь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юристом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231" y="5498591"/>
            <a:ext cx="2273808" cy="78943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42763" y="5590539"/>
            <a:ext cx="182181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ПОМНИТЕ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640" y="5989319"/>
            <a:ext cx="1837944" cy="822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38359" y="5931407"/>
            <a:ext cx="835151" cy="78943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928776" y="5590539"/>
            <a:ext cx="7402830" cy="882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5" dirty="0">
                <a:solidFill>
                  <a:srgbClr val="C00000"/>
                </a:solidFill>
                <a:latin typeface="Arial"/>
                <a:cs typeface="Arial"/>
              </a:rPr>
              <a:t>Слишком</a:t>
            </a:r>
            <a:r>
              <a:rPr sz="2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заманчивые</a:t>
            </a:r>
            <a:r>
              <a:rPr sz="2800" b="1" spc="-15" dirty="0">
                <a:solidFill>
                  <a:srgbClr val="C00000"/>
                </a:solidFill>
                <a:latin typeface="Arial"/>
                <a:cs typeface="Arial"/>
              </a:rPr>
              <a:t> условия</a:t>
            </a:r>
            <a:r>
              <a:rPr sz="28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–</a:t>
            </a:r>
            <a:endParaRPr sz="2800" dirty="0">
              <a:latin typeface="Arial"/>
              <a:cs typeface="Arial"/>
            </a:endParaRPr>
          </a:p>
          <a:p>
            <a:pPr marL="3335020">
              <a:lnSpc>
                <a:spcPct val="100000"/>
              </a:lnSpc>
              <a:spcBef>
                <a:spcPts val="25"/>
              </a:spcBef>
              <a:tabLst>
                <a:tab pos="7032625" algn="l"/>
              </a:tabLst>
            </a:pPr>
            <a:r>
              <a:rPr sz="2800" b="1" spc="5" dirty="0" err="1" smtClean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2800" b="1" dirty="0" err="1" smtClean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lang="ru-RU" sz="2800" b="1" dirty="0" smtClean="0">
                <a:solidFill>
                  <a:srgbClr val="C00000"/>
                </a:solidFill>
                <a:latin typeface="Arial"/>
                <a:cs typeface="Arial"/>
              </a:rPr>
              <a:t>гнал</a:t>
            </a:r>
            <a:r>
              <a:rPr sz="28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п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ир</a:t>
            </a:r>
            <a:r>
              <a:rPr sz="2800" b="1" spc="5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ми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д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ы	</a:t>
            </a:r>
            <a:r>
              <a:rPr sz="2800" b="1" spc="5" dirty="0">
                <a:solidFill>
                  <a:srgbClr val="C00000"/>
                </a:solidFill>
                <a:latin typeface="Arial"/>
                <a:cs typeface="Arial"/>
              </a:rPr>
              <a:t>!!!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ru-RU" dirty="0" smtClean="0"/>
              <a:t>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621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44737" y="490219"/>
            <a:ext cx="2131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888A8D"/>
                </a:solidFill>
                <a:latin typeface="Arial"/>
                <a:cs typeface="Arial"/>
              </a:rPr>
              <a:t>ФИНАНСОВЫЕ</a:t>
            </a:r>
            <a:r>
              <a:rPr sz="1200" b="1" spc="-25" dirty="0">
                <a:solidFill>
                  <a:srgbClr val="888A8D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888A8D"/>
                </a:solidFill>
                <a:latin typeface="Arial"/>
                <a:cs typeface="Arial"/>
              </a:rPr>
              <a:t>ПИРАМИДЫ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3551" y="2703067"/>
            <a:ext cx="7133590" cy="2939907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469900" marR="223520" indent="-457200">
              <a:lnSpc>
                <a:spcPts val="2620"/>
              </a:lnSpc>
              <a:spcBef>
                <a:spcPts val="4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30" dirty="0">
                <a:latin typeface="Arial"/>
                <a:cs typeface="Arial"/>
              </a:rPr>
              <a:t>Составьте</a:t>
            </a:r>
            <a:r>
              <a:rPr sz="2400" spc="-15" dirty="0">
                <a:latin typeface="Arial"/>
                <a:cs typeface="Arial"/>
              </a:rPr>
              <a:t> претензию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с</a:t>
            </a:r>
            <a:r>
              <a:rPr sz="2400" spc="-10" dirty="0">
                <a:latin typeface="Arial"/>
                <a:cs typeface="Arial"/>
              </a:rPr>
              <a:t> требованием </a:t>
            </a:r>
            <a:r>
              <a:rPr sz="2400" spc="-5" dirty="0" err="1">
                <a:latin typeface="Arial"/>
                <a:cs typeface="Arial"/>
              </a:rPr>
              <a:t>вернуть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 err="1" smtClean="0">
                <a:latin typeface="Arial"/>
                <a:cs typeface="Arial"/>
              </a:rPr>
              <a:t>деньги</a:t>
            </a:r>
            <a:r>
              <a:rPr sz="2400" spc="-5" dirty="0" smtClean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AutoNum type="arabicPeriod"/>
            </a:pPr>
            <a:endParaRPr sz="37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Arial"/>
                <a:cs typeface="Arial"/>
              </a:rPr>
              <a:t>Если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деньги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не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отдают,</a:t>
            </a:r>
            <a:r>
              <a:rPr sz="2400" spc="-10" dirty="0">
                <a:latin typeface="Arial"/>
                <a:cs typeface="Arial"/>
              </a:rPr>
              <a:t> обратитесь </a:t>
            </a:r>
            <a:r>
              <a:rPr sz="2400" dirty="0">
                <a:latin typeface="Arial"/>
                <a:cs typeface="Arial"/>
              </a:rPr>
              <a:t>в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полицию.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AutoNum type="arabicPeriod"/>
            </a:pPr>
            <a:endParaRPr sz="4000" dirty="0">
              <a:latin typeface="Arial"/>
              <a:cs typeface="Arial"/>
            </a:endParaRPr>
          </a:p>
          <a:p>
            <a:pPr marL="469900" marR="287655" indent="-457200">
              <a:lnSpc>
                <a:spcPts val="2590"/>
              </a:lnSpc>
              <a:spcBef>
                <a:spcPts val="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Arial"/>
                <a:cs typeface="Arial"/>
              </a:rPr>
              <a:t>Действуйте </a:t>
            </a:r>
            <a:r>
              <a:rPr sz="2400" dirty="0">
                <a:latin typeface="Arial"/>
                <a:cs typeface="Arial"/>
              </a:rPr>
              <a:t>сообща — </a:t>
            </a:r>
            <a:r>
              <a:rPr sz="2400" spc="-10" dirty="0">
                <a:latin typeface="Arial"/>
                <a:cs typeface="Arial"/>
              </a:rPr>
              <a:t>найдите других </a:t>
            </a:r>
            <a:r>
              <a:rPr sz="2400" spc="-15" dirty="0">
                <a:latin typeface="Arial"/>
                <a:cs typeface="Arial"/>
              </a:rPr>
              <a:t>жертв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мошенников.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3970" y="1270508"/>
            <a:ext cx="6265545" cy="11074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320"/>
              </a:spcBef>
            </a:pPr>
            <a:r>
              <a:rPr sz="3600" b="0" dirty="0">
                <a:solidFill>
                  <a:srgbClr val="0082BB"/>
                </a:solidFill>
                <a:latin typeface="Arial"/>
                <a:cs typeface="Arial"/>
              </a:rPr>
              <a:t>Я </a:t>
            </a:r>
            <a:r>
              <a:rPr sz="3600" b="0" spc="-20" dirty="0">
                <a:solidFill>
                  <a:srgbClr val="0082BB"/>
                </a:solidFill>
                <a:latin typeface="Arial"/>
                <a:cs typeface="Arial"/>
              </a:rPr>
              <a:t>ВЛОЖИЛСЯ </a:t>
            </a:r>
            <a:r>
              <a:rPr sz="3600" b="0" dirty="0">
                <a:solidFill>
                  <a:srgbClr val="0082BB"/>
                </a:solidFill>
                <a:latin typeface="Arial"/>
                <a:cs typeface="Arial"/>
              </a:rPr>
              <a:t>В </a:t>
            </a:r>
            <a:r>
              <a:rPr sz="3600" b="0" spc="-30" dirty="0">
                <a:solidFill>
                  <a:srgbClr val="0082BB"/>
                </a:solidFill>
                <a:latin typeface="Arial"/>
                <a:cs typeface="Arial"/>
              </a:rPr>
              <a:t>ПИРАМИДУ </a:t>
            </a:r>
            <a:r>
              <a:rPr sz="3600" b="0" spc="-990" dirty="0">
                <a:solidFill>
                  <a:srgbClr val="0082BB"/>
                </a:solidFill>
                <a:latin typeface="Arial"/>
                <a:cs typeface="Arial"/>
              </a:rPr>
              <a:t> </a:t>
            </a:r>
            <a:r>
              <a:rPr sz="3600" b="0" dirty="0">
                <a:solidFill>
                  <a:srgbClr val="0082BB"/>
                </a:solidFill>
                <a:latin typeface="Arial"/>
                <a:cs typeface="Arial"/>
              </a:rPr>
              <a:t>И</a:t>
            </a:r>
            <a:r>
              <a:rPr sz="3600" b="0" spc="-30" dirty="0">
                <a:solidFill>
                  <a:srgbClr val="0082BB"/>
                </a:solidFill>
                <a:latin typeface="Arial"/>
                <a:cs typeface="Arial"/>
              </a:rPr>
              <a:t> </a:t>
            </a:r>
            <a:r>
              <a:rPr sz="3600" b="0" spc="-35" dirty="0">
                <a:solidFill>
                  <a:srgbClr val="0082BB"/>
                </a:solidFill>
                <a:latin typeface="Arial"/>
                <a:cs typeface="Arial"/>
              </a:rPr>
              <a:t>ПРОГОРЕЛ.</a:t>
            </a:r>
            <a:r>
              <a:rPr sz="3600" b="0" spc="-30" dirty="0">
                <a:solidFill>
                  <a:srgbClr val="0082BB"/>
                </a:solidFill>
                <a:latin typeface="Arial"/>
                <a:cs typeface="Arial"/>
              </a:rPr>
              <a:t> </a:t>
            </a:r>
            <a:r>
              <a:rPr sz="3600" b="0" spc="-55" dirty="0">
                <a:solidFill>
                  <a:srgbClr val="0082BB"/>
                </a:solidFill>
                <a:latin typeface="Arial"/>
                <a:cs typeface="Arial"/>
              </a:rPr>
              <a:t>ЧТО</a:t>
            </a:r>
            <a:r>
              <a:rPr sz="3600" b="0" spc="-30" dirty="0">
                <a:solidFill>
                  <a:srgbClr val="0082BB"/>
                </a:solidFill>
                <a:latin typeface="Arial"/>
                <a:cs typeface="Arial"/>
              </a:rPr>
              <a:t> </a:t>
            </a:r>
            <a:r>
              <a:rPr sz="3600" b="0" spc="-45" dirty="0">
                <a:solidFill>
                  <a:srgbClr val="0082BB"/>
                </a:solidFill>
                <a:latin typeface="Arial"/>
                <a:cs typeface="Arial"/>
              </a:rPr>
              <a:t>ДЕЛАТЬ?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401" y="1066800"/>
            <a:ext cx="5257800" cy="5904369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ru-RU" dirty="0" smtClean="0"/>
              <a:t>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402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327979" y="1871688"/>
            <a:ext cx="9686096" cy="4986312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SzPct val="80000"/>
              <a:buBlip>
                <a:blip r:embed="rId3"/>
              </a:buBlip>
            </a:pPr>
            <a:r>
              <a:rPr lang="ru-RU" sz="2000" dirty="0" smtClean="0">
                <a:solidFill>
                  <a:schemeClr val="tx1"/>
                </a:solidFill>
              </a:rPr>
              <a:t>Направляет </a:t>
            </a:r>
            <a:r>
              <a:rPr lang="ru-RU" sz="2000" dirty="0">
                <a:solidFill>
                  <a:schemeClr val="tx1"/>
                </a:solidFill>
              </a:rPr>
              <a:t>информацию обо всех выявленных фактах в уполномоченные органы и организации: правоохранительные органы, ФНС России, ФАС России, Роскомнадзор, регистраторам доменных имен.</a:t>
            </a:r>
          </a:p>
          <a:p>
            <a:pPr marL="285750" indent="-285750">
              <a:spcAft>
                <a:spcPts val="1200"/>
              </a:spcAft>
              <a:buSzPct val="80000"/>
              <a:buBlip>
                <a:blip r:embed="rId3"/>
              </a:buBlip>
            </a:pPr>
            <a:r>
              <a:rPr lang="ru-RU" sz="2000" dirty="0" smtClean="0">
                <a:solidFill>
                  <a:schemeClr val="tx1"/>
                </a:solidFill>
              </a:rPr>
              <a:t>Осуществляет </a:t>
            </a:r>
            <a:r>
              <a:rPr lang="ru-RU" sz="2000" dirty="0">
                <a:solidFill>
                  <a:schemeClr val="tx1"/>
                </a:solidFill>
              </a:rPr>
              <a:t>внесудебную блокировку сайтов финансовых пирамид.</a:t>
            </a:r>
          </a:p>
          <a:p>
            <a:pPr marL="285750" indent="-285750">
              <a:spcAft>
                <a:spcPts val="1200"/>
              </a:spcAft>
              <a:buSzPct val="80000"/>
              <a:buBlip>
                <a:blip r:embed="rId3"/>
              </a:buBlip>
            </a:pPr>
            <a:r>
              <a:rPr lang="ru-RU" sz="2000" dirty="0" smtClean="0">
                <a:solidFill>
                  <a:schemeClr val="tx1"/>
                </a:solidFill>
              </a:rPr>
              <a:t>Разместил </a:t>
            </a:r>
            <a:r>
              <a:rPr lang="ru-RU" sz="2000" dirty="0">
                <a:solidFill>
                  <a:schemeClr val="tx1"/>
                </a:solidFill>
              </a:rPr>
              <a:t>на своем сайте </a:t>
            </a:r>
            <a:r>
              <a:rPr lang="ru-RU" sz="2000" dirty="0">
                <a:solidFill>
                  <a:srgbClr val="FF0000"/>
                </a:solidFill>
              </a:rPr>
              <a:t>список компаний с выявленными признаками нелегальной деятельности на финансовом рынке.</a:t>
            </a:r>
          </a:p>
          <a:p>
            <a:pPr marL="285750" indent="-285750">
              <a:spcAft>
                <a:spcPts val="1200"/>
              </a:spcAft>
              <a:buSzPct val="80000"/>
              <a:buBlip>
                <a:blip r:embed="rId3"/>
              </a:buBlip>
            </a:pPr>
            <a:r>
              <a:rPr lang="ru-RU" sz="2000" dirty="0" smtClean="0">
                <a:solidFill>
                  <a:schemeClr val="tx1"/>
                </a:solidFill>
              </a:rPr>
              <a:t>Информация </a:t>
            </a:r>
            <a:r>
              <a:rPr lang="ru-RU" sz="2000" dirty="0">
                <a:solidFill>
                  <a:schemeClr val="tx1"/>
                </a:solidFill>
              </a:rPr>
              <a:t>о юридических лицах с признаками нелегальной деятельности на финансовом рынке добавляется на платформу </a:t>
            </a:r>
            <a:r>
              <a:rPr lang="ru-RU" sz="2000" dirty="0" smtClean="0">
                <a:solidFill>
                  <a:schemeClr val="tx1"/>
                </a:solidFill>
              </a:rPr>
              <a:t>«</a:t>
            </a:r>
            <a:r>
              <a:rPr lang="ru-RU" sz="2000" dirty="0">
                <a:solidFill>
                  <a:schemeClr val="tx1"/>
                </a:solidFill>
              </a:rPr>
              <a:t>Знай своего клиента».</a:t>
            </a:r>
          </a:p>
          <a:p>
            <a:pPr marL="285750" indent="-285750">
              <a:spcAft>
                <a:spcPts val="1200"/>
              </a:spcAft>
              <a:buSzPct val="80000"/>
              <a:buBlip>
                <a:blip r:embed="rId3"/>
              </a:buBlip>
            </a:pPr>
            <a:r>
              <a:rPr lang="ru-RU" sz="2000" dirty="0" smtClean="0">
                <a:solidFill>
                  <a:schemeClr val="tx1"/>
                </a:solidFill>
              </a:rPr>
              <a:t>На </a:t>
            </a:r>
            <a:r>
              <a:rPr lang="ru-RU" sz="2000" dirty="0">
                <a:solidFill>
                  <a:schemeClr val="tx1"/>
                </a:solidFill>
              </a:rPr>
              <a:t>рынке ценных бумаг противодействует неправомерному использованию инсайдерской </a:t>
            </a:r>
            <a:r>
              <a:rPr lang="ru-RU" sz="2000" dirty="0" smtClean="0">
                <a:solidFill>
                  <a:schemeClr val="tx1"/>
                </a:solidFill>
              </a:rPr>
              <a:t>информации.</a:t>
            </a:r>
            <a:endParaRPr lang="ru-RU" sz="20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75EC0CA-7571-5149-8D61-B75C5953AAA6}"/>
              </a:ext>
            </a:extLst>
          </p:cNvPr>
          <p:cNvCxnSpPr>
            <a:cxnSpLocks/>
          </p:cNvCxnSpPr>
          <p:nvPr/>
        </p:nvCxnSpPr>
        <p:spPr>
          <a:xfrm>
            <a:off x="3107775" y="457505"/>
            <a:ext cx="0" cy="77962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2">
            <a:extLst>
              <a:ext uri="{FF2B5EF4-FFF2-40B4-BE49-F238E27FC236}">
                <a16:creationId xmlns:a16="http://schemas.microsoft.com/office/drawing/2014/main" id="{31A3BE98-4017-AA45-BB12-FC27EB5E30FB}"/>
              </a:ext>
            </a:extLst>
          </p:cNvPr>
          <p:cNvSpPr txBox="1">
            <a:spLocks/>
          </p:cNvSpPr>
          <p:nvPr/>
        </p:nvSpPr>
        <p:spPr>
          <a:xfrm>
            <a:off x="3445423" y="500959"/>
            <a:ext cx="8285258" cy="50405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46110" indent="-146110" algn="just" defTabSz="584424" rtl="0" eaLnBrk="1" latinLnBrk="0" hangingPunct="1">
              <a:lnSpc>
                <a:spcPct val="90000"/>
              </a:lnSpc>
              <a:spcBef>
                <a:spcPts val="639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lang="ru-RU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3638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82862" indent="-227282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Font typeface="Arial" panose="020B0604020202020204" pitchFamily="34" charset="0"/>
              <a:buChar char="—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28291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531677" indent="-148815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07167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379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1591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3803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ru-RU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Меры Банка России по борьбе 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с финансовым </a:t>
            </a:r>
            <a:r>
              <a:rPr lang="ru-RU" sz="2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мошенничеством, </a:t>
            </a:r>
          </a:p>
          <a:p>
            <a:pPr marL="0" indent="0" algn="l">
              <a:buNone/>
            </a:pPr>
            <a:r>
              <a:rPr lang="ru-RU" sz="2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связанным с инвестированием:</a:t>
            </a:r>
            <a:endParaRPr lang="ru-RU" sz="28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82B029-318E-CA4D-A7B9-1F9F61D412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6" y="495828"/>
            <a:ext cx="1679942" cy="419985"/>
          </a:xfrm>
          <a:prstGeom prst="rect">
            <a:avLst/>
          </a:prstGeom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606A1B6E-A520-4245-A75B-D1ED4293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0AA99AE-6A35-4C1E-8082-A4A87B5CA521}" type="slidenum">
              <a:rPr lang="ru-RU" smtClean="0"/>
              <a:pPr lvl="0"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534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A3C57B4-159E-DB4A-939C-F1691BC5A848}"/>
              </a:ext>
            </a:extLst>
          </p:cNvPr>
          <p:cNvCxnSpPr>
            <a:cxnSpLocks/>
          </p:cNvCxnSpPr>
          <p:nvPr/>
        </p:nvCxnSpPr>
        <p:spPr>
          <a:xfrm>
            <a:off x="3107775" y="457505"/>
            <a:ext cx="0" cy="54751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>
            <a:extLst>
              <a:ext uri="{FF2B5EF4-FFF2-40B4-BE49-F238E27FC236}">
                <a16:creationId xmlns:a16="http://schemas.microsoft.com/office/drawing/2014/main" id="{815EC037-413B-3444-924F-8ABC04C9E89F}"/>
              </a:ext>
            </a:extLst>
          </p:cNvPr>
          <p:cNvSpPr txBox="1">
            <a:spLocks/>
          </p:cNvSpPr>
          <p:nvPr/>
        </p:nvSpPr>
        <p:spPr>
          <a:xfrm>
            <a:off x="3445423" y="500959"/>
            <a:ext cx="8285258" cy="50405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46110" indent="-146110" algn="just" defTabSz="584424" rtl="0" eaLnBrk="1" latinLnBrk="0" hangingPunct="1">
              <a:lnSpc>
                <a:spcPct val="90000"/>
              </a:lnSpc>
              <a:spcBef>
                <a:spcPts val="639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lang="ru-RU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3638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82862" indent="-227282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Font typeface="Arial" panose="020B0604020202020204" pitchFamily="34" charset="0"/>
              <a:buChar char="—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28291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531677" indent="-148815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07167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379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1591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3803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ru-RU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Финансовое 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мошенничество в инвестировании:  где </a:t>
            </a:r>
            <a:r>
              <a:rPr lang="ru-RU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узнать больше?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35EB5D-5E1C-9E48-ABA2-6F4A5159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6" y="495828"/>
            <a:ext cx="1679942" cy="419985"/>
          </a:xfrm>
          <a:prstGeom prst="rect">
            <a:avLst/>
          </a:prstGeom>
        </p:spPr>
      </p:pic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FC57FE1E-6D8B-EF4C-92B4-CC2DD9EE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0AA99AE-6A35-4C1E-8082-A4A87B5CA521}" type="slidenum">
              <a:rPr lang="ru-RU" smtClean="0"/>
              <a:pPr lvl="0">
                <a:defRPr/>
              </a:pPr>
              <a:t>23</a:t>
            </a:fld>
            <a:endParaRPr lang="ru-RU"/>
          </a:p>
        </p:txBody>
      </p:sp>
      <p:sp>
        <p:nvSpPr>
          <p:cNvPr id="19" name="Текст 5">
            <a:extLst>
              <a:ext uri="{FF2B5EF4-FFF2-40B4-BE49-F238E27FC236}">
                <a16:creationId xmlns:a16="http://schemas.microsoft.com/office/drawing/2014/main" id="{61F2F034-286D-7A45-8CF3-0D95F09DC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4426" y="4741428"/>
            <a:ext cx="2854953" cy="1311029"/>
          </a:xfrm>
        </p:spPr>
        <p:txBody>
          <a:bodyPr/>
          <a:lstStyle/>
          <a:p>
            <a:pPr lvl="0" algn="ctr"/>
            <a:r>
              <a:rPr lang="ru-RU" sz="1400" dirty="0">
                <a:solidFill>
                  <a:schemeClr val="tx1"/>
                </a:solidFill>
              </a:rPr>
              <a:t>Проверить лицензию финансового посредника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можно здесь </a:t>
            </a:r>
          </a:p>
          <a:p>
            <a:pPr algn="ctr"/>
            <a:r>
              <a:rPr lang="en" sz="1400" b="1" dirty="0" err="1">
                <a:solidFill>
                  <a:srgbClr val="0070C0"/>
                </a:solidFill>
              </a:rPr>
              <a:t>www.cbr.ru</a:t>
            </a:r>
            <a:r>
              <a:rPr lang="en" sz="1400" b="1" dirty="0">
                <a:solidFill>
                  <a:srgbClr val="0070C0"/>
                </a:solidFill>
              </a:rPr>
              <a:t>/</a:t>
            </a:r>
            <a:r>
              <a:rPr lang="en" sz="1400" b="1" dirty="0" err="1">
                <a:solidFill>
                  <a:srgbClr val="0070C0"/>
                </a:solidFill>
              </a:rPr>
              <a:t>fmp_check</a:t>
            </a:r>
            <a:r>
              <a:rPr lang="en" sz="1400" b="1" dirty="0">
                <a:solidFill>
                  <a:srgbClr val="0070C0"/>
                </a:solidFill>
              </a:rPr>
              <a:t>/ </a:t>
            </a:r>
            <a:endParaRPr lang="ru-RU" sz="1400" dirty="0">
              <a:solidFill>
                <a:schemeClr val="tx1"/>
              </a:solidFill>
            </a:endParaRPr>
          </a:p>
          <a:p>
            <a:pPr lvl="0"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3" name="Текст 5">
            <a:extLst>
              <a:ext uri="{FF2B5EF4-FFF2-40B4-BE49-F238E27FC236}">
                <a16:creationId xmlns:a16="http://schemas.microsoft.com/office/drawing/2014/main" id="{CED28896-208E-F941-A089-515401578CE4}"/>
              </a:ext>
            </a:extLst>
          </p:cNvPr>
          <p:cNvSpPr txBox="1">
            <a:spLocks/>
          </p:cNvSpPr>
          <p:nvPr/>
        </p:nvSpPr>
        <p:spPr>
          <a:xfrm>
            <a:off x="4509409" y="4735881"/>
            <a:ext cx="3110591" cy="1311029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32" b="0" i="0" kern="1200">
                <a:solidFill>
                  <a:srgbClr val="3089D0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1400" dirty="0">
                <a:solidFill>
                  <a:srgbClr val="FF0000"/>
                </a:solidFill>
              </a:rPr>
              <a:t>Посмотреть список </a:t>
            </a:r>
          </a:p>
          <a:p>
            <a:pPr algn="ctr">
              <a:spcBef>
                <a:spcPts val="0"/>
              </a:spcBef>
            </a:pPr>
            <a:r>
              <a:rPr lang="ru-RU" sz="1400" dirty="0">
                <a:solidFill>
                  <a:srgbClr val="FF0000"/>
                </a:solidFill>
              </a:rPr>
              <a:t>компаний с признаками нелегальной деятельности можно здесь</a:t>
            </a:r>
          </a:p>
          <a:p>
            <a:pPr algn="ctr">
              <a:spcAft>
                <a:spcPts val="1200"/>
              </a:spcAft>
            </a:pPr>
            <a:r>
              <a:rPr lang="ru-RU" sz="1400" b="1" dirty="0">
                <a:solidFill>
                  <a:srgbClr val="2F8BD0"/>
                </a:solidFill>
              </a:rPr>
              <a:t>https://</a:t>
            </a:r>
            <a:r>
              <a:rPr lang="en" sz="1400" b="1" dirty="0">
                <a:solidFill>
                  <a:srgbClr val="2F8BD0"/>
                </a:solidFill>
              </a:rPr>
              <a:t>cbr.ru/inside/warning-list/</a:t>
            </a:r>
            <a:endParaRPr lang="ru-RU" sz="1400" b="1" dirty="0">
              <a:solidFill>
                <a:srgbClr val="2F8BD0"/>
              </a:solidFill>
            </a:endParaRPr>
          </a:p>
        </p:txBody>
      </p:sp>
      <p:sp>
        <p:nvSpPr>
          <p:cNvPr id="25" name="Текст 5">
            <a:extLst>
              <a:ext uri="{FF2B5EF4-FFF2-40B4-BE49-F238E27FC236}">
                <a16:creationId xmlns:a16="http://schemas.microsoft.com/office/drawing/2014/main" id="{9D3B8570-961E-2B45-9B29-177389FD5ECC}"/>
              </a:ext>
            </a:extLst>
          </p:cNvPr>
          <p:cNvSpPr txBox="1">
            <a:spLocks/>
          </p:cNvSpPr>
          <p:nvPr/>
        </p:nvSpPr>
        <p:spPr>
          <a:xfrm>
            <a:off x="8275751" y="4735881"/>
            <a:ext cx="3110591" cy="1311029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32" b="0" i="0" kern="1200">
                <a:solidFill>
                  <a:srgbClr val="3089D0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</a:rPr>
              <a:t>Прочитать статьи про </a:t>
            </a:r>
          </a:p>
          <a:p>
            <a:pPr algn="ctr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</a:rPr>
              <a:t>финансовых мошенников </a:t>
            </a:r>
          </a:p>
          <a:p>
            <a:pPr algn="ctr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</a:rPr>
              <a:t>можно здесь</a:t>
            </a:r>
          </a:p>
          <a:p>
            <a:pPr algn="ctr">
              <a:spcBef>
                <a:spcPts val="0"/>
              </a:spcBef>
            </a:pPr>
            <a:endParaRPr lang="ru-RU" sz="1400" b="1" dirty="0">
              <a:solidFill>
                <a:srgbClr val="0070C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" sz="1400" b="1" dirty="0" err="1">
                <a:solidFill>
                  <a:srgbClr val="0070C0"/>
                </a:solidFill>
              </a:rPr>
              <a:t>fincult.info</a:t>
            </a:r>
            <a:endParaRPr lang="ru-RU" sz="1400" b="1" dirty="0">
              <a:solidFill>
                <a:srgbClr val="0070C0"/>
              </a:solidFill>
            </a:endParaRPr>
          </a:p>
          <a:p>
            <a:pPr algn="ctr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574258E-CFFA-984D-BCEC-4B1623B48C56}"/>
              </a:ext>
            </a:extLst>
          </p:cNvPr>
          <p:cNvSpPr/>
          <p:nvPr/>
        </p:nvSpPr>
        <p:spPr>
          <a:xfrm>
            <a:off x="1246517" y="2061284"/>
            <a:ext cx="2401751" cy="2401751"/>
          </a:xfrm>
          <a:prstGeom prst="ellipse">
            <a:avLst/>
          </a:prstGeom>
          <a:solidFill>
            <a:srgbClr val="8FB6FF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53D62D6-8F00-CA43-972B-02849DF7D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79" y="2444620"/>
            <a:ext cx="1528785" cy="1599913"/>
          </a:xfrm>
          <a:prstGeom prst="rect">
            <a:avLst/>
          </a:prstGeom>
        </p:spPr>
      </p:pic>
      <p:sp>
        <p:nvSpPr>
          <p:cNvPr id="27" name="Овал 26">
            <a:extLst>
              <a:ext uri="{FF2B5EF4-FFF2-40B4-BE49-F238E27FC236}">
                <a16:creationId xmlns:a16="http://schemas.microsoft.com/office/drawing/2014/main" id="{57453925-B46F-9F48-8C48-878D76E28D68}"/>
              </a:ext>
            </a:extLst>
          </p:cNvPr>
          <p:cNvSpPr/>
          <p:nvPr/>
        </p:nvSpPr>
        <p:spPr>
          <a:xfrm>
            <a:off x="4908782" y="2061284"/>
            <a:ext cx="2401751" cy="2401751"/>
          </a:xfrm>
          <a:prstGeom prst="ellipse">
            <a:avLst/>
          </a:prstGeom>
          <a:solidFill>
            <a:srgbClr val="8FB6FF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A050227-E8CD-F24B-94E9-B68FE3D155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264" y="2444619"/>
            <a:ext cx="1528786" cy="1599913"/>
          </a:xfrm>
          <a:prstGeom prst="rect">
            <a:avLst/>
          </a:prstGeom>
        </p:spPr>
      </p:pic>
      <p:sp>
        <p:nvSpPr>
          <p:cNvPr id="28" name="Овал 27">
            <a:extLst>
              <a:ext uri="{FF2B5EF4-FFF2-40B4-BE49-F238E27FC236}">
                <a16:creationId xmlns:a16="http://schemas.microsoft.com/office/drawing/2014/main" id="{31064E31-8129-E14D-A02C-366419190103}"/>
              </a:ext>
            </a:extLst>
          </p:cNvPr>
          <p:cNvSpPr/>
          <p:nvPr/>
        </p:nvSpPr>
        <p:spPr>
          <a:xfrm>
            <a:off x="8571048" y="2061284"/>
            <a:ext cx="2401751" cy="2401751"/>
          </a:xfrm>
          <a:prstGeom prst="ellipse">
            <a:avLst/>
          </a:prstGeom>
          <a:solidFill>
            <a:srgbClr val="8FB6FF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0512C3E-B3B3-3E4B-88D3-503CDB18D2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9" b="4740"/>
          <a:stretch/>
        </p:blipFill>
        <p:spPr>
          <a:xfrm>
            <a:off x="8990593" y="2444617"/>
            <a:ext cx="1562329" cy="15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46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>
            <a:extLst>
              <a:ext uri="{FF2B5EF4-FFF2-40B4-BE49-F238E27FC236}">
                <a16:creationId xmlns:a16="http://schemas.microsoft.com/office/drawing/2014/main" id="{815EC037-413B-3444-924F-8ABC04C9E89F}"/>
              </a:ext>
            </a:extLst>
          </p:cNvPr>
          <p:cNvSpPr txBox="1">
            <a:spLocks/>
          </p:cNvSpPr>
          <p:nvPr/>
        </p:nvSpPr>
        <p:spPr>
          <a:xfrm>
            <a:off x="2361496" y="125963"/>
            <a:ext cx="8285258" cy="50405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46110" indent="-146110" algn="just" defTabSz="584424" rtl="0" eaLnBrk="1" latinLnBrk="0" hangingPunct="1">
              <a:lnSpc>
                <a:spcPct val="90000"/>
              </a:lnSpc>
              <a:spcBef>
                <a:spcPts val="639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lang="ru-RU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3638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82862" indent="-227282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Font typeface="Arial" panose="020B0604020202020204" pitchFamily="34" charset="0"/>
              <a:buChar char="—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28291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531677" indent="-148815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07167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379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1591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3803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Список компаний </a:t>
            </a:r>
            <a:r>
              <a:rPr lang="ru-RU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с признаками нелегальной деятельности 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на сайте Банка России:</a:t>
            </a:r>
            <a:endParaRPr lang="ru-RU" sz="2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FC57FE1E-6D8B-EF4C-92B4-CC2DD9EE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0AA99AE-6A35-4C1E-8082-A4A87B5CA521}" type="slidenum">
              <a:rPr lang="ru-RU" smtClean="0"/>
              <a:pPr lvl="0">
                <a:defRPr/>
              </a:pPr>
              <a:t>24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69" y="978512"/>
            <a:ext cx="10508974" cy="5713896"/>
          </a:xfrm>
          <a:prstGeom prst="rect">
            <a:avLst/>
          </a:prstGeom>
        </p:spPr>
      </p:pic>
      <p:sp>
        <p:nvSpPr>
          <p:cNvPr id="17" name="object 10"/>
          <p:cNvSpPr txBox="1"/>
          <p:nvPr/>
        </p:nvSpPr>
        <p:spPr>
          <a:xfrm>
            <a:off x="3401022" y="3177692"/>
            <a:ext cx="7402830" cy="2292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C00000"/>
                </a:solidFill>
                <a:latin typeface="Arial"/>
                <a:cs typeface="Arial"/>
              </a:rPr>
              <a:t>Слишком</a:t>
            </a:r>
            <a:r>
              <a:rPr sz="24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заманчивые</a:t>
            </a:r>
            <a:r>
              <a:rPr sz="24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5" dirty="0" err="1">
                <a:solidFill>
                  <a:srgbClr val="C00000"/>
                </a:solidFill>
                <a:latin typeface="Arial"/>
                <a:cs typeface="Arial"/>
              </a:rPr>
              <a:t>условия</a:t>
            </a:r>
            <a:r>
              <a:rPr sz="24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 smtClean="0">
                <a:solidFill>
                  <a:srgbClr val="C00000"/>
                </a:solidFill>
                <a:latin typeface="Arial"/>
                <a:cs typeface="Arial"/>
              </a:rPr>
              <a:t>–</a:t>
            </a:r>
            <a:endParaRPr lang="ru-RU" sz="24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spc="5" dirty="0" err="1" smtClean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2400" b="1" dirty="0" err="1" smtClean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lang="ru-RU" sz="2400" b="1" dirty="0" smtClean="0">
                <a:solidFill>
                  <a:srgbClr val="C00000"/>
                </a:solidFill>
                <a:latin typeface="Arial"/>
                <a:cs typeface="Arial"/>
              </a:rPr>
              <a:t>гнал</a:t>
            </a:r>
            <a:r>
              <a:rPr sz="24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 err="1" smtClean="0">
                <a:solidFill>
                  <a:srgbClr val="C00000"/>
                </a:solidFill>
                <a:latin typeface="Arial"/>
                <a:cs typeface="Arial"/>
              </a:rPr>
              <a:t>п</a:t>
            </a:r>
            <a:r>
              <a:rPr sz="2400" b="1" dirty="0" err="1" smtClean="0">
                <a:solidFill>
                  <a:srgbClr val="C00000"/>
                </a:solidFill>
                <a:latin typeface="Arial"/>
                <a:cs typeface="Arial"/>
              </a:rPr>
              <a:t>ир</a:t>
            </a:r>
            <a:r>
              <a:rPr sz="2400" b="1" spc="5" dirty="0" err="1" smtClean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2400" b="1" dirty="0" err="1" smtClean="0">
                <a:solidFill>
                  <a:srgbClr val="C00000"/>
                </a:solidFill>
                <a:latin typeface="Arial"/>
                <a:cs typeface="Arial"/>
              </a:rPr>
              <a:t>ми</a:t>
            </a:r>
            <a:r>
              <a:rPr sz="2400" b="1" spc="-5" dirty="0" err="1" smtClean="0">
                <a:solidFill>
                  <a:srgbClr val="C00000"/>
                </a:solidFill>
                <a:latin typeface="Arial"/>
                <a:cs typeface="Arial"/>
              </a:rPr>
              <a:t>д</a:t>
            </a:r>
            <a:r>
              <a:rPr lang="ru-RU" sz="2400" b="1" dirty="0" smtClean="0">
                <a:solidFill>
                  <a:srgbClr val="C00000"/>
                </a:solidFill>
                <a:latin typeface="Arial"/>
                <a:cs typeface="Arial"/>
              </a:rPr>
              <a:t>ы!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ru-RU" sz="24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Arial"/>
                <a:cs typeface="Arial"/>
              </a:rPr>
              <a:t>Перед вами различные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Arial"/>
                <a:cs typeface="Arial"/>
              </a:rPr>
              <a:t>интернет-проекты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Arial"/>
                <a:cs typeface="Arial"/>
              </a:rPr>
              <a:t>и финансовые пирамиды!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0237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>
            <a:extLst>
              <a:ext uri="{FF2B5EF4-FFF2-40B4-BE49-F238E27FC236}">
                <a16:creationId xmlns:a16="http://schemas.microsoft.com/office/drawing/2014/main" id="{815EC037-413B-3444-924F-8ABC04C9E89F}"/>
              </a:ext>
            </a:extLst>
          </p:cNvPr>
          <p:cNvSpPr txBox="1">
            <a:spLocks/>
          </p:cNvSpPr>
          <p:nvPr/>
        </p:nvSpPr>
        <p:spPr>
          <a:xfrm>
            <a:off x="2361496" y="125963"/>
            <a:ext cx="8285258" cy="50405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46110" indent="-146110" algn="just" defTabSz="584424" rtl="0" eaLnBrk="1" latinLnBrk="0" hangingPunct="1">
              <a:lnSpc>
                <a:spcPct val="90000"/>
              </a:lnSpc>
              <a:spcBef>
                <a:spcPts val="639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lang="ru-RU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3638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82862" indent="-227282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Font typeface="Arial" panose="020B0604020202020204" pitchFamily="34" charset="0"/>
              <a:buChar char="—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28291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531677" indent="-148815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07167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379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1591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3803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Список компаний </a:t>
            </a:r>
            <a:r>
              <a:rPr lang="ru-RU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с признаками нелегальной деятельности 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на сайте Банка России:</a:t>
            </a:r>
            <a:endParaRPr lang="ru-RU" sz="2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FC57FE1E-6D8B-EF4C-92B4-CC2DD9EE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0AA99AE-6A35-4C1E-8082-A4A87B5CA521}" type="slidenum">
              <a:rPr lang="ru-RU" smtClean="0"/>
              <a:pPr lvl="0">
                <a:defRPr/>
              </a:pPr>
              <a:t>25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9" y="1016857"/>
            <a:ext cx="11312779" cy="5622482"/>
          </a:xfrm>
          <a:prstGeom prst="rect">
            <a:avLst/>
          </a:prstGeom>
        </p:spPr>
      </p:pic>
      <p:sp>
        <p:nvSpPr>
          <p:cNvPr id="8" name="object 10"/>
          <p:cNvSpPr txBox="1"/>
          <p:nvPr/>
        </p:nvSpPr>
        <p:spPr>
          <a:xfrm>
            <a:off x="7538426" y="5383409"/>
            <a:ext cx="3847917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15" dirty="0" smtClean="0">
                <a:solidFill>
                  <a:srgbClr val="C00000"/>
                </a:solidFill>
                <a:latin typeface="Arial"/>
                <a:cs typeface="Arial"/>
              </a:rPr>
              <a:t>Много таких проектов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15" dirty="0" smtClean="0">
                <a:solidFill>
                  <a:srgbClr val="C00000"/>
                </a:solidFill>
                <a:latin typeface="Arial"/>
                <a:cs typeface="Arial"/>
              </a:rPr>
              <a:t>в сети Интернет,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spc="-15" dirty="0" smtClean="0">
                <a:solidFill>
                  <a:srgbClr val="C00000"/>
                </a:solidFill>
                <a:latin typeface="Arial"/>
                <a:cs typeface="Arial"/>
              </a:rPr>
              <a:t>VK</a:t>
            </a:r>
            <a:r>
              <a:rPr lang="ru-RU" sz="2400" b="1" spc="-15" dirty="0" smtClean="0">
                <a:solidFill>
                  <a:srgbClr val="C00000"/>
                </a:solidFill>
                <a:latin typeface="Arial"/>
                <a:cs typeface="Arial"/>
              </a:rPr>
              <a:t> и телеграмм!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5247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4426" y="1762606"/>
            <a:ext cx="4867276" cy="606994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+mj-lt"/>
              </a:rPr>
              <a:t>Организации, которые защищают права потребителей финансовых услуг: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DF650E1-D66F-814D-A85D-04BAE7677FD8}"/>
              </a:ext>
            </a:extLst>
          </p:cNvPr>
          <p:cNvCxnSpPr>
            <a:cxnSpLocks/>
          </p:cNvCxnSpPr>
          <p:nvPr/>
        </p:nvCxnSpPr>
        <p:spPr>
          <a:xfrm>
            <a:off x="3107775" y="457505"/>
            <a:ext cx="0" cy="77962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2">
            <a:extLst>
              <a:ext uri="{FF2B5EF4-FFF2-40B4-BE49-F238E27FC236}">
                <a16:creationId xmlns:a16="http://schemas.microsoft.com/office/drawing/2014/main" id="{09B0B27A-3E7E-7A48-A1F6-56FE74BFC7B5}"/>
              </a:ext>
            </a:extLst>
          </p:cNvPr>
          <p:cNvSpPr txBox="1">
            <a:spLocks/>
          </p:cNvSpPr>
          <p:nvPr/>
        </p:nvSpPr>
        <p:spPr>
          <a:xfrm>
            <a:off x="3445423" y="500959"/>
            <a:ext cx="8285258" cy="50405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46110" indent="-146110" algn="just" defTabSz="584424" rtl="0" eaLnBrk="1" latinLnBrk="0" hangingPunct="1">
              <a:lnSpc>
                <a:spcPct val="90000"/>
              </a:lnSpc>
              <a:spcBef>
                <a:spcPts val="639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lang="ru-RU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3638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82862" indent="-227282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Font typeface="Arial" panose="020B0604020202020204" pitchFamily="34" charset="0"/>
              <a:buChar char="—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28291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531677" indent="-148815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07167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379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1591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3803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ru-RU" sz="2800" b="1" dirty="0">
                <a:solidFill>
                  <a:srgbClr val="0070C0"/>
                </a:solidFill>
              </a:rPr>
              <a:t>Защита прав потребителей финансовых услуг: куда обращаться?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1AFAA5-018F-7046-B11B-CC539D3A6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6" y="495828"/>
            <a:ext cx="1679942" cy="41998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98CAB26-D8B4-CF4E-95EC-15A0DC39E02D}"/>
              </a:ext>
            </a:extLst>
          </p:cNvPr>
          <p:cNvSpPr/>
          <p:nvPr/>
        </p:nvSpPr>
        <p:spPr>
          <a:xfrm>
            <a:off x="1049541" y="3157910"/>
            <a:ext cx="38332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Банк России</a:t>
            </a:r>
            <a:r>
              <a:rPr lang="ru-RU" sz="1400" dirty="0"/>
              <a:t>: </a:t>
            </a:r>
            <a:endParaRPr lang="en-US" sz="1400" dirty="0"/>
          </a:p>
          <a:p>
            <a:r>
              <a:rPr lang="ru-RU" sz="1400" dirty="0"/>
              <a:t>Служба по защите прав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ru-RU" sz="1400" dirty="0"/>
              <a:t>потребителей и обеспечению </a:t>
            </a:r>
            <a:endParaRPr lang="en-US" sz="1400" dirty="0"/>
          </a:p>
          <a:p>
            <a:r>
              <a:rPr lang="ru-RU" sz="1400" dirty="0"/>
              <a:t>доступности финансовых услуг</a:t>
            </a:r>
            <a:endParaRPr lang="en-US" sz="1400" dirty="0"/>
          </a:p>
          <a:p>
            <a:r>
              <a:rPr lang="ru-RU" sz="1400" b="1" dirty="0">
                <a:solidFill>
                  <a:srgbClr val="0070C0"/>
                </a:solidFill>
              </a:rPr>
              <a:t>с</a:t>
            </a:r>
            <a:r>
              <a:rPr lang="en-US" sz="1400" b="1" dirty="0" err="1">
                <a:solidFill>
                  <a:srgbClr val="0070C0"/>
                </a:solidFill>
              </a:rPr>
              <a:t>br.ru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C4E759-5B93-8246-86D5-3901E869A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6" y="2616363"/>
            <a:ext cx="1473499" cy="36837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DEA972E-2549-024E-95DB-3D598E06B57C}"/>
              </a:ext>
            </a:extLst>
          </p:cNvPr>
          <p:cNvSpPr/>
          <p:nvPr/>
        </p:nvSpPr>
        <p:spPr>
          <a:xfrm>
            <a:off x="4668493" y="3110856"/>
            <a:ext cx="28113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/>
              <a:t>Роспотребнадзор</a:t>
            </a:r>
            <a:r>
              <a:rPr lang="ru-RU" sz="1400" dirty="0"/>
              <a:t>: </a:t>
            </a:r>
            <a:endParaRPr lang="en-US" sz="1400" dirty="0"/>
          </a:p>
          <a:p>
            <a:r>
              <a:rPr lang="ru-RU" sz="1400" dirty="0"/>
              <a:t>Федеральная служба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ru-RU" sz="1400" dirty="0"/>
              <a:t>по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ru-RU" sz="1400" dirty="0"/>
              <a:t>надзору в сфере защиты прав </a:t>
            </a:r>
            <a:endParaRPr lang="en-US" sz="1400" dirty="0"/>
          </a:p>
          <a:p>
            <a:r>
              <a:rPr lang="ru-RU" sz="1400" dirty="0"/>
              <a:t>потребителей и благополучия </a:t>
            </a:r>
            <a:endParaRPr lang="en-US" sz="1400" dirty="0"/>
          </a:p>
          <a:p>
            <a:r>
              <a:rPr lang="ru-RU" sz="1400" dirty="0"/>
              <a:t>человека</a:t>
            </a:r>
            <a:endParaRPr lang="en-US" sz="1400" dirty="0"/>
          </a:p>
          <a:p>
            <a:r>
              <a:rPr lang="en" sz="1400" b="1" dirty="0" err="1">
                <a:solidFill>
                  <a:srgbClr val="0070C0"/>
                </a:solidFill>
              </a:rPr>
              <a:t>rospotrebnadzor.ru</a:t>
            </a:r>
            <a:endParaRPr lang="ru-RU" sz="14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3EFBF9B-EF3F-8A4F-A554-B9638C4092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40" y="2534983"/>
            <a:ext cx="1582278" cy="527426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56A626E-2234-6249-85A5-B0E2C6CB38D9}"/>
              </a:ext>
            </a:extLst>
          </p:cNvPr>
          <p:cNvSpPr/>
          <p:nvPr/>
        </p:nvSpPr>
        <p:spPr>
          <a:xfrm>
            <a:off x="1025166" y="5242893"/>
            <a:ext cx="34240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/>
              <a:t>Роскомнадзор</a:t>
            </a:r>
            <a:r>
              <a:rPr lang="ru-RU" sz="1400" dirty="0"/>
              <a:t>: </a:t>
            </a:r>
            <a:endParaRPr lang="en-US" sz="1400" dirty="0"/>
          </a:p>
          <a:p>
            <a:r>
              <a:rPr lang="ru-RU" sz="1400" dirty="0"/>
              <a:t>Федеральная служба по надзору </a:t>
            </a:r>
            <a:endParaRPr lang="en-US" sz="1400" dirty="0"/>
          </a:p>
          <a:p>
            <a:r>
              <a:rPr lang="ru-RU" sz="1400" dirty="0"/>
              <a:t>в сфере связи, информационных </a:t>
            </a:r>
            <a:endParaRPr lang="en-US" sz="1400" dirty="0"/>
          </a:p>
          <a:p>
            <a:r>
              <a:rPr lang="ru-RU" sz="1400" dirty="0"/>
              <a:t>технологий и массовых коммуникаций</a:t>
            </a:r>
          </a:p>
          <a:p>
            <a:r>
              <a:rPr lang="en" sz="1400" b="1" dirty="0" err="1">
                <a:solidFill>
                  <a:srgbClr val="0070C0"/>
                </a:solidFill>
              </a:rPr>
              <a:t>rkn.gov.ru</a:t>
            </a:r>
            <a:endParaRPr lang="ru-RU" sz="14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093FB0-D4FA-994B-9B1C-8B58359EAF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47" y="5046453"/>
            <a:ext cx="1360670" cy="765377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0B78DA2-C815-DA4D-AE3F-A7C6600D9364}"/>
              </a:ext>
            </a:extLst>
          </p:cNvPr>
          <p:cNvSpPr/>
          <p:nvPr/>
        </p:nvSpPr>
        <p:spPr>
          <a:xfrm>
            <a:off x="4687439" y="5679925"/>
            <a:ext cx="34240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Федеральная 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ru-RU" sz="1400" b="1" dirty="0"/>
              <a:t>антимонопольная служба (ФАС)</a:t>
            </a:r>
          </a:p>
          <a:p>
            <a:r>
              <a:rPr lang="en" sz="1400" b="1" dirty="0" err="1">
                <a:solidFill>
                  <a:srgbClr val="0070C0"/>
                </a:solidFill>
              </a:rPr>
              <a:t>fas.gov.ru</a:t>
            </a:r>
            <a:endParaRPr lang="ru-RU" sz="140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7EE3DF3-7FCF-4C43-A083-FE46202247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42" y="4686675"/>
            <a:ext cx="1993964" cy="502479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0321C5F-7499-524C-8DB2-E65466670DE5}"/>
              </a:ext>
            </a:extLst>
          </p:cNvPr>
          <p:cNvSpPr/>
          <p:nvPr/>
        </p:nvSpPr>
        <p:spPr>
          <a:xfrm>
            <a:off x="8164456" y="3219465"/>
            <a:ext cx="3824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Финансовый уполномоченный</a:t>
            </a:r>
            <a:r>
              <a:rPr lang="en-US" sz="1400" b="1" dirty="0"/>
              <a:t> </a:t>
            </a:r>
            <a:br>
              <a:rPr lang="en-US" sz="1400" b="1" dirty="0"/>
            </a:br>
            <a:r>
              <a:rPr lang="ru-RU" sz="1400" b="1" dirty="0"/>
              <a:t>(омбудсмен) </a:t>
            </a:r>
            <a:r>
              <a:rPr lang="en" sz="1400" b="1" dirty="0" err="1">
                <a:solidFill>
                  <a:srgbClr val="0070C0"/>
                </a:solidFill>
              </a:rPr>
              <a:t>finombudsman.ru</a:t>
            </a:r>
            <a:endParaRPr lang="ru-RU" sz="14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E5E2BFB-A07E-4242-990A-E5CEDD0BB038}"/>
              </a:ext>
            </a:extLst>
          </p:cNvPr>
          <p:cNvSpPr/>
          <p:nvPr/>
        </p:nvSpPr>
        <p:spPr>
          <a:xfrm>
            <a:off x="8992414" y="3970331"/>
            <a:ext cx="2615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Прокуратура</a:t>
            </a:r>
          </a:p>
          <a:p>
            <a:r>
              <a:rPr lang="en" sz="1400" b="1" dirty="0" err="1">
                <a:solidFill>
                  <a:srgbClr val="0070C0"/>
                </a:solidFill>
              </a:rPr>
              <a:t>epp.genproc.gov.ru</a:t>
            </a:r>
            <a:endParaRPr lang="ru-RU" sz="14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5E6E922-85E5-C545-8C85-7ED6DA3B0872}"/>
              </a:ext>
            </a:extLst>
          </p:cNvPr>
          <p:cNvSpPr/>
          <p:nvPr/>
        </p:nvSpPr>
        <p:spPr>
          <a:xfrm>
            <a:off x="8966234" y="486787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/>
              <a:t>Полиция</a:t>
            </a:r>
          </a:p>
          <a:p>
            <a:r>
              <a:rPr lang="en-US" sz="1400" b="1" dirty="0" err="1">
                <a:solidFill>
                  <a:srgbClr val="0070C0"/>
                </a:solidFill>
              </a:rPr>
              <a:t>mvd.ru</a:t>
            </a:r>
            <a:endParaRPr lang="ru-RU" sz="14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5EBE200-B608-8E47-BB15-B9CAC0552E5C}"/>
              </a:ext>
            </a:extLst>
          </p:cNvPr>
          <p:cNvSpPr/>
          <p:nvPr/>
        </p:nvSpPr>
        <p:spPr>
          <a:xfrm>
            <a:off x="10828039" y="4854848"/>
            <a:ext cx="1022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Суд</a:t>
            </a:r>
          </a:p>
          <a:p>
            <a:r>
              <a:rPr lang="en" sz="1400" b="1" dirty="0" err="1">
                <a:solidFill>
                  <a:srgbClr val="0070C0"/>
                </a:solidFill>
              </a:rPr>
              <a:t>sudrf.ru</a:t>
            </a:r>
            <a:endParaRPr lang="ru-RU" sz="1400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CF33FF1-306D-034B-8161-0A43ADDA2D39}"/>
              </a:ext>
            </a:extLst>
          </p:cNvPr>
          <p:cNvSpPr/>
          <p:nvPr/>
        </p:nvSpPr>
        <p:spPr>
          <a:xfrm>
            <a:off x="8976971" y="5695436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/>
              <a:t>Федеральная служба 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ru-RU" sz="1400" b="1" dirty="0"/>
              <a:t>судебных приставов (ФССП) </a:t>
            </a:r>
            <a:endParaRPr lang="en-US" sz="1400" b="1" dirty="0"/>
          </a:p>
          <a:p>
            <a:r>
              <a:rPr lang="en" sz="1400" b="1" dirty="0" err="1">
                <a:solidFill>
                  <a:srgbClr val="0070C0"/>
                </a:solidFill>
              </a:rPr>
              <a:t>fssp.gov.ru</a:t>
            </a:r>
            <a:endParaRPr lang="ru-RU" sz="1400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CDE225F-0EBF-EA44-805B-3231BF43D0B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9" t="42441" r="2993" b="45390"/>
          <a:stretch/>
        </p:blipFill>
        <p:spPr>
          <a:xfrm>
            <a:off x="7856863" y="2499266"/>
            <a:ext cx="2443203" cy="73695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C492500-F199-E24D-B5E1-AC3EEB8FB2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032" y="3956416"/>
            <a:ext cx="494274" cy="52640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8B38F9-24BE-5D49-9136-222585F884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24" y="4899037"/>
            <a:ext cx="882909" cy="51208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F0A4374-87F6-974C-B27D-83EBF43206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066" y="4889708"/>
            <a:ext cx="462248" cy="50633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21C337F-12ED-BE4D-A817-A2C0D8A90FA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227032" y="5734840"/>
            <a:ext cx="611289" cy="684279"/>
          </a:xfrm>
          <a:prstGeom prst="rect">
            <a:avLst/>
          </a:prstGeom>
        </p:spPr>
      </p:pic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4848D8BD-E1B8-9243-9A9F-F3228EA9B88B}"/>
              </a:ext>
            </a:extLst>
          </p:cNvPr>
          <p:cNvCxnSpPr/>
          <p:nvPr/>
        </p:nvCxnSpPr>
        <p:spPr>
          <a:xfrm>
            <a:off x="10078720" y="4854848"/>
            <a:ext cx="0" cy="6517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C070A3FB-0274-EA44-A623-3C41DCF736D1}"/>
              </a:ext>
            </a:extLst>
          </p:cNvPr>
          <p:cNvCxnSpPr>
            <a:cxnSpLocks/>
          </p:cNvCxnSpPr>
          <p:nvPr/>
        </p:nvCxnSpPr>
        <p:spPr>
          <a:xfrm>
            <a:off x="7894320" y="2591411"/>
            <a:ext cx="0" cy="384268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EB514760-AD6D-B544-84DC-BC6D38237C34}"/>
              </a:ext>
            </a:extLst>
          </p:cNvPr>
          <p:cNvCxnSpPr>
            <a:cxnSpLocks/>
          </p:cNvCxnSpPr>
          <p:nvPr/>
        </p:nvCxnSpPr>
        <p:spPr>
          <a:xfrm>
            <a:off x="4449232" y="2648700"/>
            <a:ext cx="0" cy="372810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0" name="Рукописный ввод 49">
                <a:extLst>
                  <a:ext uri="{FF2B5EF4-FFF2-40B4-BE49-F238E27FC236}">
                    <a16:creationId xmlns:a16="http://schemas.microsoft.com/office/drawing/2014/main" id="{6E78BED9-7F50-9A45-AA4A-48131B330AB9}"/>
                  </a:ext>
                </a:extLst>
              </p14:cNvPr>
              <p14:cNvContentPartPr/>
              <p14:nvPr/>
            </p14:nvContentPartPr>
            <p14:xfrm>
              <a:off x="3514394" y="3252956"/>
              <a:ext cx="360" cy="360"/>
            </p14:xfrm>
          </p:contentPart>
        </mc:Choice>
        <mc:Fallback xmlns="">
          <p:pic>
            <p:nvPicPr>
              <p:cNvPr id="50" name="Рукописный ввод 49">
                <a:extLst>
                  <a:ext uri="{FF2B5EF4-FFF2-40B4-BE49-F238E27FC236}">
                    <a16:creationId xmlns:a16="http://schemas.microsoft.com/office/drawing/2014/main" id="{6E78BED9-7F50-9A45-AA4A-48131B330AB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05394" y="324431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37B2361D-17A8-4A4D-9ADD-D1955F98D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0AA99AE-6A35-4C1E-8082-A4A87B5CA521}" type="slidenum">
              <a:rPr lang="ru-RU" smtClean="0"/>
              <a:pPr lvl="0">
                <a:defRPr/>
              </a:pPr>
              <a:t>26</a:t>
            </a:fld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83E3B46-4489-C34D-A485-70ED165B9C4A}"/>
              </a:ext>
            </a:extLst>
          </p:cNvPr>
          <p:cNvCxnSpPr/>
          <p:nvPr/>
        </p:nvCxnSpPr>
        <p:spPr>
          <a:xfrm>
            <a:off x="8057424" y="3820887"/>
            <a:ext cx="37011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822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0C7B0913-C3EC-274E-B255-16067D22862C}"/>
              </a:ext>
            </a:extLst>
          </p:cNvPr>
          <p:cNvSpPr/>
          <p:nvPr/>
        </p:nvSpPr>
        <p:spPr>
          <a:xfrm>
            <a:off x="-534256" y="5624947"/>
            <a:ext cx="5867134" cy="1003303"/>
          </a:xfrm>
          <a:prstGeom prst="roundRect">
            <a:avLst/>
          </a:prstGeom>
          <a:solidFill>
            <a:srgbClr val="8FB6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D90F444-671E-D24E-9D7C-6BC647FEE101}"/>
              </a:ext>
            </a:extLst>
          </p:cNvPr>
          <p:cNvSpPr/>
          <p:nvPr/>
        </p:nvSpPr>
        <p:spPr>
          <a:xfrm>
            <a:off x="5646566" y="0"/>
            <a:ext cx="6545433" cy="6858000"/>
          </a:xfrm>
          <a:prstGeom prst="rect">
            <a:avLst/>
          </a:prstGeom>
          <a:solidFill>
            <a:srgbClr val="FDA22E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EC9AEB6C-D385-A04E-8542-726EEDA92FEC}"/>
              </a:ext>
            </a:extLst>
          </p:cNvPr>
          <p:cNvSpPr/>
          <p:nvPr/>
        </p:nvSpPr>
        <p:spPr>
          <a:xfrm>
            <a:off x="6095999" y="3629904"/>
            <a:ext cx="5416073" cy="12560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87C2C17A-66EF-1249-8AD6-4ED75D047032}"/>
              </a:ext>
            </a:extLst>
          </p:cNvPr>
          <p:cNvSpPr/>
          <p:nvPr/>
        </p:nvSpPr>
        <p:spPr>
          <a:xfrm>
            <a:off x="6096000" y="1786611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Единый коммуникационный центр (ЕКЦ)</a:t>
            </a:r>
          </a:p>
          <a:p>
            <a:endParaRPr lang="ru-RU" sz="1400" b="1" dirty="0"/>
          </a:p>
          <a:p>
            <a:r>
              <a:rPr lang="ru-RU" sz="1400" b="1" dirty="0">
                <a:solidFill>
                  <a:srgbClr val="0070C0"/>
                </a:solidFill>
              </a:rPr>
              <a:t>8 (800) 300-30-00            8 (499) 300-30-00               300</a:t>
            </a:r>
          </a:p>
          <a:p>
            <a:r>
              <a:rPr lang="ru-RU" sz="1400" dirty="0"/>
              <a:t>бесплатно                   	   в соответствии 	          бесплатно</a:t>
            </a:r>
          </a:p>
          <a:p>
            <a:r>
              <a:rPr lang="ru-RU" sz="1400" dirty="0"/>
              <a:t>для звонков из 	   с тарифами 	          для абонентов</a:t>
            </a:r>
          </a:p>
          <a:p>
            <a:r>
              <a:rPr lang="ru-RU" sz="1400" dirty="0"/>
              <a:t>регионов России 	   вашего оператора 	          сотового</a:t>
            </a:r>
          </a:p>
          <a:p>
            <a:r>
              <a:rPr lang="ru-RU" sz="1400" dirty="0"/>
              <a:t>				          оператора</a:t>
            </a:r>
          </a:p>
          <a:p>
            <a:endParaRPr lang="ru-RU" sz="1400" dirty="0"/>
          </a:p>
          <a:p>
            <a:pPr lvl="1"/>
            <a:endParaRPr lang="ru-RU" sz="1400" b="1" dirty="0"/>
          </a:p>
          <a:p>
            <a:pPr lvl="2"/>
            <a:r>
              <a:rPr lang="ru-RU" sz="1400" b="1" dirty="0"/>
              <a:t>Приложение «ЦБ онлайн»</a:t>
            </a:r>
          </a:p>
          <a:p>
            <a:pPr lvl="2"/>
            <a:endParaRPr lang="ru-RU" sz="1400" b="1" dirty="0"/>
          </a:p>
          <a:p>
            <a:pPr lvl="2"/>
            <a:r>
              <a:rPr lang="ru-RU" sz="1400" dirty="0"/>
              <a:t>позволяет задать вопрос и получить</a:t>
            </a:r>
          </a:p>
          <a:p>
            <a:pPr lvl="2"/>
            <a:r>
              <a:rPr lang="ru-RU" sz="1400" dirty="0"/>
              <a:t>ответ в режиме реального времени</a:t>
            </a:r>
          </a:p>
          <a:p>
            <a:endParaRPr lang="ru-RU" sz="1400" dirty="0"/>
          </a:p>
          <a:p>
            <a:endParaRPr lang="ru-RU" sz="1400" dirty="0"/>
          </a:p>
          <a:p>
            <a:r>
              <a:rPr lang="ru-RU" sz="1400" b="1" dirty="0"/>
              <a:t>Можно найти ответы на самые </a:t>
            </a:r>
          </a:p>
          <a:p>
            <a:r>
              <a:rPr lang="ru-RU" sz="1400" b="1" dirty="0"/>
              <a:t>распространенные вопросы</a:t>
            </a:r>
          </a:p>
          <a:p>
            <a:endParaRPr lang="ru-RU" sz="1400" dirty="0"/>
          </a:p>
          <a:p>
            <a:endParaRPr lang="ru-RU" sz="1400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C2D641F-6019-A642-848B-D2E461312E4F}"/>
              </a:ext>
            </a:extLst>
          </p:cNvPr>
          <p:cNvCxnSpPr>
            <a:cxnSpLocks/>
          </p:cNvCxnSpPr>
          <p:nvPr/>
        </p:nvCxnSpPr>
        <p:spPr>
          <a:xfrm>
            <a:off x="3107775" y="457505"/>
            <a:ext cx="0" cy="77962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2">
            <a:extLst>
              <a:ext uri="{FF2B5EF4-FFF2-40B4-BE49-F238E27FC236}">
                <a16:creationId xmlns:a16="http://schemas.microsoft.com/office/drawing/2014/main" id="{9A96E37B-578F-D64C-8336-CFFDBECAB252}"/>
              </a:ext>
            </a:extLst>
          </p:cNvPr>
          <p:cNvSpPr txBox="1">
            <a:spLocks/>
          </p:cNvSpPr>
          <p:nvPr/>
        </p:nvSpPr>
        <p:spPr>
          <a:xfrm>
            <a:off x="3445423" y="500959"/>
            <a:ext cx="8285258" cy="50405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46110" indent="-146110" algn="just" defTabSz="584424" rtl="0" eaLnBrk="1" latinLnBrk="0" hangingPunct="1">
              <a:lnSpc>
                <a:spcPct val="90000"/>
              </a:lnSpc>
              <a:spcBef>
                <a:spcPts val="639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lang="ru-RU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3638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82862" indent="-227282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Font typeface="Arial" panose="020B0604020202020204" pitchFamily="34" charset="0"/>
              <a:buChar char="—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28291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531677" indent="-148815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07167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379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1591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3803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ru-RU" sz="2800" b="1" dirty="0">
                <a:solidFill>
                  <a:srgbClr val="0070C0"/>
                </a:solidFill>
              </a:rPr>
              <a:t>Защита прав потребителей финансовых услуг: Банк России</a:t>
            </a:r>
          </a:p>
          <a:p>
            <a:pPr marL="0" indent="0" algn="l">
              <a:buNone/>
            </a:pPr>
            <a:endParaRPr lang="ru-RU" sz="280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0EBA41-AF3C-A340-AF67-5A5845407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6" y="495828"/>
            <a:ext cx="1679942" cy="41998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CA45BD1-E62B-9B49-965A-BA81EA165442}"/>
              </a:ext>
            </a:extLst>
          </p:cNvPr>
          <p:cNvSpPr/>
          <p:nvPr/>
        </p:nvSpPr>
        <p:spPr>
          <a:xfrm>
            <a:off x="1079239" y="1781704"/>
            <a:ext cx="4425948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Банк России</a:t>
            </a:r>
            <a:r>
              <a:rPr lang="ru-RU" dirty="0"/>
              <a:t>: </a:t>
            </a:r>
            <a:endParaRPr lang="en-US" dirty="0"/>
          </a:p>
          <a:p>
            <a:endParaRPr lang="ru-RU" sz="1400" b="1" dirty="0"/>
          </a:p>
          <a:p>
            <a:r>
              <a:rPr lang="ru-RU" sz="1400" b="1" dirty="0"/>
              <a:t>На кого можно жаловаться:</a:t>
            </a:r>
          </a:p>
          <a:p>
            <a:endParaRPr lang="ru-RU" sz="800" b="1" dirty="0"/>
          </a:p>
          <a:p>
            <a:pPr marL="285750" indent="-285750">
              <a:lnSpc>
                <a:spcPct val="150000"/>
              </a:lnSpc>
              <a:buSzPct val="60000"/>
              <a:buBlip>
                <a:blip r:embed="rId4"/>
              </a:buBlip>
            </a:pPr>
            <a:r>
              <a:rPr lang="ru-RU" sz="1400" dirty="0"/>
              <a:t>Кредитные и </a:t>
            </a:r>
            <a:r>
              <a:rPr lang="ru-RU" sz="1400" dirty="0" err="1"/>
              <a:t>некредитные</a:t>
            </a:r>
            <a:r>
              <a:rPr lang="ru-RU" sz="1400" dirty="0"/>
              <a:t> организации</a:t>
            </a:r>
            <a:r>
              <a:rPr lang="ru-RU" sz="1400" b="1" dirty="0"/>
              <a:t> </a:t>
            </a:r>
          </a:p>
          <a:p>
            <a:pPr marL="285750" indent="-285750">
              <a:lnSpc>
                <a:spcPct val="150000"/>
              </a:lnSpc>
              <a:buSzPct val="60000"/>
              <a:buBlip>
                <a:blip r:embed="rId4"/>
              </a:buBlip>
            </a:pPr>
            <a:r>
              <a:rPr lang="ru-RU" sz="1400" dirty="0"/>
              <a:t>Страховые компании/агентов/брокеров</a:t>
            </a:r>
          </a:p>
          <a:p>
            <a:pPr marL="285750" indent="-285750">
              <a:lnSpc>
                <a:spcPct val="150000"/>
              </a:lnSpc>
              <a:buSzPct val="60000"/>
              <a:buBlip>
                <a:blip r:embed="rId4"/>
              </a:buBlip>
            </a:pPr>
            <a:r>
              <a:rPr lang="ru-RU" sz="1400" dirty="0"/>
              <a:t>Акционерные инвестиционные фонды (АИФ),</a:t>
            </a:r>
            <a:endParaRPr lang="en-US" sz="1400" dirty="0"/>
          </a:p>
          <a:p>
            <a:pPr>
              <a:buSzPct val="60000"/>
            </a:pPr>
            <a:r>
              <a:rPr lang="en-US" sz="1400" dirty="0"/>
              <a:t>      </a:t>
            </a:r>
            <a:r>
              <a:rPr lang="ru-RU" sz="1400" dirty="0"/>
              <a:t>негосударственные пенсионные фонды (НПФ)   </a:t>
            </a:r>
            <a:br>
              <a:rPr lang="ru-RU" sz="1400" dirty="0"/>
            </a:br>
            <a:r>
              <a:rPr lang="ru-RU" sz="1400" dirty="0"/>
              <a:t>      и управляющие компании</a:t>
            </a:r>
          </a:p>
          <a:p>
            <a:pPr marL="285750" indent="-285750">
              <a:lnSpc>
                <a:spcPct val="150000"/>
              </a:lnSpc>
              <a:buSzPct val="60000"/>
              <a:buBlip>
                <a:blip r:embed="rId4"/>
              </a:buBlip>
            </a:pPr>
            <a:r>
              <a:rPr lang="ru-RU" sz="1400" dirty="0"/>
              <a:t>Бюро кредитных историй</a:t>
            </a:r>
          </a:p>
          <a:p>
            <a:pPr marL="285750" indent="-285750">
              <a:lnSpc>
                <a:spcPct val="150000"/>
              </a:lnSpc>
              <a:buSzPct val="60000"/>
              <a:buBlip>
                <a:blip r:embed="rId4"/>
              </a:buBlip>
            </a:pPr>
            <a:r>
              <a:rPr lang="ru-RU" sz="1400" dirty="0"/>
              <a:t>Операторов инвестиционных и финансовых</a:t>
            </a:r>
            <a:endParaRPr lang="en-US" sz="1400" dirty="0"/>
          </a:p>
          <a:p>
            <a:pPr>
              <a:buSzPct val="60000"/>
            </a:pPr>
            <a:r>
              <a:rPr lang="en-US" sz="1400" dirty="0"/>
              <a:t>      </a:t>
            </a:r>
            <a:r>
              <a:rPr lang="ru-RU" sz="1400" dirty="0"/>
              <a:t>платформ</a:t>
            </a:r>
            <a:endParaRPr lang="en-US" sz="1400" dirty="0"/>
          </a:p>
          <a:p>
            <a:pPr marL="285750" indent="-285750">
              <a:lnSpc>
                <a:spcPct val="150000"/>
              </a:lnSpc>
              <a:buSzPct val="60000"/>
              <a:buBlip>
                <a:blip r:embed="rId4"/>
              </a:buBlip>
            </a:pPr>
            <a:r>
              <a:rPr lang="ru-RU" sz="1400" dirty="0"/>
              <a:t>Профессиональных участников рынка </a:t>
            </a:r>
            <a:endParaRPr lang="en-US" sz="1400" dirty="0"/>
          </a:p>
          <a:p>
            <a:pPr>
              <a:buSzPct val="60000"/>
            </a:pPr>
            <a:r>
              <a:rPr lang="en-US" sz="1400" dirty="0"/>
              <a:t>      </a:t>
            </a:r>
            <a:r>
              <a:rPr lang="ru-RU" sz="1400" dirty="0"/>
              <a:t>ценных бумаг </a:t>
            </a:r>
          </a:p>
          <a:p>
            <a:pPr>
              <a:buSzPct val="60000"/>
            </a:pPr>
            <a:endParaRPr lang="en-US" sz="1400" dirty="0"/>
          </a:p>
          <a:p>
            <a:pPr>
              <a:buSzPct val="60000"/>
            </a:pPr>
            <a:endParaRPr lang="en-US" sz="14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815B167-1784-BF43-845D-B5C0CC3C70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079" y="5152412"/>
            <a:ext cx="652398" cy="65239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DE1F6E6-C956-5047-AE46-8165ED0E52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076" y="5155437"/>
            <a:ext cx="664865" cy="6648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88DEC83-77A2-1649-9556-E3727DDF89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43" y="3998897"/>
            <a:ext cx="664865" cy="664865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1203C28-B0BB-B844-AD28-EDD432645118}"/>
              </a:ext>
            </a:extLst>
          </p:cNvPr>
          <p:cNvSpPr/>
          <p:nvPr/>
        </p:nvSpPr>
        <p:spPr>
          <a:xfrm>
            <a:off x="9152192" y="5886753"/>
            <a:ext cx="6829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>
                <a:solidFill>
                  <a:srgbClr val="0070C0"/>
                </a:solidFill>
              </a:rPr>
              <a:t>cbr.ru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AEA6C62-3A49-FC49-A603-5525487A2AD9}"/>
              </a:ext>
            </a:extLst>
          </p:cNvPr>
          <p:cNvSpPr/>
          <p:nvPr/>
        </p:nvSpPr>
        <p:spPr>
          <a:xfrm>
            <a:off x="10314138" y="5880039"/>
            <a:ext cx="10967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400" b="1" dirty="0" err="1">
                <a:solidFill>
                  <a:srgbClr val="0070C0"/>
                </a:solidFill>
              </a:rPr>
              <a:t>fincult.info</a:t>
            </a:r>
            <a:endParaRPr lang="ru-RU" sz="1400" b="1" dirty="0">
              <a:solidFill>
                <a:srgbClr val="0070C0"/>
              </a:solidFill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3EB3C4E1-2638-5345-8BB7-90FD616FB12A}"/>
              </a:ext>
            </a:extLst>
          </p:cNvPr>
          <p:cNvGrpSpPr/>
          <p:nvPr/>
        </p:nvGrpSpPr>
        <p:grpSpPr>
          <a:xfrm>
            <a:off x="1079238" y="5886753"/>
            <a:ext cx="457481" cy="505388"/>
            <a:chOff x="545776" y="5233805"/>
            <a:chExt cx="457481" cy="505388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13A04350-44C5-1645-9DFF-5BDE7E656BC0}"/>
                </a:ext>
              </a:extLst>
            </p:cNvPr>
            <p:cNvSpPr/>
            <p:nvPr/>
          </p:nvSpPr>
          <p:spPr>
            <a:xfrm>
              <a:off x="545776" y="5233805"/>
              <a:ext cx="457481" cy="4574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бъект 2">
              <a:extLst>
                <a:ext uri="{FF2B5EF4-FFF2-40B4-BE49-F238E27FC236}">
                  <a16:creationId xmlns:a16="http://schemas.microsoft.com/office/drawing/2014/main" id="{5CC97810-CE51-EC43-A654-201BDBE196DF}"/>
                </a:ext>
              </a:extLst>
            </p:cNvPr>
            <p:cNvSpPr txBox="1">
              <a:spLocks/>
            </p:cNvSpPr>
            <p:nvPr/>
          </p:nvSpPr>
          <p:spPr>
            <a:xfrm>
              <a:off x="719919" y="5242043"/>
              <a:ext cx="238177" cy="497150"/>
            </a:xfrm>
            <a:prstGeom prst="rect">
              <a:avLst/>
            </a:prstGeom>
            <a:noFill/>
          </p:spPr>
          <p:txBody>
            <a:bodyPr vert="horz" lIns="0" tIns="0" rIns="0" bIns="0" rtlCol="0">
              <a:noAutofit/>
            </a:bodyPr>
            <a:lstStyle>
              <a:lvl1pPr marL="146110" indent="-146110" algn="just" defTabSz="584424" rtl="0" eaLnBrk="1" latinLnBrk="0" hangingPunct="1">
                <a:lnSpc>
                  <a:spcPct val="90000"/>
                </a:lnSpc>
                <a:spcBef>
                  <a:spcPts val="639"/>
                </a:spcBef>
                <a:buClr>
                  <a:schemeClr val="accent6"/>
                </a:buClr>
                <a:buSzPct val="100000"/>
                <a:buFont typeface="Arial" panose="020B0604020202020204" pitchFamily="34" charset="0"/>
                <a:buChar char="•"/>
                <a:defRPr lang="ru-RU" sz="1200" kern="1200" dirty="0" smtClean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113638" indent="-56820" algn="l" defTabSz="584424" rtl="0" eaLnBrk="1" latinLnBrk="0" hangingPunct="1">
                <a:lnSpc>
                  <a:spcPct val="90000"/>
                </a:lnSpc>
                <a:spcBef>
                  <a:spcPts val="32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382862" indent="-227282" algn="just" defTabSz="584424" rtl="0" eaLnBrk="1" latinLnBrk="0" hangingPunct="1">
                <a:lnSpc>
                  <a:spcPct val="90000"/>
                </a:lnSpc>
                <a:spcBef>
                  <a:spcPts val="320"/>
                </a:spcBef>
                <a:buClr>
                  <a:schemeClr val="accent6"/>
                </a:buClr>
                <a:buFont typeface="Arial" panose="020B0604020202020204" pitchFamily="34" charset="0"/>
                <a:buChar char="—"/>
                <a:defRPr sz="12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228291" indent="-56820" algn="l" defTabSz="584424" rtl="0" eaLnBrk="1" latinLnBrk="0" hangingPunct="1">
                <a:lnSpc>
                  <a:spcPct val="90000"/>
                </a:lnSpc>
                <a:spcBef>
                  <a:spcPts val="32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531677" indent="-148815" algn="just" defTabSz="584424" rtl="0" eaLnBrk="1" latinLnBrk="0" hangingPunct="1">
                <a:lnSpc>
                  <a:spcPct val="90000"/>
                </a:lnSpc>
                <a:spcBef>
                  <a:spcPts val="320"/>
                </a:spcBef>
                <a:buClr>
                  <a:schemeClr val="accent6"/>
                </a:buClr>
                <a:buSzPct val="80000"/>
                <a:buFont typeface="Wingdings" panose="05000000000000000000" pitchFamily="2" charset="2"/>
                <a:buChar char="v"/>
                <a:defRPr sz="12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1607167" indent="-146106" algn="l" defTabSz="584424" rtl="0" eaLnBrk="1" latinLnBrk="0" hangingPunct="1">
                <a:lnSpc>
                  <a:spcPct val="90000"/>
                </a:lnSpc>
                <a:spcBef>
                  <a:spcPts val="32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99379" indent="-146106" algn="l" defTabSz="584424" rtl="0" eaLnBrk="1" latinLnBrk="0" hangingPunct="1">
                <a:lnSpc>
                  <a:spcPct val="90000"/>
                </a:lnSpc>
                <a:spcBef>
                  <a:spcPts val="32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1591" indent="-146106" algn="l" defTabSz="584424" rtl="0" eaLnBrk="1" latinLnBrk="0" hangingPunct="1">
                <a:lnSpc>
                  <a:spcPct val="90000"/>
                </a:lnSpc>
                <a:spcBef>
                  <a:spcPts val="32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83803" indent="-146106" algn="l" defTabSz="584424" rtl="0" eaLnBrk="1" latinLnBrk="0" hangingPunct="1">
                <a:lnSpc>
                  <a:spcPct val="90000"/>
                </a:lnSpc>
                <a:spcBef>
                  <a:spcPts val="32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lnSpc>
                  <a:spcPct val="100000"/>
                </a:lnSpc>
                <a:buNone/>
              </a:pPr>
              <a:r>
                <a:rPr lang="en-US" sz="2800" b="1" spc="-20" dirty="0">
                  <a:solidFill>
                    <a:srgbClr val="0070C0"/>
                  </a:solidFill>
                </a:rPr>
                <a:t>!</a:t>
              </a:r>
              <a:endParaRPr lang="ru-RU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02537C1-C485-3346-9C30-869005F66990}"/>
              </a:ext>
            </a:extLst>
          </p:cNvPr>
          <p:cNvSpPr txBox="1"/>
          <p:nvPr/>
        </p:nvSpPr>
        <p:spPr>
          <a:xfrm>
            <a:off x="1788647" y="5799632"/>
            <a:ext cx="10091611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b="1" i="1" dirty="0"/>
              <a:t>Банк России никогда сам </a:t>
            </a:r>
          </a:p>
          <a:p>
            <a:r>
              <a:rPr lang="ru-RU" b="1" i="1" dirty="0"/>
              <a:t>не звонит потребителям!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A41A21D-C092-5C4D-A5B2-E621EFC332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283" y="3792532"/>
            <a:ext cx="626630" cy="626630"/>
          </a:xfrm>
          <a:prstGeom prst="rect">
            <a:avLst/>
          </a:prstGeom>
        </p:spPr>
      </p:pic>
      <p:sp>
        <p:nvSpPr>
          <p:cNvPr id="39" name="Номер слайда 38">
            <a:extLst>
              <a:ext uri="{FF2B5EF4-FFF2-40B4-BE49-F238E27FC236}">
                <a16:creationId xmlns:a16="http://schemas.microsoft.com/office/drawing/2014/main" id="{22724835-C327-CD4A-B6DD-52FEF41D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0AA99AE-6A35-4C1E-8082-A4A87B5CA521}" type="slidenum">
              <a:rPr lang="ru-RU" smtClean="0"/>
              <a:pPr lvl="0"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340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9AE18C8-8A08-AC46-9FB3-807334EEF1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538" y="2574820"/>
            <a:ext cx="5396093" cy="3817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4426" y="1194243"/>
            <a:ext cx="11389901" cy="122084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endParaRPr lang="ru-RU" sz="2100" dirty="0"/>
          </a:p>
          <a:p>
            <a:pPr>
              <a:spcAft>
                <a:spcPts val="800"/>
              </a:spcAft>
            </a:pPr>
            <a:r>
              <a:rPr lang="ru-RU" b="1" dirty="0"/>
              <a:t>Прорабатываются следующие меры по защите прав розничных инвесторов:</a:t>
            </a:r>
          </a:p>
          <a:p>
            <a:pPr>
              <a:spcAft>
                <a:spcPts val="800"/>
              </a:spcAft>
            </a:pPr>
            <a:endParaRPr lang="ru-RU" sz="2100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7437D369-24AC-D045-A07A-0125355C929F}"/>
              </a:ext>
            </a:extLst>
          </p:cNvPr>
          <p:cNvSpPr txBox="1">
            <a:spLocks/>
          </p:cNvSpPr>
          <p:nvPr/>
        </p:nvSpPr>
        <p:spPr>
          <a:xfrm>
            <a:off x="3107775" y="92786"/>
            <a:ext cx="8285258" cy="50405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46110" indent="-146110" algn="just" defTabSz="584424" rtl="0" eaLnBrk="1" latinLnBrk="0" hangingPunct="1">
              <a:lnSpc>
                <a:spcPct val="90000"/>
              </a:lnSpc>
              <a:spcBef>
                <a:spcPts val="639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lang="ru-RU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3638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82862" indent="-227282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Font typeface="Arial" panose="020B0604020202020204" pitchFamily="34" charset="0"/>
              <a:buChar char="—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28291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531677" indent="-148815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07167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379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1591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3803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buNone/>
              <a:defRPr/>
            </a:pPr>
            <a:r>
              <a:rPr lang="ru-RU" sz="2800" b="1" dirty="0">
                <a:solidFill>
                  <a:srgbClr val="0070C0"/>
                </a:solidFill>
              </a:rPr>
              <a:t>Дополнительные меры по защите прав розничных инвесторов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021C190-B91B-4140-B401-3559476F245B}"/>
              </a:ext>
            </a:extLst>
          </p:cNvPr>
          <p:cNvSpPr>
            <a:spLocks noChangeAspect="1"/>
          </p:cNvSpPr>
          <p:nvPr/>
        </p:nvSpPr>
        <p:spPr>
          <a:xfrm>
            <a:off x="1185477" y="2479104"/>
            <a:ext cx="288000" cy="28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DA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DA22E"/>
                </a:solidFill>
              </a:rPr>
              <a:t>1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09EB48D-AFB3-B14D-B15F-BC7CB66799C8}"/>
              </a:ext>
            </a:extLst>
          </p:cNvPr>
          <p:cNvSpPr>
            <a:spLocks noChangeAspect="1"/>
          </p:cNvSpPr>
          <p:nvPr/>
        </p:nvSpPr>
        <p:spPr>
          <a:xfrm>
            <a:off x="1185477" y="3099373"/>
            <a:ext cx="288000" cy="28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DA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DA22E"/>
                </a:solidFill>
              </a:rPr>
              <a:t>2</a:t>
            </a:r>
            <a:endParaRPr lang="ru-RU" sz="1200" b="1" dirty="0">
              <a:solidFill>
                <a:srgbClr val="FDA22E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BFF2813-BED9-E945-A6C2-0AF9E1C10186}"/>
              </a:ext>
            </a:extLst>
          </p:cNvPr>
          <p:cNvSpPr>
            <a:spLocks noChangeAspect="1"/>
          </p:cNvSpPr>
          <p:nvPr/>
        </p:nvSpPr>
        <p:spPr>
          <a:xfrm>
            <a:off x="1193011" y="3697834"/>
            <a:ext cx="288000" cy="28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DA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DA22E"/>
                </a:solidFill>
              </a:rPr>
              <a:t>3</a:t>
            </a:r>
            <a:endParaRPr lang="ru-RU" sz="1200" b="1" dirty="0">
              <a:solidFill>
                <a:srgbClr val="FDA22E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AA67DC2-570E-D34B-A7C1-83268C8D518A}"/>
              </a:ext>
            </a:extLst>
          </p:cNvPr>
          <p:cNvSpPr>
            <a:spLocks noChangeAspect="1"/>
          </p:cNvSpPr>
          <p:nvPr/>
        </p:nvSpPr>
        <p:spPr>
          <a:xfrm>
            <a:off x="1193011" y="4236480"/>
            <a:ext cx="288000" cy="28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DA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DA22E"/>
                </a:solidFill>
              </a:rPr>
              <a:t>4</a:t>
            </a:r>
            <a:endParaRPr lang="ru-RU" sz="1200" b="1" dirty="0">
              <a:solidFill>
                <a:srgbClr val="FDA22E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F1E6F95-4047-654D-9B86-081A0EAAD051}"/>
              </a:ext>
            </a:extLst>
          </p:cNvPr>
          <p:cNvSpPr/>
          <p:nvPr/>
        </p:nvSpPr>
        <p:spPr>
          <a:xfrm>
            <a:off x="1684149" y="2412631"/>
            <a:ext cx="4564251" cy="2129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dirty="0"/>
              <a:t>повышение требований для признания </a:t>
            </a:r>
            <a:br>
              <a:rPr lang="ru-RU" sz="1400" dirty="0"/>
            </a:br>
            <a:r>
              <a:rPr lang="ru-RU" sz="1400" dirty="0"/>
              <a:t>физического лица «</a:t>
            </a:r>
            <a:r>
              <a:rPr lang="ru-RU" sz="1400" dirty="0" err="1"/>
              <a:t>квалом</a:t>
            </a:r>
            <a:r>
              <a:rPr lang="ru-RU" sz="1400" dirty="0"/>
              <a:t>»</a:t>
            </a:r>
          </a:p>
          <a:p>
            <a:pPr>
              <a:spcAft>
                <a:spcPts val="1200"/>
              </a:spcAft>
            </a:pPr>
            <a:r>
              <a:rPr lang="ru-RU" sz="1400" dirty="0"/>
              <a:t>совершенствование процедуры тестирования </a:t>
            </a:r>
            <a:br>
              <a:rPr lang="ru-RU" sz="1400" dirty="0"/>
            </a:br>
            <a:r>
              <a:rPr lang="ru-RU" sz="1400" dirty="0"/>
              <a:t>«</a:t>
            </a:r>
            <a:r>
              <a:rPr lang="ru-RU" sz="1400" dirty="0" err="1"/>
              <a:t>неквалов</a:t>
            </a:r>
            <a:r>
              <a:rPr lang="ru-RU" sz="1400" dirty="0"/>
              <a:t>»</a:t>
            </a:r>
          </a:p>
          <a:p>
            <a:pPr>
              <a:spcAft>
                <a:spcPts val="1200"/>
              </a:spcAft>
            </a:pPr>
            <a:r>
              <a:rPr lang="ru-RU" sz="1400" dirty="0"/>
              <a:t>формирование единых электронных реестров </a:t>
            </a:r>
            <a:br>
              <a:rPr lang="ru-RU" sz="1400" dirty="0"/>
            </a:br>
            <a:r>
              <a:rPr lang="ru-RU" sz="1400" dirty="0"/>
              <a:t>«</a:t>
            </a:r>
            <a:r>
              <a:rPr lang="ru-RU" sz="1400" dirty="0" err="1"/>
              <a:t>квалов</a:t>
            </a:r>
            <a:r>
              <a:rPr lang="ru-RU" sz="1400" dirty="0"/>
              <a:t>» и «</a:t>
            </a:r>
            <a:r>
              <a:rPr lang="ru-RU" sz="1400" dirty="0" err="1"/>
              <a:t>неквалов</a:t>
            </a:r>
            <a:r>
              <a:rPr lang="ru-RU" sz="1400" dirty="0"/>
              <a:t>» прошедших тестирование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1400" dirty="0"/>
              <a:t>повышение сохранности активов «</a:t>
            </a:r>
            <a:r>
              <a:rPr lang="ru-RU" sz="1400" dirty="0" err="1"/>
              <a:t>неквалов</a:t>
            </a:r>
            <a:r>
              <a:rPr lang="ru-RU" sz="1400" dirty="0"/>
              <a:t>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1F95E1-99C8-B740-9461-1F1A4F5A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0AA99AE-6A35-4C1E-8082-A4A87B5CA521}" type="slidenum">
              <a:rPr lang="ru-RU" smtClean="0"/>
              <a:pPr lvl="0"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47162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2167" y="1666568"/>
            <a:ext cx="11090787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b="1" dirty="0">
              <a:solidFill>
                <a:srgbClr val="0070C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4426" y="1930383"/>
            <a:ext cx="7352566" cy="498598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SzPct val="80000"/>
            </a:pPr>
            <a:r>
              <a:rPr lang="ru-RU" b="1" dirty="0">
                <a:solidFill>
                  <a:srgbClr val="0070C0"/>
                </a:solidFill>
              </a:rPr>
              <a:t>Инвестиционная грамотность </a:t>
            </a:r>
            <a:r>
              <a:rPr lang="ru-RU" b="1" dirty="0"/>
              <a:t>предполагает, что </a:t>
            </a:r>
            <a:r>
              <a:rPr lang="ru-RU" b="1" dirty="0">
                <a:solidFill>
                  <a:srgbClr val="0070C0"/>
                </a:solidFill>
              </a:rPr>
              <a:t>розничный 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инвестор </a:t>
            </a:r>
            <a:r>
              <a:rPr lang="ru-RU" b="1" dirty="0"/>
              <a:t>должен: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SzPct val="80000"/>
              <a:buBlip>
                <a:blip r:embed="rId3"/>
              </a:buBlip>
            </a:pPr>
            <a:r>
              <a:rPr lang="ru-RU" sz="1600" dirty="0"/>
              <a:t>обладать </a:t>
            </a:r>
            <a:r>
              <a:rPr lang="ru-RU" sz="1600" b="1" dirty="0">
                <a:solidFill>
                  <a:srgbClr val="0070C0"/>
                </a:solidFill>
              </a:rPr>
              <a:t>базовыми экономическими знаниями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SzPct val="80000"/>
              <a:buBlip>
                <a:blip r:embed="rId3"/>
              </a:buBlip>
            </a:pPr>
            <a:r>
              <a:rPr lang="ru-RU" sz="1600" dirty="0"/>
              <a:t>понимать </a:t>
            </a:r>
            <a:r>
              <a:rPr lang="ru-RU" sz="1600" b="1" dirty="0">
                <a:solidFill>
                  <a:srgbClr val="0070C0"/>
                </a:solidFill>
              </a:rPr>
              <a:t>суть финансовых инструментов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/>
              <a:t>и </a:t>
            </a:r>
            <a:r>
              <a:rPr lang="ru-RU" sz="1600" dirty="0">
                <a:solidFill>
                  <a:srgbClr val="FF0000"/>
                </a:solidFill>
              </a:rPr>
              <a:t>различия между ними</a:t>
            </a:r>
          </a:p>
          <a:p>
            <a:pPr marL="285750" indent="-285750">
              <a:spcAft>
                <a:spcPts val="600"/>
              </a:spcAft>
              <a:buSzPct val="80000"/>
              <a:buBlip>
                <a:blip r:embed="rId3"/>
              </a:buBlip>
            </a:pPr>
            <a:r>
              <a:rPr lang="ru-RU" sz="1600" dirty="0"/>
              <a:t>понимать, что на финансовом рынке </a:t>
            </a:r>
            <a:r>
              <a:rPr lang="ru-RU" sz="1600" b="1" dirty="0" smtClean="0">
                <a:solidFill>
                  <a:srgbClr val="0070C0"/>
                </a:solidFill>
              </a:rPr>
              <a:t>НИКТО </a:t>
            </a:r>
            <a:r>
              <a:rPr lang="ru-RU" sz="1600" b="1" dirty="0">
                <a:solidFill>
                  <a:srgbClr val="0070C0"/>
                </a:solidFill>
              </a:rPr>
              <a:t>не может гарантировать </a:t>
            </a:r>
            <a:r>
              <a:rPr lang="en-US" sz="1600" b="1" dirty="0">
                <a:solidFill>
                  <a:srgbClr val="0070C0"/>
                </a:solidFill>
              </a:rPr>
              <a:t/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ru-RU" sz="1600" b="1" dirty="0" smtClean="0">
                <a:solidFill>
                  <a:srgbClr val="0070C0"/>
                </a:solidFill>
              </a:rPr>
              <a:t>будущий доход</a:t>
            </a:r>
            <a:endParaRPr lang="ru-RU" sz="1600" dirty="0">
              <a:solidFill>
                <a:srgbClr val="0070C0"/>
              </a:solidFill>
            </a:endParaRPr>
          </a:p>
          <a:p>
            <a:pPr marL="285750" indent="-285750">
              <a:spcAft>
                <a:spcPts val="600"/>
              </a:spcAft>
              <a:buSzPct val="80000"/>
              <a:buBlip>
                <a:blip r:embed="rId3"/>
              </a:buBlip>
            </a:pPr>
            <a:r>
              <a:rPr lang="ru-RU" sz="1600" b="1" dirty="0">
                <a:solidFill>
                  <a:srgbClr val="0070C0"/>
                </a:solidFill>
              </a:rPr>
              <a:t>осознавать и принимать риски</a:t>
            </a:r>
            <a:r>
              <a:rPr lang="ru-RU" sz="1600" dirty="0"/>
              <a:t>, которые </a:t>
            </a:r>
            <a:r>
              <a:rPr lang="ru-RU" sz="1600" dirty="0">
                <a:solidFill>
                  <a:srgbClr val="FF0000"/>
                </a:solidFill>
              </a:rPr>
              <a:t>несет в себе </a:t>
            </a:r>
            <a:r>
              <a:rPr lang="ru-RU" sz="1600" b="1" dirty="0" smtClean="0">
                <a:solidFill>
                  <a:srgbClr val="FF0000"/>
                </a:solidFill>
              </a:rPr>
              <a:t>КАЖДЫЙ</a:t>
            </a:r>
            <a:r>
              <a:rPr lang="en-US" sz="1600" dirty="0">
                <a:solidFill>
                  <a:srgbClr val="FF0000"/>
                </a:solidFill>
              </a:rPr>
              <a:t/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из финансовых инструментов</a:t>
            </a:r>
          </a:p>
          <a:p>
            <a:pPr marL="285750" indent="-285750">
              <a:spcAft>
                <a:spcPts val="600"/>
              </a:spcAft>
              <a:buSzPct val="80000"/>
              <a:buBlip>
                <a:blip r:embed="rId3"/>
              </a:buBlip>
            </a:pPr>
            <a:r>
              <a:rPr lang="ru-RU" sz="1600" dirty="0"/>
              <a:t>понимать, что </a:t>
            </a:r>
            <a:r>
              <a:rPr lang="ru-RU" sz="1600" b="1" dirty="0">
                <a:solidFill>
                  <a:srgbClr val="0070C0"/>
                </a:solidFill>
              </a:rPr>
              <a:t>самостоятельное инвестирование требует </a:t>
            </a:r>
            <a:r>
              <a:rPr lang="en-US" sz="1600" b="1" dirty="0">
                <a:solidFill>
                  <a:srgbClr val="0070C0"/>
                </a:solidFill>
              </a:rPr>
              <a:t/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ru-RU" sz="1600" b="1" dirty="0">
                <a:solidFill>
                  <a:srgbClr val="0070C0"/>
                </a:solidFill>
              </a:rPr>
              <a:t>больше знаний и времени</a:t>
            </a:r>
          </a:p>
          <a:p>
            <a:pPr marL="285750" indent="-285750">
              <a:spcAft>
                <a:spcPts val="600"/>
              </a:spcAft>
              <a:buSzPct val="80000"/>
              <a:buBlip>
                <a:blip r:embed="rId3"/>
              </a:buBlip>
            </a:pPr>
            <a:r>
              <a:rPr lang="ru-RU" sz="1600" b="1" dirty="0">
                <a:solidFill>
                  <a:srgbClr val="0070C0"/>
                </a:solidFill>
              </a:rPr>
              <a:t>правильно подойди к выбору финансового посредника</a:t>
            </a:r>
            <a:r>
              <a:rPr lang="ru-RU" sz="1600" dirty="0"/>
              <a:t>,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ru-RU" sz="1600" dirty="0">
                <a:solidFill>
                  <a:srgbClr val="FF0000"/>
                </a:solidFill>
              </a:rPr>
              <a:t>не доверять </a:t>
            </a:r>
            <a:r>
              <a:rPr lang="ru-RU" sz="1600" dirty="0" smtClean="0">
                <a:solidFill>
                  <a:srgbClr val="FF0000"/>
                </a:solidFill>
              </a:rPr>
              <a:t>сомнительным </a:t>
            </a:r>
            <a:r>
              <a:rPr lang="ru-RU" sz="1600" dirty="0">
                <a:solidFill>
                  <a:srgbClr val="FF0000"/>
                </a:solidFill>
              </a:rPr>
              <a:t>организациям, </a:t>
            </a:r>
            <a:r>
              <a:rPr lang="ru-RU" sz="1600" dirty="0" err="1" smtClean="0">
                <a:solidFill>
                  <a:srgbClr val="FF0000"/>
                </a:solidFill>
              </a:rPr>
              <a:t>блогерам</a:t>
            </a:r>
            <a:r>
              <a:rPr lang="ru-RU" sz="1600" dirty="0" smtClean="0">
                <a:solidFill>
                  <a:srgbClr val="FF0000"/>
                </a:solidFill>
              </a:rPr>
              <a:t>,</a:t>
            </a:r>
            <a:r>
              <a:rPr lang="en-US" sz="1600" dirty="0">
                <a:solidFill>
                  <a:srgbClr val="FF0000"/>
                </a:solidFill>
              </a:rPr>
              <a:t/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фирмам-однодневкам и «инфо цыганам» из социальных </a:t>
            </a:r>
            <a:r>
              <a:rPr lang="ru-RU" sz="1600" dirty="0" smtClean="0">
                <a:solidFill>
                  <a:srgbClr val="FF0000"/>
                </a:solidFill>
              </a:rPr>
              <a:t>сетей</a:t>
            </a:r>
            <a:r>
              <a:rPr lang="en-US" sz="1600" dirty="0" smtClean="0">
                <a:solidFill>
                  <a:srgbClr val="FF0000"/>
                </a:solidFill>
              </a:rPr>
              <a:t>!!!</a:t>
            </a:r>
            <a:endParaRPr lang="ru-RU" sz="1600" dirty="0">
              <a:solidFill>
                <a:srgbClr val="FF0000"/>
              </a:solidFill>
            </a:endParaRPr>
          </a:p>
          <a:p>
            <a:pPr marL="285750" indent="-285750">
              <a:spcAft>
                <a:spcPts val="600"/>
              </a:spcAft>
              <a:buSzPct val="80000"/>
              <a:buBlip>
                <a:blip r:embed="rId3"/>
              </a:buBlip>
            </a:pPr>
            <a:r>
              <a:rPr lang="ru-RU" sz="1600" dirty="0"/>
              <a:t>понимать и принимать </a:t>
            </a:r>
            <a:r>
              <a:rPr lang="ru-RU" sz="1600" b="1" dirty="0" smtClean="0">
                <a:solidFill>
                  <a:srgbClr val="0070C0"/>
                </a:solidFill>
              </a:rPr>
              <a:t>индивидуальную ответственность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>
                <a:solidFill>
                  <a:schemeClr val="accent1"/>
                </a:solidFill>
              </a:rPr>
              <a:t/>
            </a:r>
            <a:br>
              <a:rPr lang="en-US" sz="1600" dirty="0">
                <a:solidFill>
                  <a:schemeClr val="accent1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за </a:t>
            </a:r>
            <a:r>
              <a:rPr lang="ru-RU" sz="1600" b="1" dirty="0" smtClean="0">
                <a:solidFill>
                  <a:srgbClr val="FF0000"/>
                </a:solidFill>
              </a:rPr>
              <a:t>ВСЕ совершаемые действия, связанные с инвестированием</a:t>
            </a:r>
            <a:endParaRPr lang="ru-RU" sz="1600" b="1" dirty="0">
              <a:solidFill>
                <a:srgbClr val="FF0000"/>
              </a:solidFill>
            </a:endParaRPr>
          </a:p>
          <a:p>
            <a:pPr marL="285750" indent="-285750">
              <a:buSzPct val="80000"/>
              <a:buBlip>
                <a:blip r:embed="rId3"/>
              </a:buBlip>
            </a:pPr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4C29450-5E65-E345-8DFF-2667A3490C99}"/>
              </a:ext>
            </a:extLst>
          </p:cNvPr>
          <p:cNvCxnSpPr>
            <a:cxnSpLocks/>
          </p:cNvCxnSpPr>
          <p:nvPr/>
        </p:nvCxnSpPr>
        <p:spPr>
          <a:xfrm>
            <a:off x="3107775" y="457505"/>
            <a:ext cx="0" cy="85492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ъект 2">
            <a:extLst>
              <a:ext uri="{FF2B5EF4-FFF2-40B4-BE49-F238E27FC236}">
                <a16:creationId xmlns:a16="http://schemas.microsoft.com/office/drawing/2014/main" id="{8C189316-7A2D-BD4D-B3C1-86B9522AB78A}"/>
              </a:ext>
            </a:extLst>
          </p:cNvPr>
          <p:cNvSpPr txBox="1">
            <a:spLocks/>
          </p:cNvSpPr>
          <p:nvPr/>
        </p:nvSpPr>
        <p:spPr>
          <a:xfrm>
            <a:off x="3473354" y="180755"/>
            <a:ext cx="8285258" cy="50405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46110" indent="-146110" algn="just" defTabSz="584424" rtl="0" eaLnBrk="1" latinLnBrk="0" hangingPunct="1">
              <a:lnSpc>
                <a:spcPct val="90000"/>
              </a:lnSpc>
              <a:spcBef>
                <a:spcPts val="639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lang="ru-RU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3638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82862" indent="-227282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Font typeface="Arial" panose="020B0604020202020204" pitchFamily="34" charset="0"/>
              <a:buChar char="—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28291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531677" indent="-148815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07167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379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1591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3803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ru-RU" sz="2800" b="1" dirty="0">
                <a:solidFill>
                  <a:srgbClr val="0070C0"/>
                </a:solidFill>
              </a:rPr>
              <a:t>Подводим итоги: что такое </a:t>
            </a:r>
            <a:r>
              <a:rPr lang="en-US" sz="2800" b="1" dirty="0">
                <a:solidFill>
                  <a:srgbClr val="0070C0"/>
                </a:solidFill>
              </a:rPr>
              <a:t/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инвестиционная </a:t>
            </a:r>
            <a:r>
              <a:rPr lang="ru-RU" sz="2800" b="1" dirty="0">
                <a:solidFill>
                  <a:srgbClr val="0070C0"/>
                </a:solidFill>
              </a:rPr>
              <a:t>грамотность</a:t>
            </a:r>
            <a:r>
              <a:rPr lang="ru-RU" sz="2800" b="1" dirty="0" smtClean="0">
                <a:solidFill>
                  <a:srgbClr val="0070C0"/>
                </a:solidFill>
              </a:rPr>
              <a:t>? </a:t>
            </a:r>
          </a:p>
          <a:p>
            <a:pPr marL="0" indent="0" algn="l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Или как себя обезопасить в инвестировании???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E1ECBE-A8E5-D449-BC07-56A826C77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6" y="495828"/>
            <a:ext cx="1679942" cy="4199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D356BB-0D38-EE40-8E3A-4A6146E592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80" y="2468739"/>
            <a:ext cx="4603720" cy="3737138"/>
          </a:xfrm>
          <a:prstGeom prst="rect">
            <a:avLst/>
          </a:prstGeom>
        </p:spPr>
      </p:pic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A9F0817D-0D00-0B4C-8EA9-0337D3842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3C5C-0D36-42C3-8BF2-D747C5F67151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39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бъект 2"/>
          <p:cNvSpPr txBox="1">
            <a:spLocks/>
          </p:cNvSpPr>
          <p:nvPr/>
        </p:nvSpPr>
        <p:spPr>
          <a:xfrm>
            <a:off x="3445423" y="500958"/>
            <a:ext cx="7750401" cy="38369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46110" indent="-146110" algn="just" defTabSz="584424" rtl="0" eaLnBrk="1" latinLnBrk="0" hangingPunct="1">
              <a:lnSpc>
                <a:spcPct val="90000"/>
              </a:lnSpc>
              <a:spcBef>
                <a:spcPts val="639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lang="ru-RU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3638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82862" indent="-227282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Font typeface="Arial" panose="020B0604020202020204" pitchFamily="34" charset="0"/>
              <a:buChar char="—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28291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531677" indent="-148815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07167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379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1591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3803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buClr>
                <a:srgbClr val="F2665E"/>
              </a:buClr>
              <a:buNone/>
            </a:pPr>
            <a:r>
              <a:rPr lang="ru-RU" sz="2800" b="1" dirty="0">
                <a:solidFill>
                  <a:srgbClr val="0070C0"/>
                </a:solidFill>
              </a:rPr>
              <a:t>Что нужно, чтобы стать инвестором</a:t>
            </a:r>
            <a:r>
              <a:rPr lang="ru-RU" sz="2800" b="1" dirty="0" smtClean="0">
                <a:solidFill>
                  <a:srgbClr val="0070C0"/>
                </a:solidFill>
              </a:rPr>
              <a:t>? </a:t>
            </a:r>
            <a:endParaRPr sz="2800" b="1" dirty="0">
              <a:solidFill>
                <a:srgbClr val="0070C0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1958E99D-AEE3-6C43-B3CD-B7B4F6F6903C}"/>
              </a:ext>
            </a:extLst>
          </p:cNvPr>
          <p:cNvCxnSpPr/>
          <p:nvPr/>
        </p:nvCxnSpPr>
        <p:spPr>
          <a:xfrm>
            <a:off x="3066585" y="457505"/>
            <a:ext cx="0" cy="4929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00B2D6-8812-BF40-9D8D-91EA11C44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6" y="495828"/>
            <a:ext cx="1679942" cy="419985"/>
          </a:xfrm>
          <a:prstGeom prst="rect">
            <a:avLst/>
          </a:prstGeom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218FDD3-B3A6-3841-87E2-112F7B7B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88A8D"/>
                </a:solidFill>
              </a:rPr>
              <a:pPr/>
              <a:t>3</a:t>
            </a:fld>
            <a:endParaRPr lang="ru-RU" dirty="0">
              <a:solidFill>
                <a:srgbClr val="888A8D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A30A53-DA6A-9144-A42A-1D16E64DF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20" y="989822"/>
            <a:ext cx="3321090" cy="517033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7E485E7-3434-D842-98BA-4E4F19BFCBD5}"/>
              </a:ext>
            </a:extLst>
          </p:cNvPr>
          <p:cNvSpPr/>
          <p:nvPr/>
        </p:nvSpPr>
        <p:spPr>
          <a:xfrm>
            <a:off x="1540223" y="1670820"/>
            <a:ext cx="660918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Сбережения</a:t>
            </a:r>
          </a:p>
          <a:p>
            <a:pPr marL="342900" indent="-342900" fontAlgn="base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Свободные денежные средства </a:t>
            </a:r>
          </a:p>
          <a:p>
            <a:pPr fontAlgn="base">
              <a:spcBef>
                <a:spcPts val="600"/>
              </a:spcBef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(НЕ ЗАЕМНЫЕ) – </a:t>
            </a:r>
          </a:p>
          <a:p>
            <a:pPr fontAlgn="base">
              <a:spcBef>
                <a:spcPts val="600"/>
              </a:spcBef>
            </a:pPr>
            <a:r>
              <a:rPr lang="ru-RU" sz="2400" dirty="0" smtClean="0">
                <a:solidFill>
                  <a:srgbClr val="FF0000"/>
                </a:solidFill>
              </a:rPr>
              <a:t>именно они размещаются в инвестиции!</a:t>
            </a:r>
            <a:endParaRPr lang="ru-RU" sz="2400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Финансовый план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Время</a:t>
            </a:r>
          </a:p>
          <a:p>
            <a:pPr marL="342900" indent="-342900" fontAlgn="base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Желание учиться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7E485E7-3434-D842-98BA-4E4F19BFCBD5}"/>
              </a:ext>
            </a:extLst>
          </p:cNvPr>
          <p:cNvSpPr/>
          <p:nvPr/>
        </p:nvSpPr>
        <p:spPr>
          <a:xfrm>
            <a:off x="1540223" y="4983106"/>
            <a:ext cx="6609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</a:pPr>
            <a:r>
              <a:rPr lang="ru-RU" sz="2400" dirty="0" smtClean="0">
                <a:solidFill>
                  <a:srgbClr val="FF0000"/>
                </a:solidFill>
              </a:rPr>
              <a:t>Инвестиции   НЕ РАВНО   спекуляции!!!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94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93703" y="1689605"/>
            <a:ext cx="7858543" cy="4934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spcAft>
                <a:spcPts val="1600"/>
              </a:spcAft>
              <a:defRPr/>
            </a:pPr>
            <a:r>
              <a:rPr lang="ru-RU" sz="2400" b="1" dirty="0"/>
              <a:t>Как себя вести?</a:t>
            </a:r>
          </a:p>
          <a:p>
            <a:pPr marL="342900" indent="-342900" defTabSz="1219170">
              <a:spcAft>
                <a:spcPts val="1600"/>
              </a:spcAft>
              <a:buSzPct val="80000"/>
              <a:buBlip>
                <a:blip r:embed="rId3"/>
              </a:buBlip>
              <a:defRPr/>
            </a:pPr>
            <a:r>
              <a:rPr lang="ru-RU" dirty="0"/>
              <a:t>Базовая рекомендация – перейти в режим минимизации риска. </a:t>
            </a:r>
            <a:br>
              <a:rPr lang="ru-RU" dirty="0"/>
            </a:br>
            <a:r>
              <a:rPr lang="ru-RU" dirty="0"/>
              <a:t>Главная задача – сохранить, а не преумножить.</a:t>
            </a:r>
          </a:p>
          <a:p>
            <a:pPr marL="342900" indent="-342900">
              <a:spcAft>
                <a:spcPts val="1600"/>
              </a:spcAft>
              <a:buSzPct val="80000"/>
              <a:buBlip>
                <a:blip r:embed="rId3"/>
              </a:buBlip>
            </a:pPr>
            <a:r>
              <a:rPr lang="ru-RU" dirty="0"/>
              <a:t>Не предпринимать импульсивных </a:t>
            </a:r>
            <a:r>
              <a:rPr lang="ru-RU" dirty="0" smtClean="0"/>
              <a:t>действий – принимайте взвешен-</a:t>
            </a:r>
            <a:r>
              <a:rPr lang="ru-RU" dirty="0" err="1" smtClean="0"/>
              <a:t>ные</a:t>
            </a:r>
            <a:r>
              <a:rPr lang="ru-RU" dirty="0" smtClean="0"/>
              <a:t> решения. </a:t>
            </a:r>
            <a:endParaRPr lang="ru-RU" dirty="0"/>
          </a:p>
          <a:p>
            <a:pPr marL="342900" indent="-342900">
              <a:spcAft>
                <a:spcPts val="800"/>
              </a:spcAft>
              <a:buSzPct val="80000"/>
              <a:buBlip>
                <a:blip r:embed="rId3"/>
              </a:buBlip>
            </a:pPr>
            <a:r>
              <a:rPr lang="ru-RU" dirty="0"/>
              <a:t>Не доверять непроверенной информации и слухам. </a:t>
            </a:r>
          </a:p>
          <a:p>
            <a:pPr marL="342900" indent="-342900">
              <a:spcAft>
                <a:spcPts val="1600"/>
              </a:spcAft>
              <a:buSzPct val="80000"/>
              <a:buBlip>
                <a:blip r:embed="rId3"/>
              </a:buBlip>
            </a:pPr>
            <a:r>
              <a:rPr lang="ru-RU" dirty="0"/>
              <a:t>Внимательно следить за тенденциями на рынке и за изменениями </a:t>
            </a:r>
            <a:br>
              <a:rPr lang="ru-RU" dirty="0"/>
            </a:br>
            <a:r>
              <a:rPr lang="ru-RU" dirty="0"/>
              <a:t>в </a:t>
            </a:r>
            <a:r>
              <a:rPr lang="ru-RU" dirty="0" smtClean="0"/>
              <a:t>регулировании</a:t>
            </a:r>
            <a:r>
              <a:rPr lang="en-US" dirty="0" smtClean="0"/>
              <a:t>.</a:t>
            </a:r>
            <a:endParaRPr lang="ru-RU" dirty="0"/>
          </a:p>
          <a:p>
            <a:pPr marL="342900" indent="-342900">
              <a:spcAft>
                <a:spcPts val="1600"/>
              </a:spcAft>
              <a:buSzPct val="80000"/>
              <a:buBlip>
                <a:blip r:embed="rId3"/>
              </a:buBlip>
            </a:pPr>
            <a:r>
              <a:rPr lang="ru-RU" dirty="0"/>
              <a:t>Повышать свою квалификацию при помощи образовательных </a:t>
            </a:r>
            <a:br>
              <a:rPr lang="ru-RU" dirty="0"/>
            </a:br>
            <a:r>
              <a:rPr lang="ru-RU" dirty="0"/>
              <a:t>программ и курсов.</a:t>
            </a:r>
          </a:p>
          <a:p>
            <a:pPr marL="342900" indent="-342900">
              <a:spcAft>
                <a:spcPts val="1600"/>
              </a:spcAft>
              <a:buSzPct val="80000"/>
              <a:buBlip>
                <a:blip r:embed="rId3"/>
              </a:buBlip>
            </a:pPr>
            <a:r>
              <a:rPr lang="ru-RU" dirty="0"/>
              <a:t>В любых ситуациях следовать базовым установкам инвестора.</a:t>
            </a:r>
          </a:p>
          <a:p>
            <a:endParaRPr lang="ru-RU" sz="24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D14A4414-0BF5-7745-8852-1D871DA22F18}"/>
              </a:ext>
            </a:extLst>
          </p:cNvPr>
          <p:cNvSpPr txBox="1">
            <a:spLocks/>
          </p:cNvSpPr>
          <p:nvPr/>
        </p:nvSpPr>
        <p:spPr>
          <a:xfrm>
            <a:off x="3421183" y="216234"/>
            <a:ext cx="8285258" cy="50405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46110" indent="-146110" algn="just" defTabSz="584424" rtl="0" eaLnBrk="1" latinLnBrk="0" hangingPunct="1">
              <a:lnSpc>
                <a:spcPct val="90000"/>
              </a:lnSpc>
              <a:spcBef>
                <a:spcPts val="639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lang="ru-RU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3638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82862" indent="-227282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Font typeface="Arial" panose="020B0604020202020204" pitchFamily="34" charset="0"/>
              <a:buChar char="—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28291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531677" indent="-148815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07167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379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1591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3803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ru-RU" sz="2800" b="1" dirty="0">
                <a:solidFill>
                  <a:srgbClr val="00B050"/>
                </a:solidFill>
                <a:latin typeface=""/>
              </a:rPr>
              <a:t>Берегите себя и свои финансы</a:t>
            </a:r>
            <a:r>
              <a:rPr lang="ru-RU" sz="2800" b="1" dirty="0" smtClean="0">
                <a:solidFill>
                  <a:srgbClr val="00B050"/>
                </a:solidFill>
                <a:latin typeface=""/>
              </a:rPr>
              <a:t>!</a:t>
            </a:r>
          </a:p>
          <a:p>
            <a:pPr marL="0" indent="0" algn="l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"/>
              </a:rPr>
              <a:t>Проверяйте лицензию </a:t>
            </a:r>
          </a:p>
          <a:p>
            <a:pPr marL="0" indent="0" algn="l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"/>
              </a:rPr>
              <a:t>у финансовой организации!!!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1F4AF4-1F52-BD44-ACF7-367A6ED9A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6" y="495828"/>
            <a:ext cx="1679942" cy="419985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4C26C5D-6A0F-BF46-A5EB-0BC2F4275C2F}"/>
              </a:ext>
            </a:extLst>
          </p:cNvPr>
          <p:cNvCxnSpPr>
            <a:cxnSpLocks/>
          </p:cNvCxnSpPr>
          <p:nvPr/>
        </p:nvCxnSpPr>
        <p:spPr>
          <a:xfrm>
            <a:off x="3107775" y="468263"/>
            <a:ext cx="0" cy="54751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6AD1C5-1A3C-874B-97ED-C9FFA01D46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84" y="2213508"/>
            <a:ext cx="3887560" cy="3609877"/>
          </a:xfrm>
          <a:prstGeom prst="rect">
            <a:avLst/>
          </a:prstGeom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E1E7F1FD-13DA-8E4E-8E3B-0407728A2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0AA99AE-6A35-4C1E-8082-A4A87B5CA521}" type="slidenum">
              <a:rPr lang="ru-RU" smtClean="0"/>
              <a:pPr lvl="0"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244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вал 39">
            <a:extLst>
              <a:ext uri="{FF2B5EF4-FFF2-40B4-BE49-F238E27FC236}">
                <a16:creationId xmlns:a16="http://schemas.microsoft.com/office/drawing/2014/main" id="{BB75B231-BC68-E94E-96DE-B51064D029C0}"/>
              </a:ext>
            </a:extLst>
          </p:cNvPr>
          <p:cNvSpPr/>
          <p:nvPr/>
        </p:nvSpPr>
        <p:spPr>
          <a:xfrm>
            <a:off x="6274438" y="2668175"/>
            <a:ext cx="1553028" cy="1553028"/>
          </a:xfrm>
          <a:prstGeom prst="ellipse">
            <a:avLst/>
          </a:prstGeom>
          <a:solidFill>
            <a:srgbClr val="8FB6FF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0E0DA4C4-225B-1C4D-A368-D3DD77B38B15}"/>
              </a:ext>
            </a:extLst>
          </p:cNvPr>
          <p:cNvSpPr/>
          <p:nvPr/>
        </p:nvSpPr>
        <p:spPr>
          <a:xfrm>
            <a:off x="8231520" y="2668175"/>
            <a:ext cx="1553028" cy="1553028"/>
          </a:xfrm>
          <a:prstGeom prst="ellipse">
            <a:avLst/>
          </a:prstGeom>
          <a:solidFill>
            <a:srgbClr val="8FB6FF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22762348-C3C5-654B-AD81-CB7140DC87A9}"/>
              </a:ext>
            </a:extLst>
          </p:cNvPr>
          <p:cNvSpPr/>
          <p:nvPr/>
        </p:nvSpPr>
        <p:spPr>
          <a:xfrm>
            <a:off x="10188603" y="2738649"/>
            <a:ext cx="1553028" cy="1553028"/>
          </a:xfrm>
          <a:prstGeom prst="ellipse">
            <a:avLst/>
          </a:prstGeom>
          <a:solidFill>
            <a:srgbClr val="8FB6FF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699357D9-FCCC-614B-A312-AF37D1490362}"/>
              </a:ext>
            </a:extLst>
          </p:cNvPr>
          <p:cNvSpPr/>
          <p:nvPr/>
        </p:nvSpPr>
        <p:spPr>
          <a:xfrm>
            <a:off x="2473304" y="2668175"/>
            <a:ext cx="1553028" cy="1553028"/>
          </a:xfrm>
          <a:prstGeom prst="ellipse">
            <a:avLst/>
          </a:prstGeom>
          <a:solidFill>
            <a:srgbClr val="8FB6FF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54FEA65D-CF6A-3C4E-811B-004B1A324370}"/>
              </a:ext>
            </a:extLst>
          </p:cNvPr>
          <p:cNvSpPr/>
          <p:nvPr/>
        </p:nvSpPr>
        <p:spPr>
          <a:xfrm>
            <a:off x="609175" y="2668175"/>
            <a:ext cx="1553028" cy="1553028"/>
          </a:xfrm>
          <a:prstGeom prst="ellipse">
            <a:avLst/>
          </a:prstGeom>
          <a:solidFill>
            <a:srgbClr val="8FB6FF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552023-6999-8B43-AE61-658646CE0D0D}"/>
              </a:ext>
            </a:extLst>
          </p:cNvPr>
          <p:cNvSpPr txBox="1"/>
          <p:nvPr/>
        </p:nvSpPr>
        <p:spPr>
          <a:xfrm>
            <a:off x="501449" y="4445887"/>
            <a:ext cx="1855949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67" dirty="0"/>
              <a:t>Официальный </a:t>
            </a:r>
          </a:p>
          <a:p>
            <a:pPr algn="ctr"/>
            <a:r>
              <a:rPr lang="ru-RU" sz="1067" dirty="0"/>
              <a:t>сайт Банка России</a:t>
            </a:r>
            <a:br>
              <a:rPr lang="ru-RU" sz="1067" dirty="0"/>
            </a:br>
            <a:r>
              <a:rPr lang="en-US" sz="1067" b="1" dirty="0" err="1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cbr.ru</a:t>
            </a:r>
            <a:endParaRPr lang="ru-RU" sz="1067" b="1" dirty="0">
              <a:solidFill>
                <a:srgbClr val="0070C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DA9D1D-8110-B445-915C-9B37BBC9A94A}"/>
              </a:ext>
            </a:extLst>
          </p:cNvPr>
          <p:cNvSpPr txBox="1"/>
          <p:nvPr/>
        </p:nvSpPr>
        <p:spPr>
          <a:xfrm>
            <a:off x="2140175" y="4411895"/>
            <a:ext cx="1954971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67" dirty="0"/>
              <a:t>Информация</a:t>
            </a:r>
            <a:br>
              <a:rPr lang="ru-RU" sz="1067" dirty="0"/>
            </a:br>
            <a:r>
              <a:rPr lang="ru-RU" sz="1067" dirty="0"/>
              <a:t>доступным языком</a:t>
            </a:r>
            <a:br>
              <a:rPr lang="ru-RU" sz="1067" dirty="0"/>
            </a:br>
            <a:r>
              <a:rPr lang="en-US" sz="1067" b="1" dirty="0" err="1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fincult.info</a:t>
            </a:r>
            <a:endParaRPr lang="ru-RU" sz="1067" b="1" dirty="0">
              <a:solidFill>
                <a:srgbClr val="0070C0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132F6CA-45BA-C34E-B39B-5F583F7FA5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673959" y="2150756"/>
            <a:ext cx="1279691" cy="39990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0DDBF09-35FE-124F-89DC-B21FFFE5B8E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7447" t="18429" r="7013" b="21503"/>
          <a:stretch/>
        </p:blipFill>
        <p:spPr>
          <a:xfrm>
            <a:off x="609175" y="2150314"/>
            <a:ext cx="1613781" cy="44901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3DDA6D7-9D32-FD44-AF8A-1CDBDA799B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600" y="2952542"/>
            <a:ext cx="1012740" cy="1012740"/>
          </a:xfrm>
          <a:prstGeom prst="rect">
            <a:avLst/>
          </a:prstGeom>
          <a:ln w="12700">
            <a:noFill/>
          </a:ln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161C96D-8900-474F-BDE4-06E4C5D584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8748" y="2941635"/>
            <a:ext cx="1023647" cy="1023647"/>
          </a:xfrm>
          <a:prstGeom prst="rect">
            <a:avLst/>
          </a:prstGeom>
          <a:ln w="12700">
            <a:noFill/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73DF699-A903-9147-AAB4-CD6AE58891B7}"/>
              </a:ext>
            </a:extLst>
          </p:cNvPr>
          <p:cNvSpPr txBox="1"/>
          <p:nvPr/>
        </p:nvSpPr>
        <p:spPr>
          <a:xfrm>
            <a:off x="5972643" y="4363782"/>
            <a:ext cx="2054667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67" dirty="0"/>
              <a:t>Официальный портал </a:t>
            </a:r>
            <a:br>
              <a:rPr lang="ru-RU" sz="1067" dirty="0"/>
            </a:br>
            <a:r>
              <a:rPr lang="ru-RU" sz="1067" dirty="0"/>
              <a:t>о социально-экономической </a:t>
            </a:r>
            <a:br>
              <a:rPr lang="ru-RU" sz="1067" dirty="0"/>
            </a:br>
            <a:r>
              <a:rPr lang="ru-RU" sz="1067" dirty="0"/>
              <a:t>ситуации в России</a:t>
            </a:r>
            <a:r>
              <a:rPr lang="en-US" sz="1067" dirty="0"/>
              <a:t> </a:t>
            </a:r>
            <a:r>
              <a:rPr lang="ru-RU" sz="1067" dirty="0"/>
              <a:t/>
            </a:r>
            <a:br>
              <a:rPr lang="ru-RU" sz="1067" dirty="0"/>
            </a:br>
            <a:r>
              <a:rPr lang="ru-RU" sz="1067" b="1" dirty="0" err="1">
                <a:solidFill>
                  <a:srgbClr val="0070C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объясняем.рф</a:t>
            </a:r>
            <a:endParaRPr lang="ru-RU" sz="1067" b="1" dirty="0">
              <a:solidFill>
                <a:srgbClr val="0070C0"/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A0B5B7E-AAD3-A840-8D1A-E8C0B07CBD1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433" y="2167586"/>
            <a:ext cx="1152142" cy="38307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BC11226-CD41-0C41-A869-AC8DB24340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05323" y="2880111"/>
            <a:ext cx="1091258" cy="1091258"/>
          </a:xfrm>
          <a:prstGeom prst="rect">
            <a:avLst/>
          </a:prstGeom>
          <a:ln w="12700">
            <a:noFill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71607BF-2AF8-984D-8EBF-69AC169A747A}"/>
              </a:ext>
            </a:extLst>
          </p:cNvPr>
          <p:cNvSpPr txBox="1"/>
          <p:nvPr/>
        </p:nvSpPr>
        <p:spPr>
          <a:xfrm>
            <a:off x="7989335" y="4366136"/>
            <a:ext cx="2200923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67" dirty="0"/>
              <a:t>Официальный сайт </a:t>
            </a:r>
            <a:br>
              <a:rPr lang="ru-RU" sz="1067" dirty="0"/>
            </a:br>
            <a:r>
              <a:rPr lang="ru-RU" sz="1067" dirty="0"/>
              <a:t>Ассоциации развития финансовой грамотности</a:t>
            </a:r>
            <a:br>
              <a:rPr lang="ru-RU" sz="1067" dirty="0"/>
            </a:br>
            <a:r>
              <a:rPr lang="en-US" sz="1067" b="1" dirty="0" err="1">
                <a:solidFill>
                  <a:srgbClr val="0070C0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fincubator.ru</a:t>
            </a:r>
            <a:endParaRPr lang="ru-RU" sz="1067" b="1" dirty="0">
              <a:solidFill>
                <a:srgbClr val="0070C0"/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5A1DE4B-0744-5646-B263-17B536BF9214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8231520" y="1920483"/>
            <a:ext cx="1466116" cy="70674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EE3C61F-8559-234E-BE42-1F62A79BD7D3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8480211" y="2880111"/>
            <a:ext cx="1075170" cy="1075170"/>
          </a:xfrm>
          <a:prstGeom prst="rect">
            <a:avLst/>
          </a:prstGeom>
          <a:ln w="12700">
            <a:noFill/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8C8B299-CD93-A048-BD68-BA5D07264683}"/>
              </a:ext>
            </a:extLst>
          </p:cNvPr>
          <p:cNvSpPr txBox="1"/>
          <p:nvPr/>
        </p:nvSpPr>
        <p:spPr>
          <a:xfrm>
            <a:off x="10119952" y="4364143"/>
            <a:ext cx="1824599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67" dirty="0"/>
              <a:t>Персональный </a:t>
            </a:r>
          </a:p>
          <a:p>
            <a:pPr algn="ctr"/>
            <a:r>
              <a:rPr lang="ru-RU" sz="1067" dirty="0"/>
              <a:t>навигатор </a:t>
            </a:r>
          </a:p>
          <a:p>
            <a:pPr algn="ctr"/>
            <a:r>
              <a:rPr lang="ru-RU" sz="1067" dirty="0"/>
              <a:t>по финансам</a:t>
            </a:r>
            <a:br>
              <a:rPr lang="ru-RU" sz="1067" dirty="0"/>
            </a:br>
            <a:r>
              <a:rPr lang="ru-RU" sz="1067" b="1" dirty="0">
                <a:solidFill>
                  <a:srgbClr val="0070C0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моифинансы.рф</a:t>
            </a:r>
            <a:endParaRPr lang="ru-RU" sz="1067" b="1" dirty="0">
              <a:solidFill>
                <a:srgbClr val="0070C0"/>
              </a:solidFill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6E5C27B-340E-5C43-B490-17B52E0E4A3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10340100" y="2273855"/>
            <a:ext cx="1075386" cy="26884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92CFBA9-9848-294B-8D55-BCE75475EEC1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10486146" y="3012109"/>
            <a:ext cx="1033449" cy="1033449"/>
          </a:xfrm>
          <a:prstGeom prst="rect">
            <a:avLst/>
          </a:prstGeom>
          <a:ln w="12700"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BBB4582-3CB7-4368-B205-86CD9C84CCEC}"/>
              </a:ext>
            </a:extLst>
          </p:cNvPr>
          <p:cNvSpPr txBox="1"/>
          <p:nvPr/>
        </p:nvSpPr>
        <p:spPr>
          <a:xfrm>
            <a:off x="4095146" y="4411895"/>
            <a:ext cx="1954971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67" dirty="0"/>
              <a:t>Курсы для </a:t>
            </a:r>
          </a:p>
          <a:p>
            <a:pPr algn="ctr"/>
            <a:r>
              <a:rPr lang="ru-RU" sz="1067" dirty="0"/>
              <a:t>инвесторов </a:t>
            </a:r>
          </a:p>
          <a:p>
            <a:pPr algn="ctr"/>
            <a:r>
              <a:rPr lang="ru-RU" sz="1067" dirty="0"/>
              <a:t>любого уровня</a:t>
            </a:r>
            <a:br>
              <a:rPr lang="ru-RU" sz="1067" dirty="0"/>
            </a:br>
            <a:r>
              <a:rPr lang="en-US" sz="1067" b="1" u="sng" dirty="0" err="1">
                <a:solidFill>
                  <a:srgbClr val="0070C0"/>
                </a:solidFill>
              </a:rPr>
              <a:t>school.moex.com</a:t>
            </a:r>
            <a:r>
              <a:rPr lang="en-US" sz="1067" b="1" u="sng" dirty="0">
                <a:solidFill>
                  <a:srgbClr val="0070C0"/>
                </a:solidFill>
              </a:rPr>
              <a:t>/</a:t>
            </a:r>
            <a:endParaRPr lang="ru-RU" sz="1067" b="1" u="sng" dirty="0">
              <a:solidFill>
                <a:srgbClr val="0070C0"/>
              </a:solidFill>
            </a:endParaRP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6AB36A61-4B73-994D-8D42-6174F8C05BB6}"/>
              </a:ext>
            </a:extLst>
          </p:cNvPr>
          <p:cNvSpPr txBox="1">
            <a:spLocks/>
          </p:cNvSpPr>
          <p:nvPr/>
        </p:nvSpPr>
        <p:spPr>
          <a:xfrm>
            <a:off x="3445423" y="500959"/>
            <a:ext cx="8285258" cy="50405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46110" indent="-146110" algn="just" defTabSz="584424" rtl="0" eaLnBrk="1" latinLnBrk="0" hangingPunct="1">
              <a:lnSpc>
                <a:spcPct val="90000"/>
              </a:lnSpc>
              <a:spcBef>
                <a:spcPts val="639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lang="ru-RU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3638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82862" indent="-227282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Font typeface="Arial" panose="020B0604020202020204" pitchFamily="34" charset="0"/>
              <a:buChar char="—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28291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531677" indent="-148815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07167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379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1591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3803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ru-RU" sz="2800" b="1" dirty="0">
                <a:solidFill>
                  <a:srgbClr val="0070C0"/>
                </a:solidFill>
              </a:rPr>
              <a:t>Проверенные источники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3AF6A2B-F2B9-8B41-BCC0-497422EC8F8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6" y="495828"/>
            <a:ext cx="1679942" cy="419985"/>
          </a:xfrm>
          <a:prstGeom prst="rect">
            <a:avLst/>
          </a:prstGeom>
        </p:spPr>
      </p:pic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8C7A3371-1C24-924C-96A8-164D05BDF558}"/>
              </a:ext>
            </a:extLst>
          </p:cNvPr>
          <p:cNvCxnSpPr>
            <a:cxnSpLocks/>
          </p:cNvCxnSpPr>
          <p:nvPr/>
        </p:nvCxnSpPr>
        <p:spPr>
          <a:xfrm>
            <a:off x="3107775" y="457505"/>
            <a:ext cx="0" cy="54751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>
            <a:extLst>
              <a:ext uri="{FF2B5EF4-FFF2-40B4-BE49-F238E27FC236}">
                <a16:creationId xmlns:a16="http://schemas.microsoft.com/office/drawing/2014/main" id="{A4209345-2A6F-424A-977A-582AC0FDF0C8}"/>
              </a:ext>
            </a:extLst>
          </p:cNvPr>
          <p:cNvSpPr/>
          <p:nvPr/>
        </p:nvSpPr>
        <p:spPr>
          <a:xfrm>
            <a:off x="4344265" y="2668175"/>
            <a:ext cx="1553028" cy="1553028"/>
          </a:xfrm>
          <a:prstGeom prst="ellipse">
            <a:avLst/>
          </a:prstGeom>
          <a:solidFill>
            <a:srgbClr val="8FB6FF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159999-E81B-436D-A304-2CA03607EC9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04" y="2909135"/>
            <a:ext cx="1142040" cy="1047102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4D308D-1DB9-EB4A-97F4-0401EF88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0AA99AE-6A35-4C1E-8082-A4A87B5CA521}" type="slidenum">
              <a:rPr lang="ru-RU" smtClean="0"/>
              <a:pPr lvl="0">
                <a:defRPr/>
              </a:pPr>
              <a:t>31</a:t>
            </a:fld>
            <a:endParaRPr lang="ru-RU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CE487D0-9832-1749-8891-5BE35431E86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84" y="2131272"/>
            <a:ext cx="998037" cy="36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07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B3B6426-8E52-574F-9840-00719821C2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B6FF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 </a:t>
            </a:r>
          </a:p>
        </p:txBody>
      </p:sp>
      <p:sp>
        <p:nvSpPr>
          <p:cNvPr id="11" name="Заголовок 6">
            <a:extLst>
              <a:ext uri="{FF2B5EF4-FFF2-40B4-BE49-F238E27FC236}">
                <a16:creationId xmlns:a16="http://schemas.microsoft.com/office/drawing/2014/main" id="{473542B6-ADC0-CB47-AC3D-CDB64C6A350F}"/>
              </a:ext>
            </a:extLst>
          </p:cNvPr>
          <p:cNvSpPr txBox="1">
            <a:spLocks/>
          </p:cNvSpPr>
          <p:nvPr/>
        </p:nvSpPr>
        <p:spPr>
          <a:xfrm>
            <a:off x="1098247" y="3352183"/>
            <a:ext cx="8994775" cy="1026097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58" b="1" i="0" kern="1200">
                <a:solidFill>
                  <a:srgbClr val="3089D0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2800" dirty="0" smtClean="0">
                <a:latin typeface="+mn-lt"/>
                <a:cs typeface="Times New Roman" panose="02020603050405020304" pitchFamily="18" charset="0"/>
              </a:rPr>
              <a:t>СПАСИБО ЗА ВНИМАНИЕ!</a:t>
            </a:r>
            <a:endParaRPr lang="ru-RU" sz="28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2B399E-9A04-6746-93A9-FFFB4CDDFA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939" y="1980342"/>
            <a:ext cx="6100556" cy="407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09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бъект 2"/>
          <p:cNvSpPr txBox="1">
            <a:spLocks/>
          </p:cNvSpPr>
          <p:nvPr/>
        </p:nvSpPr>
        <p:spPr>
          <a:xfrm>
            <a:off x="3445423" y="500958"/>
            <a:ext cx="7750401" cy="38369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46110" indent="-146110" algn="just" defTabSz="584424" rtl="0" eaLnBrk="1" latinLnBrk="0" hangingPunct="1">
              <a:lnSpc>
                <a:spcPct val="90000"/>
              </a:lnSpc>
              <a:spcBef>
                <a:spcPts val="639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lang="ru-RU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3638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82862" indent="-227282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Font typeface="Arial" panose="020B0604020202020204" pitchFamily="34" charset="0"/>
              <a:buChar char="—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28291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531677" indent="-148815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07167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379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1591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3803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buClr>
                <a:srgbClr val="F2665E"/>
              </a:buClr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Куда инвестору </a:t>
            </a:r>
            <a:r>
              <a:rPr lang="ru-RU" sz="2800" b="1" dirty="0">
                <a:solidFill>
                  <a:srgbClr val="0070C0"/>
                </a:solidFill>
              </a:rPr>
              <a:t>вкладывать </a:t>
            </a:r>
            <a:r>
              <a:rPr lang="ru-RU" sz="2800" b="1" dirty="0" smtClean="0">
                <a:solidFill>
                  <a:srgbClr val="0070C0"/>
                </a:solidFill>
              </a:rPr>
              <a:t>деньги?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1958E99D-AEE3-6C43-B3CD-B7B4F6F6903C}"/>
              </a:ext>
            </a:extLst>
          </p:cNvPr>
          <p:cNvCxnSpPr/>
          <p:nvPr/>
        </p:nvCxnSpPr>
        <p:spPr>
          <a:xfrm>
            <a:off x="3066585" y="457505"/>
            <a:ext cx="0" cy="4929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00B2D6-8812-BF40-9D8D-91EA11C44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6" y="495828"/>
            <a:ext cx="1679942" cy="419985"/>
          </a:xfrm>
          <a:prstGeom prst="rect">
            <a:avLst/>
          </a:prstGeom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218FDD3-B3A6-3841-87E2-112F7B7B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88A8D"/>
                </a:solidFill>
              </a:rPr>
              <a:pPr/>
              <a:t>4</a:t>
            </a:fld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B01BDE0-E24F-5C48-A941-F15D9E015146}"/>
              </a:ext>
            </a:extLst>
          </p:cNvPr>
          <p:cNvSpPr/>
          <p:nvPr/>
        </p:nvSpPr>
        <p:spPr>
          <a:xfrm>
            <a:off x="8096766" y="2189013"/>
            <a:ext cx="2699792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Недвижимость</a:t>
            </a:r>
          </a:p>
          <a:p>
            <a:pPr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Автомобили</a:t>
            </a:r>
          </a:p>
          <a:p>
            <a:pPr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Бытовая техника</a:t>
            </a:r>
            <a:endParaRPr lang="ru-RU" sz="9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3EAE3ED-D8CB-FE49-B3D2-0B51C37AA6F9}"/>
              </a:ext>
            </a:extLst>
          </p:cNvPr>
          <p:cNvSpPr/>
          <p:nvPr/>
        </p:nvSpPr>
        <p:spPr>
          <a:xfrm>
            <a:off x="962026" y="2004347"/>
            <a:ext cx="31326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Банковские продукты</a:t>
            </a:r>
            <a:endParaRPr lang="ru-RU" sz="900" dirty="0">
              <a:solidFill>
                <a:schemeClr val="bg2">
                  <a:lumMod val="10000"/>
                </a:schemeClr>
              </a:solidFill>
            </a:endParaRPr>
          </a:p>
          <a:p>
            <a:pPr algn="r"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Страхование жизни</a:t>
            </a:r>
          </a:p>
          <a:p>
            <a:pPr algn="r"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МФО</a:t>
            </a:r>
          </a:p>
          <a:p>
            <a:pPr algn="r"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Ценные бумаги</a:t>
            </a:r>
          </a:p>
          <a:p>
            <a:pPr algn="r"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A8D622-EBBF-1A40-B2E9-AFD40B615D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964" y="1282688"/>
            <a:ext cx="2781532" cy="369008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B01BDE0-E24F-5C48-A941-F15D9E015146}"/>
              </a:ext>
            </a:extLst>
          </p:cNvPr>
          <p:cNvSpPr/>
          <p:nvPr/>
        </p:nvSpPr>
        <p:spPr>
          <a:xfrm>
            <a:off x="5233080" y="5063037"/>
            <a:ext cx="26997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ru-RU" sz="9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Образование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B01BDE0-E24F-5C48-A941-F15D9E015146}"/>
              </a:ext>
            </a:extLst>
          </p:cNvPr>
          <p:cNvSpPr/>
          <p:nvPr/>
        </p:nvSpPr>
        <p:spPr>
          <a:xfrm rot="1690728">
            <a:off x="2186649" y="4302815"/>
            <a:ext cx="26997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ru-RU" sz="2000" dirty="0" smtClean="0">
                <a:solidFill>
                  <a:srgbClr val="FF0000"/>
                </a:solidFill>
              </a:rPr>
              <a:t>Финансовые активы</a:t>
            </a:r>
            <a:endParaRPr lang="ru-RU" sz="9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B01BDE0-E24F-5C48-A941-F15D9E015146}"/>
              </a:ext>
            </a:extLst>
          </p:cNvPr>
          <p:cNvSpPr/>
          <p:nvPr/>
        </p:nvSpPr>
        <p:spPr>
          <a:xfrm rot="19811978">
            <a:off x="7503010" y="4274781"/>
            <a:ext cx="26997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ru-RU" sz="2000" dirty="0" smtClean="0">
                <a:solidFill>
                  <a:srgbClr val="FF0000"/>
                </a:solidFill>
              </a:rPr>
              <a:t>Реальные активы</a:t>
            </a:r>
            <a:endParaRPr lang="ru-RU" sz="9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B01BDE0-E24F-5C48-A941-F15D9E015146}"/>
              </a:ext>
            </a:extLst>
          </p:cNvPr>
          <p:cNvSpPr/>
          <p:nvPr/>
        </p:nvSpPr>
        <p:spPr>
          <a:xfrm>
            <a:off x="4537609" y="5752324"/>
            <a:ext cx="328921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ru-RU" sz="9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ru-RU" sz="2000" dirty="0" smtClean="0">
                <a:solidFill>
                  <a:srgbClr val="FF0000"/>
                </a:solidFill>
              </a:rPr>
              <a:t>Нематериальные активы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72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21378"/>
              </p:ext>
            </p:extLst>
          </p:nvPr>
        </p:nvGraphicFramePr>
        <p:xfrm>
          <a:off x="3295490" y="2054087"/>
          <a:ext cx="8706123" cy="4222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0240">
                  <a:extLst>
                    <a:ext uri="{9D8B030D-6E8A-4147-A177-3AD203B41FA5}">
                      <a16:colId xmlns:a16="http://schemas.microsoft.com/office/drawing/2014/main" val="984409077"/>
                    </a:ext>
                  </a:extLst>
                </a:gridCol>
                <a:gridCol w="3019704">
                  <a:extLst>
                    <a:ext uri="{9D8B030D-6E8A-4147-A177-3AD203B41FA5}">
                      <a16:colId xmlns:a16="http://schemas.microsoft.com/office/drawing/2014/main" val="3961191199"/>
                    </a:ext>
                  </a:extLst>
                </a:gridCol>
                <a:gridCol w="3216179">
                  <a:extLst>
                    <a:ext uri="{9D8B030D-6E8A-4147-A177-3AD203B41FA5}">
                      <a16:colId xmlns:a16="http://schemas.microsoft.com/office/drawing/2014/main" val="4186188731"/>
                    </a:ext>
                  </a:extLst>
                </a:gridCol>
              </a:tblGrid>
              <a:tr h="104915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510429"/>
                  </a:ext>
                </a:extLst>
              </a:tr>
              <a:tr h="607385">
                <a:tc>
                  <a:txBody>
                    <a:bodyPr/>
                    <a:lstStyle/>
                    <a:p>
                      <a:endParaRPr lang="ru-RU" sz="800" b="1" dirty="0"/>
                    </a:p>
                  </a:txBody>
                  <a:tcPr>
                    <a:solidFill>
                      <a:srgbClr val="8FB6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>
                    <a:solidFill>
                      <a:srgbClr val="8FB6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5 735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8FB6FF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19132"/>
                  </a:ext>
                </a:extLst>
              </a:tr>
              <a:tr h="664554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  <a:p>
                      <a:pPr algn="ctr"/>
                      <a:r>
                        <a:rPr lang="ru-RU" sz="1600" dirty="0" smtClean="0"/>
                        <a:t>1 884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481815"/>
                  </a:ext>
                </a:extLst>
              </a:tr>
              <a:tr h="575418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rgbClr val="8FB6FF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solidFill>
                      <a:srgbClr val="8FB6FF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  <a:p>
                      <a:pPr algn="ctr"/>
                      <a:r>
                        <a:rPr lang="ru-RU" sz="2800" b="1" baseline="0" dirty="0" smtClean="0">
                          <a:solidFill>
                            <a:srgbClr val="FF0000"/>
                          </a:solidFill>
                        </a:rPr>
                        <a:t>2 944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8FB6FF">
                        <a:alpha val="2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707761"/>
                  </a:ext>
                </a:extLst>
              </a:tr>
              <a:tr h="1255277">
                <a:tc>
                  <a:txBody>
                    <a:bodyPr/>
                    <a:lstStyle/>
                    <a:p>
                      <a:r>
                        <a:rPr lang="ru-RU" sz="1400" dirty="0"/>
                        <a:t/>
                      </a:r>
                      <a:br>
                        <a:rPr lang="ru-RU" sz="1400" dirty="0"/>
                      </a:br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600" dirty="0" smtClean="0"/>
                        <a:t> </a:t>
                      </a:r>
                      <a:r>
                        <a:rPr lang="ru-RU" sz="2800" dirty="0" smtClean="0"/>
                        <a:t>907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198861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9749"/>
              </p:ext>
            </p:extLst>
          </p:nvPr>
        </p:nvGraphicFramePr>
        <p:xfrm>
          <a:off x="1033670" y="2103626"/>
          <a:ext cx="7750982" cy="4304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233">
                  <a:extLst>
                    <a:ext uri="{9D8B030D-6E8A-4147-A177-3AD203B41FA5}">
                      <a16:colId xmlns:a16="http://schemas.microsoft.com/office/drawing/2014/main" val="984409077"/>
                    </a:ext>
                  </a:extLst>
                </a:gridCol>
                <a:gridCol w="2688415">
                  <a:extLst>
                    <a:ext uri="{9D8B030D-6E8A-4147-A177-3AD203B41FA5}">
                      <a16:colId xmlns:a16="http://schemas.microsoft.com/office/drawing/2014/main" val="3961191199"/>
                    </a:ext>
                  </a:extLst>
                </a:gridCol>
                <a:gridCol w="2863334">
                  <a:extLst>
                    <a:ext uri="{9D8B030D-6E8A-4147-A177-3AD203B41FA5}">
                      <a16:colId xmlns:a16="http://schemas.microsoft.com/office/drawing/2014/main" val="4186188731"/>
                    </a:ext>
                  </a:extLst>
                </a:gridCol>
              </a:tblGrid>
              <a:tr h="957579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510429"/>
                  </a:ext>
                </a:extLst>
              </a:tr>
              <a:tr h="648061">
                <a:tc>
                  <a:txBody>
                    <a:bodyPr/>
                    <a:lstStyle/>
                    <a:p>
                      <a:endParaRPr lang="ru-RU" sz="800" b="1" dirty="0"/>
                    </a:p>
                    <a:p>
                      <a:r>
                        <a:rPr lang="ru-RU" sz="1400" b="1" dirty="0"/>
                        <a:t>     </a:t>
                      </a:r>
                      <a:r>
                        <a:rPr lang="ru-RU" sz="1800" b="1" dirty="0"/>
                        <a:t>Всего,</a:t>
                      </a:r>
                      <a:r>
                        <a:rPr lang="ru-RU" sz="1800" b="1" baseline="0" dirty="0"/>
                        <a:t> </a:t>
                      </a:r>
                      <a:r>
                        <a:rPr lang="ru-RU" sz="1800" b="0" i="1" baseline="0" dirty="0"/>
                        <a:t>из них:</a:t>
                      </a:r>
                      <a:endParaRPr lang="ru-RU" sz="1400" b="0" i="1" dirty="0">
                        <a:highlight>
                          <a:srgbClr val="00FF00"/>
                        </a:highlight>
                      </a:endParaRPr>
                    </a:p>
                  </a:txBody>
                  <a:tcPr>
                    <a:solidFill>
                      <a:srgbClr val="8FB6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  <a:p>
                      <a:pPr algn="ctr"/>
                      <a:r>
                        <a:rPr lang="ru-RU" sz="1400" b="1" dirty="0"/>
                        <a:t>2</a:t>
                      </a:r>
                      <a:r>
                        <a:rPr lang="ru-RU" sz="1400" b="1" baseline="0" dirty="0"/>
                        <a:t> 679</a:t>
                      </a:r>
                      <a:endParaRPr lang="ru-RU" sz="1400" b="1" dirty="0"/>
                    </a:p>
                  </a:txBody>
                  <a:tcPr>
                    <a:solidFill>
                      <a:srgbClr val="8FB6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  <a:p>
                      <a:pPr algn="ctr"/>
                      <a:r>
                        <a:rPr lang="ru-RU" sz="1400" b="1" dirty="0"/>
                        <a:t>4</a:t>
                      </a:r>
                      <a:r>
                        <a:rPr lang="ru-RU" sz="1400" b="1" baseline="0" dirty="0"/>
                        <a:t> </a:t>
                      </a:r>
                      <a:r>
                        <a:rPr lang="ru-RU" sz="1400" b="1" baseline="0" dirty="0" smtClean="0"/>
                        <a:t>964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>
                    <a:solidFill>
                      <a:srgbClr val="8FB6FF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19132"/>
                  </a:ext>
                </a:extLst>
              </a:tr>
              <a:tr h="661601">
                <a:tc>
                  <a:txBody>
                    <a:bodyPr/>
                    <a:lstStyle/>
                    <a:p>
                      <a:endParaRPr lang="ru-RU" sz="800" dirty="0"/>
                    </a:p>
                    <a:p>
                      <a:r>
                        <a:rPr lang="ru-RU" sz="1400" dirty="0"/>
                        <a:t>     Нелегальные 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     (черные) кредиторы</a:t>
                      </a:r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  <a:p>
                      <a:pPr algn="ctr"/>
                      <a:r>
                        <a:rPr lang="ru-RU" sz="1400" dirty="0"/>
                        <a:t>948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  <a:p>
                      <a:pPr algn="ctr"/>
                      <a:r>
                        <a:rPr lang="ru-RU" sz="1400" dirty="0"/>
                        <a:t>1 722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481815"/>
                  </a:ext>
                </a:extLst>
              </a:tr>
              <a:tr h="648061">
                <a:tc>
                  <a:txBody>
                    <a:bodyPr/>
                    <a:lstStyle/>
                    <a:p>
                      <a:endParaRPr lang="ru-RU" sz="800" dirty="0"/>
                    </a:p>
                    <a:p>
                      <a:r>
                        <a:rPr lang="ru-RU" sz="1400" dirty="0"/>
                        <a:t>     Финансовые 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     пирамиды</a:t>
                      </a:r>
                      <a:endParaRPr lang="ru-RU" sz="1400" dirty="0"/>
                    </a:p>
                  </a:txBody>
                  <a:tcPr>
                    <a:solidFill>
                      <a:srgbClr val="8FB6FF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  <a:p>
                      <a:pPr algn="ctr"/>
                      <a:r>
                        <a:rPr lang="ru-RU" sz="1400" dirty="0"/>
                        <a:t>871</a:t>
                      </a:r>
                    </a:p>
                  </a:txBody>
                  <a:tcPr>
                    <a:solidFill>
                      <a:srgbClr val="8FB6FF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  <a:p>
                      <a:pPr algn="ctr"/>
                      <a:r>
                        <a:rPr lang="ru-RU" sz="1400" dirty="0"/>
                        <a:t>2</a:t>
                      </a:r>
                      <a:r>
                        <a:rPr lang="ru-RU" sz="1400" baseline="0" dirty="0"/>
                        <a:t> 017</a:t>
                      </a:r>
                      <a:endParaRPr lang="ru-RU" sz="1400" dirty="0"/>
                    </a:p>
                  </a:txBody>
                  <a:tcPr>
                    <a:solidFill>
                      <a:srgbClr val="8FB6FF">
                        <a:alpha val="2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707761"/>
                  </a:ext>
                </a:extLst>
              </a:tr>
              <a:tr h="1388704">
                <a:tc>
                  <a:txBody>
                    <a:bodyPr/>
                    <a:lstStyle/>
                    <a:p>
                      <a:r>
                        <a:rPr lang="ru-RU" sz="1400" dirty="0"/>
                        <a:t>     Нелегальные      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     профессиональные  </a:t>
                      </a:r>
                    </a:p>
                    <a:p>
                      <a:r>
                        <a:rPr lang="ru-RU" sz="1400" dirty="0"/>
                        <a:t>     участники рынка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     ценных </a:t>
                      </a:r>
                      <a:r>
                        <a:rPr lang="ru-RU" sz="1400" dirty="0" smtClean="0"/>
                        <a:t>бумаг    </a:t>
                      </a:r>
                    </a:p>
                    <a:p>
                      <a:r>
                        <a:rPr lang="ru-RU" sz="1400" dirty="0" smtClean="0"/>
                        <a:t>     (брокеры)</a:t>
                      </a:r>
                      <a:endParaRPr lang="ru-RU" sz="1400" dirty="0"/>
                    </a:p>
                    <a:p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860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1 201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19886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95490" y="2204697"/>
            <a:ext cx="250031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2021 год, субъектов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03179" y="2195653"/>
            <a:ext cx="291952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2022 год, субъектов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48CBBFA-E5AE-C140-8534-C8EE85243259}"/>
              </a:ext>
            </a:extLst>
          </p:cNvPr>
          <p:cNvCxnSpPr>
            <a:cxnSpLocks/>
          </p:cNvCxnSpPr>
          <p:nvPr/>
        </p:nvCxnSpPr>
        <p:spPr>
          <a:xfrm>
            <a:off x="3107775" y="457505"/>
            <a:ext cx="0" cy="81189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бъект 2">
            <a:extLst>
              <a:ext uri="{FF2B5EF4-FFF2-40B4-BE49-F238E27FC236}">
                <a16:creationId xmlns:a16="http://schemas.microsoft.com/office/drawing/2014/main" id="{B0238169-81BF-F84A-A9D9-42755DCA38A2}"/>
              </a:ext>
            </a:extLst>
          </p:cNvPr>
          <p:cNvSpPr txBox="1">
            <a:spLocks/>
          </p:cNvSpPr>
          <p:nvPr/>
        </p:nvSpPr>
        <p:spPr>
          <a:xfrm>
            <a:off x="3445423" y="500959"/>
            <a:ext cx="8428898" cy="50405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46110" indent="-146110" algn="just" defTabSz="584424" rtl="0" eaLnBrk="1" latinLnBrk="0" hangingPunct="1">
              <a:lnSpc>
                <a:spcPct val="90000"/>
              </a:lnSpc>
              <a:spcBef>
                <a:spcPts val="639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lang="ru-RU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3638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82862" indent="-227282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Font typeface="Arial" panose="020B0604020202020204" pitchFamily="34" charset="0"/>
              <a:buChar char="—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28291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531677" indent="-148815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07167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379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1591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3803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Ситуация с </a:t>
            </a:r>
            <a:r>
              <a:rPr lang="ru-RU" sz="2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финансовым мошенничеством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в инвестировании в России</a:t>
            </a:r>
            <a:endParaRPr lang="ru-RU" sz="28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72DFDA3-F75F-5141-AC32-3BDD47080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6" y="495828"/>
            <a:ext cx="1679942" cy="419985"/>
          </a:xfrm>
          <a:prstGeom prst="rect">
            <a:avLst/>
          </a:prstGeom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58362F34-3432-564C-9D64-4ADA89BB5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0AA99AE-6A35-4C1E-8082-A4A87B5CA521}" type="slidenum">
              <a:rPr lang="ru-RU" smtClean="0"/>
              <a:pPr lvl="0">
                <a:defRPr/>
              </a:pPr>
              <a:t>5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811156" y="2195653"/>
            <a:ext cx="291952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 2023 год, </a:t>
            </a:r>
            <a:r>
              <a:rPr lang="ru-RU" b="1" dirty="0">
                <a:solidFill>
                  <a:schemeClr val="bg1"/>
                </a:solidFill>
              </a:rPr>
              <a:t>субъектов</a:t>
            </a:r>
          </a:p>
        </p:txBody>
      </p:sp>
    </p:spTree>
    <p:extLst>
      <p:ext uri="{BB962C8B-B14F-4D97-AF65-F5344CB8AC3E}">
        <p14:creationId xmlns:p14="http://schemas.microsoft.com/office/powerpoint/2010/main" val="30884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3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6D2F26EF-74C7-7444-B9F1-82078D7909E8}"/>
              </a:ext>
            </a:extLst>
          </p:cNvPr>
          <p:cNvSpPr/>
          <p:nvPr/>
        </p:nvSpPr>
        <p:spPr>
          <a:xfrm>
            <a:off x="-532794" y="5345264"/>
            <a:ext cx="11238643" cy="860614"/>
          </a:xfrm>
          <a:prstGeom prst="roundRect">
            <a:avLst/>
          </a:prstGeom>
          <a:solidFill>
            <a:srgbClr val="E2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0861EDF-AEDF-B944-B2BF-2EA3E538F98C}"/>
              </a:ext>
            </a:extLst>
          </p:cNvPr>
          <p:cNvGrpSpPr/>
          <p:nvPr/>
        </p:nvGrpSpPr>
        <p:grpSpPr>
          <a:xfrm>
            <a:off x="547737" y="5531940"/>
            <a:ext cx="457481" cy="505388"/>
            <a:chOff x="545776" y="5233805"/>
            <a:chExt cx="457481" cy="505388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90E71CF1-8EBB-3848-BD38-42535CE30497}"/>
                </a:ext>
              </a:extLst>
            </p:cNvPr>
            <p:cNvSpPr/>
            <p:nvPr/>
          </p:nvSpPr>
          <p:spPr>
            <a:xfrm>
              <a:off x="545776" y="5233805"/>
              <a:ext cx="457481" cy="4574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бъект 2">
              <a:extLst>
                <a:ext uri="{FF2B5EF4-FFF2-40B4-BE49-F238E27FC236}">
                  <a16:creationId xmlns:a16="http://schemas.microsoft.com/office/drawing/2014/main" id="{5AFAEF00-8315-5042-99DE-06DF17F39FE4}"/>
                </a:ext>
              </a:extLst>
            </p:cNvPr>
            <p:cNvSpPr txBox="1">
              <a:spLocks/>
            </p:cNvSpPr>
            <p:nvPr/>
          </p:nvSpPr>
          <p:spPr>
            <a:xfrm>
              <a:off x="719919" y="5242043"/>
              <a:ext cx="238177" cy="497150"/>
            </a:xfrm>
            <a:prstGeom prst="rect">
              <a:avLst/>
            </a:prstGeom>
            <a:noFill/>
          </p:spPr>
          <p:txBody>
            <a:bodyPr vert="horz" lIns="0" tIns="0" rIns="0" bIns="0" rtlCol="0">
              <a:noAutofit/>
            </a:bodyPr>
            <a:lstStyle>
              <a:lvl1pPr marL="146110" indent="-146110" algn="just" defTabSz="584424" rtl="0" eaLnBrk="1" latinLnBrk="0" hangingPunct="1">
                <a:lnSpc>
                  <a:spcPct val="90000"/>
                </a:lnSpc>
                <a:spcBef>
                  <a:spcPts val="639"/>
                </a:spcBef>
                <a:buClr>
                  <a:schemeClr val="accent6"/>
                </a:buClr>
                <a:buSzPct val="100000"/>
                <a:buFont typeface="Arial" panose="020B0604020202020204" pitchFamily="34" charset="0"/>
                <a:buChar char="•"/>
                <a:defRPr lang="ru-RU" sz="1200" kern="1200" dirty="0" smtClean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113638" indent="-56820" algn="l" defTabSz="584424" rtl="0" eaLnBrk="1" latinLnBrk="0" hangingPunct="1">
                <a:lnSpc>
                  <a:spcPct val="90000"/>
                </a:lnSpc>
                <a:spcBef>
                  <a:spcPts val="32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382862" indent="-227282" algn="just" defTabSz="584424" rtl="0" eaLnBrk="1" latinLnBrk="0" hangingPunct="1">
                <a:lnSpc>
                  <a:spcPct val="90000"/>
                </a:lnSpc>
                <a:spcBef>
                  <a:spcPts val="320"/>
                </a:spcBef>
                <a:buClr>
                  <a:schemeClr val="accent6"/>
                </a:buClr>
                <a:buFont typeface="Arial" panose="020B0604020202020204" pitchFamily="34" charset="0"/>
                <a:buChar char="—"/>
                <a:defRPr sz="12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228291" indent="-56820" algn="l" defTabSz="584424" rtl="0" eaLnBrk="1" latinLnBrk="0" hangingPunct="1">
                <a:lnSpc>
                  <a:spcPct val="90000"/>
                </a:lnSpc>
                <a:spcBef>
                  <a:spcPts val="32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531677" indent="-148815" algn="just" defTabSz="584424" rtl="0" eaLnBrk="1" latinLnBrk="0" hangingPunct="1">
                <a:lnSpc>
                  <a:spcPct val="90000"/>
                </a:lnSpc>
                <a:spcBef>
                  <a:spcPts val="320"/>
                </a:spcBef>
                <a:buClr>
                  <a:schemeClr val="accent6"/>
                </a:buClr>
                <a:buSzPct val="80000"/>
                <a:buFont typeface="Wingdings" panose="05000000000000000000" pitchFamily="2" charset="2"/>
                <a:buChar char="v"/>
                <a:defRPr sz="12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1607167" indent="-146106" algn="l" defTabSz="584424" rtl="0" eaLnBrk="1" latinLnBrk="0" hangingPunct="1">
                <a:lnSpc>
                  <a:spcPct val="90000"/>
                </a:lnSpc>
                <a:spcBef>
                  <a:spcPts val="32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99379" indent="-146106" algn="l" defTabSz="584424" rtl="0" eaLnBrk="1" latinLnBrk="0" hangingPunct="1">
                <a:lnSpc>
                  <a:spcPct val="90000"/>
                </a:lnSpc>
                <a:spcBef>
                  <a:spcPts val="32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1591" indent="-146106" algn="l" defTabSz="584424" rtl="0" eaLnBrk="1" latinLnBrk="0" hangingPunct="1">
                <a:lnSpc>
                  <a:spcPct val="90000"/>
                </a:lnSpc>
                <a:spcBef>
                  <a:spcPts val="32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83803" indent="-146106" algn="l" defTabSz="584424" rtl="0" eaLnBrk="1" latinLnBrk="0" hangingPunct="1">
                <a:lnSpc>
                  <a:spcPct val="90000"/>
                </a:lnSpc>
                <a:spcBef>
                  <a:spcPts val="32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lnSpc>
                  <a:spcPct val="100000"/>
                </a:lnSpc>
                <a:buNone/>
              </a:pPr>
              <a:r>
                <a:rPr lang="en-US" sz="2800" b="1" spc="-20" dirty="0">
                  <a:solidFill>
                    <a:srgbClr val="0070C0"/>
                  </a:solidFill>
                </a:rPr>
                <a:t>!</a:t>
              </a:r>
              <a:endParaRPr lang="ru-RU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51854" y="1107221"/>
            <a:ext cx="6478531" cy="3894931"/>
          </a:xfrm>
        </p:spPr>
        <p:txBody>
          <a:bodyPr/>
          <a:lstStyle/>
          <a:p>
            <a:pPr lvl="0">
              <a:spcAft>
                <a:spcPts val="1200"/>
              </a:spcAft>
            </a:pPr>
            <a:r>
              <a:rPr lang="ru-RU" sz="2000" b="1" dirty="0">
                <a:solidFill>
                  <a:srgbClr val="FDA22E"/>
                </a:solidFill>
              </a:rPr>
              <a:t>Нелегальные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брокеры, ДУ </a:t>
            </a:r>
            <a:r>
              <a:rPr lang="ru-RU" sz="2000" b="1" dirty="0">
                <a:solidFill>
                  <a:schemeClr val="tx1"/>
                </a:solidFill>
              </a:rPr>
              <a:t>и форекс-дилеры:</a:t>
            </a:r>
          </a:p>
          <a:p>
            <a:pPr marL="342900" lvl="0" indent="-342900">
              <a:spcAft>
                <a:spcPts val="1200"/>
              </a:spcAft>
              <a:buClr>
                <a:srgbClr val="FDA22E"/>
              </a:buClr>
              <a:buSzPct val="80000"/>
              <a:buBlip>
                <a:blip r:embed="rId3"/>
              </a:buBlip>
            </a:pPr>
            <a:r>
              <a:rPr lang="ru-RU" sz="1600" dirty="0">
                <a:solidFill>
                  <a:schemeClr val="tx1"/>
                </a:solidFill>
              </a:rPr>
              <a:t>обещают научить торговать, предлагают оплатить семинары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и обучающие материалы за большие деньги;</a:t>
            </a:r>
          </a:p>
          <a:p>
            <a:pPr marL="342900" lvl="0" indent="-342900">
              <a:spcAft>
                <a:spcPts val="1200"/>
              </a:spcAft>
              <a:buClr>
                <a:srgbClr val="FDA22E"/>
              </a:buClr>
              <a:buSzPct val="80000"/>
              <a:buBlip>
                <a:blip r:embed="rId3"/>
              </a:buBlip>
            </a:pPr>
            <a:r>
              <a:rPr lang="ru-RU" sz="1800" dirty="0">
                <a:solidFill>
                  <a:srgbClr val="FF0000"/>
                </a:solidFill>
              </a:rPr>
              <a:t>предлагают помочь инвестору собрать высокодоходный портфель, вложиться в невероятно прибыльные инструменты. </a:t>
            </a:r>
            <a:r>
              <a:rPr lang="ru-RU" sz="1800" b="1" dirty="0">
                <a:solidFill>
                  <a:srgbClr val="FF0000"/>
                </a:solidFill>
              </a:rPr>
              <a:t>Обещают</a:t>
            </a:r>
            <a:r>
              <a:rPr lang="ru-RU" sz="1800" dirty="0">
                <a:solidFill>
                  <a:srgbClr val="FF0000"/>
                </a:solidFill>
              </a:rPr>
              <a:t> высокий доход и отсутствие </a:t>
            </a:r>
            <a:r>
              <a:rPr lang="ru-RU" sz="1800" dirty="0" smtClean="0">
                <a:solidFill>
                  <a:srgbClr val="FF0000"/>
                </a:solidFill>
              </a:rPr>
              <a:t>риска</a:t>
            </a:r>
            <a:r>
              <a:rPr lang="ru-RU" sz="1800" dirty="0">
                <a:solidFill>
                  <a:schemeClr val="tx1"/>
                </a:solidFill>
              </a:rPr>
              <a:t>;</a:t>
            </a:r>
          </a:p>
          <a:p>
            <a:pPr marL="342900" lvl="0" indent="-342900">
              <a:spcAft>
                <a:spcPts val="1200"/>
              </a:spcAft>
              <a:buClr>
                <a:srgbClr val="FDA22E"/>
              </a:buClr>
              <a:buSzPct val="80000"/>
              <a:buBlip>
                <a:blip r:embed="rId3"/>
              </a:buBlip>
            </a:pPr>
            <a:r>
              <a:rPr lang="ru-RU" sz="1600" dirty="0">
                <a:solidFill>
                  <a:schemeClr val="tx1"/>
                </a:solidFill>
              </a:rPr>
              <a:t>заманивают людей на поддельные сайты, имитируют онлайн-торговлю на </a:t>
            </a:r>
            <a:r>
              <a:rPr lang="ru-RU" sz="1600" dirty="0" smtClean="0">
                <a:solidFill>
                  <a:schemeClr val="tx1"/>
                </a:solidFill>
              </a:rPr>
              <a:t>бирже (с предоставлением реальных денег, чтобы попробовать), </a:t>
            </a:r>
            <a:r>
              <a:rPr lang="ru-RU" sz="1600" dirty="0">
                <a:solidFill>
                  <a:schemeClr val="tx1"/>
                </a:solidFill>
              </a:rPr>
              <a:t>убеждают создать на этом сайте личный кабинет и пополнить «брокерский счет</a:t>
            </a:r>
            <a:r>
              <a:rPr lang="ru-RU" sz="1600" dirty="0" smtClean="0">
                <a:solidFill>
                  <a:schemeClr val="tx1"/>
                </a:solidFill>
              </a:rPr>
              <a:t>», но уже за счет жертвы;</a:t>
            </a:r>
            <a:endParaRPr lang="ru-RU" sz="1600" dirty="0">
              <a:solidFill>
                <a:schemeClr val="tx1"/>
              </a:solidFill>
            </a:endParaRPr>
          </a:p>
          <a:p>
            <a:pPr marL="342900" lvl="0" indent="-342900">
              <a:spcAft>
                <a:spcPts val="1200"/>
              </a:spcAft>
              <a:buClr>
                <a:srgbClr val="FDA22E"/>
              </a:buClr>
              <a:buSzPct val="80000"/>
              <a:buBlip>
                <a:blip r:embed="rId3"/>
              </a:buBlip>
            </a:pPr>
            <a:r>
              <a:rPr lang="ru-RU" sz="1800" dirty="0">
                <a:solidFill>
                  <a:srgbClr val="FF0000"/>
                </a:solidFill>
              </a:rPr>
              <a:t>выманивают у инвестора деньги и данные банковских карт и затем исчезают.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1854" y="5510779"/>
            <a:ext cx="10091611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600" i="1" dirty="0"/>
              <a:t>Торговля на </a:t>
            </a:r>
            <a:r>
              <a:rPr lang="ru-RU" sz="1600" i="1" dirty="0" err="1"/>
              <a:t>Форексе</a:t>
            </a:r>
            <a:r>
              <a:rPr lang="ru-RU" sz="1600" i="1" dirty="0"/>
              <a:t> </a:t>
            </a:r>
            <a:r>
              <a:rPr lang="ru-RU" sz="1600" i="1" dirty="0" smtClean="0"/>
              <a:t>сама </a:t>
            </a:r>
            <a:r>
              <a:rPr lang="ru-RU" sz="1600" i="1" dirty="0"/>
              <a:t>по себе </a:t>
            </a:r>
            <a:r>
              <a:rPr lang="ru-RU" sz="1600" i="1" dirty="0">
                <a:solidFill>
                  <a:srgbClr val="0070C0"/>
                </a:solidFill>
              </a:rPr>
              <a:t>очень рискованна</a:t>
            </a:r>
            <a:r>
              <a:rPr lang="ru-RU" sz="1600" i="1" dirty="0"/>
              <a:t>, </a:t>
            </a:r>
            <a:r>
              <a:rPr lang="ru-RU" sz="1600" i="1" dirty="0" smtClean="0"/>
              <a:t>а </a:t>
            </a:r>
            <a:r>
              <a:rPr lang="ru-RU" sz="1600" i="1" dirty="0"/>
              <a:t>если обратиться к нелегальным дилерам, </a:t>
            </a:r>
            <a:br>
              <a:rPr lang="ru-RU" sz="1600" i="1" dirty="0"/>
            </a:br>
            <a:r>
              <a:rPr lang="ru-RU" sz="1600" i="1" dirty="0">
                <a:solidFill>
                  <a:srgbClr val="0070C0"/>
                </a:solidFill>
              </a:rPr>
              <a:t>вероятность потери денег возрастает многократно </a:t>
            </a:r>
            <a:r>
              <a:rPr lang="ru-RU" sz="1600" i="1" dirty="0"/>
              <a:t>!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A3C57B4-159E-DB4A-939C-F1691BC5A848}"/>
              </a:ext>
            </a:extLst>
          </p:cNvPr>
          <p:cNvCxnSpPr>
            <a:cxnSpLocks/>
          </p:cNvCxnSpPr>
          <p:nvPr/>
        </p:nvCxnSpPr>
        <p:spPr>
          <a:xfrm>
            <a:off x="3107775" y="457505"/>
            <a:ext cx="0" cy="54751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>
            <a:extLst>
              <a:ext uri="{FF2B5EF4-FFF2-40B4-BE49-F238E27FC236}">
                <a16:creationId xmlns:a16="http://schemas.microsoft.com/office/drawing/2014/main" id="{815EC037-413B-3444-924F-8ABC04C9E89F}"/>
              </a:ext>
            </a:extLst>
          </p:cNvPr>
          <p:cNvSpPr txBox="1">
            <a:spLocks/>
          </p:cNvSpPr>
          <p:nvPr/>
        </p:nvSpPr>
        <p:spPr>
          <a:xfrm>
            <a:off x="3445423" y="500959"/>
            <a:ext cx="8285258" cy="50405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46110" indent="-146110" algn="just" defTabSz="584424" rtl="0" eaLnBrk="1" latinLnBrk="0" hangingPunct="1">
              <a:lnSpc>
                <a:spcPct val="90000"/>
              </a:lnSpc>
              <a:spcBef>
                <a:spcPts val="639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lang="ru-RU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3638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82862" indent="-227282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Font typeface="Arial" panose="020B0604020202020204" pitchFamily="34" charset="0"/>
              <a:buChar char="—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28291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531677" indent="-148815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07167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379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1591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3803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ru-RU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Нелегальные </a:t>
            </a:r>
            <a:r>
              <a:rPr lang="ru-RU" sz="2800" b="1" dirty="0" err="1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форекс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-дилеры, брокеры и ДУ</a:t>
            </a:r>
            <a:endParaRPr lang="ru-RU" sz="2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35EB5D-5E1C-9E48-ABA2-6F4A5159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6" y="495828"/>
            <a:ext cx="1679942" cy="4199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CD3A76-38FD-4F48-821C-9D8A7489C8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567" y="1112725"/>
            <a:ext cx="3150507" cy="4041131"/>
          </a:xfrm>
          <a:prstGeom prst="rect">
            <a:avLst/>
          </a:prstGeom>
        </p:spPr>
      </p:pic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FC57FE1E-6D8B-EF4C-92B4-CC2DD9EE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0AA99AE-6A35-4C1E-8082-A4A87B5CA521}" type="slidenum">
              <a:rPr lang="ru-RU" smtClean="0"/>
              <a:pPr lvl="0"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6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6D2F26EF-74C7-7444-B9F1-82078D7909E8}"/>
              </a:ext>
            </a:extLst>
          </p:cNvPr>
          <p:cNvSpPr/>
          <p:nvPr/>
        </p:nvSpPr>
        <p:spPr>
          <a:xfrm>
            <a:off x="-532794" y="5345264"/>
            <a:ext cx="11238643" cy="860614"/>
          </a:xfrm>
          <a:prstGeom prst="roundRect">
            <a:avLst/>
          </a:prstGeom>
          <a:solidFill>
            <a:srgbClr val="E2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0861EDF-AEDF-B944-B2BF-2EA3E538F98C}"/>
              </a:ext>
            </a:extLst>
          </p:cNvPr>
          <p:cNvGrpSpPr/>
          <p:nvPr/>
        </p:nvGrpSpPr>
        <p:grpSpPr>
          <a:xfrm>
            <a:off x="547737" y="5531940"/>
            <a:ext cx="457481" cy="505388"/>
            <a:chOff x="545776" y="5233805"/>
            <a:chExt cx="457481" cy="505388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90E71CF1-8EBB-3848-BD38-42535CE30497}"/>
                </a:ext>
              </a:extLst>
            </p:cNvPr>
            <p:cNvSpPr/>
            <p:nvPr/>
          </p:nvSpPr>
          <p:spPr>
            <a:xfrm>
              <a:off x="545776" y="5233805"/>
              <a:ext cx="457481" cy="4574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бъект 2">
              <a:extLst>
                <a:ext uri="{FF2B5EF4-FFF2-40B4-BE49-F238E27FC236}">
                  <a16:creationId xmlns:a16="http://schemas.microsoft.com/office/drawing/2014/main" id="{5AFAEF00-8315-5042-99DE-06DF17F39FE4}"/>
                </a:ext>
              </a:extLst>
            </p:cNvPr>
            <p:cNvSpPr txBox="1">
              <a:spLocks/>
            </p:cNvSpPr>
            <p:nvPr/>
          </p:nvSpPr>
          <p:spPr>
            <a:xfrm>
              <a:off x="719919" y="5242043"/>
              <a:ext cx="238177" cy="497150"/>
            </a:xfrm>
            <a:prstGeom prst="rect">
              <a:avLst/>
            </a:prstGeom>
            <a:noFill/>
          </p:spPr>
          <p:txBody>
            <a:bodyPr vert="horz" lIns="0" tIns="0" rIns="0" bIns="0" rtlCol="0">
              <a:noAutofit/>
            </a:bodyPr>
            <a:lstStyle>
              <a:lvl1pPr marL="146110" indent="-146110" algn="just" defTabSz="584424" rtl="0" eaLnBrk="1" latinLnBrk="0" hangingPunct="1">
                <a:lnSpc>
                  <a:spcPct val="90000"/>
                </a:lnSpc>
                <a:spcBef>
                  <a:spcPts val="639"/>
                </a:spcBef>
                <a:buClr>
                  <a:schemeClr val="accent6"/>
                </a:buClr>
                <a:buSzPct val="100000"/>
                <a:buFont typeface="Arial" panose="020B0604020202020204" pitchFamily="34" charset="0"/>
                <a:buChar char="•"/>
                <a:defRPr lang="ru-RU" sz="1200" kern="1200" dirty="0" smtClean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113638" indent="-56820" algn="l" defTabSz="584424" rtl="0" eaLnBrk="1" latinLnBrk="0" hangingPunct="1">
                <a:lnSpc>
                  <a:spcPct val="90000"/>
                </a:lnSpc>
                <a:spcBef>
                  <a:spcPts val="32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382862" indent="-227282" algn="just" defTabSz="584424" rtl="0" eaLnBrk="1" latinLnBrk="0" hangingPunct="1">
                <a:lnSpc>
                  <a:spcPct val="90000"/>
                </a:lnSpc>
                <a:spcBef>
                  <a:spcPts val="320"/>
                </a:spcBef>
                <a:buClr>
                  <a:schemeClr val="accent6"/>
                </a:buClr>
                <a:buFont typeface="Arial" panose="020B0604020202020204" pitchFamily="34" charset="0"/>
                <a:buChar char="—"/>
                <a:defRPr sz="12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228291" indent="-56820" algn="l" defTabSz="584424" rtl="0" eaLnBrk="1" latinLnBrk="0" hangingPunct="1">
                <a:lnSpc>
                  <a:spcPct val="90000"/>
                </a:lnSpc>
                <a:spcBef>
                  <a:spcPts val="32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531677" indent="-148815" algn="just" defTabSz="584424" rtl="0" eaLnBrk="1" latinLnBrk="0" hangingPunct="1">
                <a:lnSpc>
                  <a:spcPct val="90000"/>
                </a:lnSpc>
                <a:spcBef>
                  <a:spcPts val="320"/>
                </a:spcBef>
                <a:buClr>
                  <a:schemeClr val="accent6"/>
                </a:buClr>
                <a:buSzPct val="80000"/>
                <a:buFont typeface="Wingdings" panose="05000000000000000000" pitchFamily="2" charset="2"/>
                <a:buChar char="v"/>
                <a:defRPr sz="12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1607167" indent="-146106" algn="l" defTabSz="584424" rtl="0" eaLnBrk="1" latinLnBrk="0" hangingPunct="1">
                <a:lnSpc>
                  <a:spcPct val="90000"/>
                </a:lnSpc>
                <a:spcBef>
                  <a:spcPts val="32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99379" indent="-146106" algn="l" defTabSz="584424" rtl="0" eaLnBrk="1" latinLnBrk="0" hangingPunct="1">
                <a:lnSpc>
                  <a:spcPct val="90000"/>
                </a:lnSpc>
                <a:spcBef>
                  <a:spcPts val="32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1591" indent="-146106" algn="l" defTabSz="584424" rtl="0" eaLnBrk="1" latinLnBrk="0" hangingPunct="1">
                <a:lnSpc>
                  <a:spcPct val="90000"/>
                </a:lnSpc>
                <a:spcBef>
                  <a:spcPts val="32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83803" indent="-146106" algn="l" defTabSz="584424" rtl="0" eaLnBrk="1" latinLnBrk="0" hangingPunct="1">
                <a:lnSpc>
                  <a:spcPct val="90000"/>
                </a:lnSpc>
                <a:spcBef>
                  <a:spcPts val="32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lnSpc>
                  <a:spcPct val="100000"/>
                </a:lnSpc>
                <a:buNone/>
              </a:pPr>
              <a:r>
                <a:rPr lang="en-US" sz="2800" b="1" spc="-20" dirty="0">
                  <a:solidFill>
                    <a:srgbClr val="0070C0"/>
                  </a:solidFill>
                </a:rPr>
                <a:t>!</a:t>
              </a:r>
              <a:endParaRPr lang="ru-RU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51854" y="5510779"/>
            <a:ext cx="10091611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600" i="1" dirty="0"/>
              <a:t>Торговля на </a:t>
            </a:r>
            <a:r>
              <a:rPr lang="ru-RU" sz="1600" i="1" dirty="0" err="1"/>
              <a:t>Форексе</a:t>
            </a:r>
            <a:r>
              <a:rPr lang="ru-RU" sz="1600" i="1" dirty="0"/>
              <a:t> </a:t>
            </a:r>
            <a:r>
              <a:rPr lang="ru-RU" sz="1600" i="1" dirty="0" smtClean="0"/>
              <a:t>сама </a:t>
            </a:r>
            <a:r>
              <a:rPr lang="ru-RU" sz="1600" i="1" dirty="0"/>
              <a:t>по себе </a:t>
            </a:r>
            <a:r>
              <a:rPr lang="ru-RU" sz="1600" i="1" dirty="0">
                <a:solidFill>
                  <a:srgbClr val="0070C0"/>
                </a:solidFill>
              </a:rPr>
              <a:t>очень рискованна</a:t>
            </a:r>
            <a:r>
              <a:rPr lang="ru-RU" sz="1600" i="1" dirty="0"/>
              <a:t>, </a:t>
            </a:r>
            <a:r>
              <a:rPr lang="ru-RU" sz="1600" i="1" dirty="0" smtClean="0"/>
              <a:t>а </a:t>
            </a:r>
            <a:r>
              <a:rPr lang="ru-RU" sz="1600" i="1" dirty="0"/>
              <a:t>если обратиться к нелегальным дилерам, </a:t>
            </a:r>
            <a:br>
              <a:rPr lang="ru-RU" sz="1600" i="1" dirty="0"/>
            </a:br>
            <a:r>
              <a:rPr lang="ru-RU" sz="1600" i="1" dirty="0">
                <a:solidFill>
                  <a:srgbClr val="0070C0"/>
                </a:solidFill>
              </a:rPr>
              <a:t>вероятность потери денег возрастает многократно </a:t>
            </a:r>
            <a:r>
              <a:rPr lang="ru-RU" sz="1600" i="1" dirty="0"/>
              <a:t>!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A3C57B4-159E-DB4A-939C-F1691BC5A848}"/>
              </a:ext>
            </a:extLst>
          </p:cNvPr>
          <p:cNvCxnSpPr>
            <a:cxnSpLocks/>
          </p:cNvCxnSpPr>
          <p:nvPr/>
        </p:nvCxnSpPr>
        <p:spPr>
          <a:xfrm>
            <a:off x="3107775" y="457505"/>
            <a:ext cx="0" cy="54751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>
            <a:extLst>
              <a:ext uri="{FF2B5EF4-FFF2-40B4-BE49-F238E27FC236}">
                <a16:creationId xmlns:a16="http://schemas.microsoft.com/office/drawing/2014/main" id="{815EC037-413B-3444-924F-8ABC04C9E89F}"/>
              </a:ext>
            </a:extLst>
          </p:cNvPr>
          <p:cNvSpPr txBox="1">
            <a:spLocks/>
          </p:cNvSpPr>
          <p:nvPr/>
        </p:nvSpPr>
        <p:spPr>
          <a:xfrm>
            <a:off x="3445423" y="500959"/>
            <a:ext cx="8285258" cy="50405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46110" indent="-146110" algn="just" defTabSz="584424" rtl="0" eaLnBrk="1" latinLnBrk="0" hangingPunct="1">
              <a:lnSpc>
                <a:spcPct val="90000"/>
              </a:lnSpc>
              <a:spcBef>
                <a:spcPts val="639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lang="ru-RU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3638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82862" indent="-227282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Font typeface="Arial" panose="020B0604020202020204" pitchFamily="34" charset="0"/>
              <a:buChar char="—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28291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531677" indent="-148815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07167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379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1591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3803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ru-RU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Л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егальные </a:t>
            </a:r>
            <a:r>
              <a:rPr lang="ru-RU" sz="2800" b="1" dirty="0" err="1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форекс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-дилеры, брокеры и ДУ</a:t>
            </a:r>
            <a:endParaRPr lang="ru-RU" sz="2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FC57FE1E-6D8B-EF4C-92B4-CC2DD9EE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0AA99AE-6A35-4C1E-8082-A4A87B5CA521}" type="slidenum">
              <a:rPr lang="ru-RU" smtClean="0"/>
              <a:pPr lvl="0">
                <a:defRPr/>
              </a:pPr>
              <a:t>9</a:t>
            </a:fld>
            <a:endParaRPr lang="ru-RU"/>
          </a:p>
        </p:txBody>
      </p:sp>
      <p:sp>
        <p:nvSpPr>
          <p:cNvPr id="15" name="Текст 5"/>
          <p:cNvSpPr txBox="1">
            <a:spLocks/>
          </p:cNvSpPr>
          <p:nvPr/>
        </p:nvSpPr>
        <p:spPr>
          <a:xfrm>
            <a:off x="1544595" y="1437386"/>
            <a:ext cx="6128414" cy="3894931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32" b="0" i="0" kern="1200">
                <a:solidFill>
                  <a:srgbClr val="3089D0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ru-RU" sz="2000" b="1" dirty="0" smtClean="0">
                <a:solidFill>
                  <a:srgbClr val="FDA22E"/>
                </a:solidFill>
              </a:rPr>
              <a:t>Легальные </a:t>
            </a:r>
            <a:r>
              <a:rPr lang="ru-RU" sz="2000" b="1" dirty="0" smtClean="0">
                <a:solidFill>
                  <a:schemeClr val="tx1"/>
                </a:solidFill>
              </a:rPr>
              <a:t>брокеры и </a:t>
            </a:r>
            <a:r>
              <a:rPr lang="ru-RU" sz="2000" b="1" dirty="0" err="1" smtClean="0">
                <a:solidFill>
                  <a:schemeClr val="tx1"/>
                </a:solidFill>
              </a:rPr>
              <a:t>форекс</a:t>
            </a:r>
            <a:r>
              <a:rPr lang="ru-RU" sz="2000" b="1" dirty="0" smtClean="0">
                <a:solidFill>
                  <a:schemeClr val="tx1"/>
                </a:solidFill>
              </a:rPr>
              <a:t>-дилеры:</a:t>
            </a:r>
          </a:p>
          <a:p>
            <a:pPr>
              <a:spcAft>
                <a:spcPts val="1200"/>
              </a:spcAft>
            </a:pPr>
            <a:r>
              <a:rPr lang="ru-RU" sz="2000" dirty="0" smtClean="0">
                <a:solidFill>
                  <a:schemeClr val="tx1"/>
                </a:solidFill>
              </a:rPr>
              <a:t>Реестр лицензированных финансовых организаций можно посмотреть на сайте Банка России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9" name="Picture 2" descr="http://qrcoder.ru/code/?https%3A%2F%2Fcbr.ru%2Fsecurities_market%2Fregistries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106" y="2589749"/>
            <a:ext cx="2389917" cy="238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2B57149-93D6-D249-9E9D-97876A873A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191" y="457505"/>
            <a:ext cx="3968151" cy="52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3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21474836470000000000"/>
        <a:ea typeface=""/>
        <a:cs typeface=""/>
        <a:font script="Jpan" typeface="Yu Gothic Light"/>
        <a:font script="Hang" typeface="Malgun Gothic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21474836470000000000"/>
        <a:ea typeface=""/>
        <a:cs typeface=""/>
        <a:font script="Jpan" typeface="Yu Gothic"/>
        <a:font script="Hang" typeface="Malgun Gothic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71622</TotalTime>
  <Words>878</Words>
  <Application>Microsoft Office PowerPoint</Application>
  <PresentationFormat>Широкоэкранный</PresentationFormat>
  <Paragraphs>409</Paragraphs>
  <Slides>32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Agency FB</vt:lpstr>
      <vt:lpstr>Arial</vt:lpstr>
      <vt:lpstr>Calibri</vt:lpstr>
      <vt:lpstr>Palatino</vt:lpstr>
      <vt:lpstr>Roboto Slab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ГРАЖДАНЕ ВКЛАДЫВАЮТ СРЕДСТВА В «ФИНАНСОВЫЕ ПИРАМИДЫ»?</vt:lpstr>
      <vt:lpstr>Презентация PowerPoint</vt:lpstr>
      <vt:lpstr>Презентация PowerPoint</vt:lpstr>
      <vt:lpstr>Презентация PowerPoint</vt:lpstr>
      <vt:lpstr>Финансовая пирамида как она есть</vt:lpstr>
      <vt:lpstr>Пирамида как инвестиционная компания</vt:lpstr>
      <vt:lpstr>Пирамида как кредитная организация</vt:lpstr>
      <vt:lpstr>Презентация PowerPoint</vt:lpstr>
      <vt:lpstr>КАК УБЕРЕЧЬСЯ ОТ ОБМАНА 1. Соберите всю возможную информацию о компании</vt:lpstr>
      <vt:lpstr>Я ВЛОЖИЛСЯ В ПИРАМИДУ  И ПРОГОРЕЛ. ЧТО ДЕЛАТЬ?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Организации, которые защищают права потребителей финансовых услуг: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ola_pushok@mail.ru</dc:creator>
  <cp:lastModifiedBy>Зотов Александр Игоревич</cp:lastModifiedBy>
  <cp:revision>1913</cp:revision>
  <dcterms:created xsi:type="dcterms:W3CDTF">2020-12-29T17:42:16Z</dcterms:created>
  <dcterms:modified xsi:type="dcterms:W3CDTF">2024-10-29T09:49:01Z</dcterms:modified>
</cp:coreProperties>
</file>