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</p:sldMasterIdLst>
  <p:notesMasterIdLst>
    <p:notesMasterId r:id="rId15"/>
  </p:notesMasterIdLst>
  <p:sldIdLst>
    <p:sldId id="262" r:id="rId9"/>
    <p:sldId id="256" r:id="rId10"/>
    <p:sldId id="257" r:id="rId11"/>
    <p:sldId id="258" r:id="rId12"/>
    <p:sldId id="260" r:id="rId13"/>
    <p:sldId id="263" r:id="rId14"/>
  </p:sldIdLst>
  <p:sldSz cx="16256000" cy="9144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32" y="-52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47169-B179-4D1F-B43A-CD533308917D}" type="datetimeFigureOut">
              <a:rPr lang="ru-RU" smtClean="0"/>
              <a:t>16.08.2024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0EAF1-9FB9-4C2D-805D-B2EAD8D6F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0EAF1-9FB9-4C2D-805D-B2EAD8D6F9D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3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C73FBC7-3EA3-4EFC-A8F9-0D1FE885F879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1378298-1BF6-4B7F-929F-8688433261E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409B18B-4D1E-4D70-9E8A-C43240F38CB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F2DC333-AD06-4468-9B08-7135EDFD0F1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BABA389-C731-4CA1-ADDF-A19B2EB8CDE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6AD02CE5-27CD-48F8-81FB-8C99DF1558D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8565E6D6-C964-413F-85B1-BCFC87E496C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1C72F5BA-CD18-4E57-B887-FDCDE5DE7E9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554134" y="3823735"/>
            <a:ext cx="15147733" cy="1496533"/>
          </a:xfrm>
          <a:prstGeom prst="rect">
            <a:avLst/>
          </a:prstGeom>
        </p:spPr>
        <p:txBody>
          <a:bodyPr spcFirstLastPara="1" lIns="121894" tIns="121894" rIns="121894" bIns="121894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300"/>
            </a:lvl9pPr>
          </a:lstStyle>
          <a:p>
            <a:endParaRPr/>
          </a:p>
        </p:txBody>
      </p:sp>
      <p:sp>
        <p:nvSpPr>
          <p:cNvPr id="3" name="Google Shape;13;p3"/>
          <p:cNvSpPr txBox="1">
            <a:spLocks noGrp="1"/>
          </p:cNvSpPr>
          <p:nvPr>
            <p:ph type="sldNum" idx="10"/>
          </p:nvPr>
        </p:nvSpPr>
        <p:spPr>
          <a:xfrm>
            <a:off x="15062202" y="8290561"/>
            <a:ext cx="976489" cy="698501"/>
          </a:xfrm>
        </p:spPr>
        <p:txBody>
          <a:bodyPr lIns="121894" tIns="121894" rIns="121894" bIns="121894">
            <a:noAutofit/>
          </a:bodyPr>
          <a:lstStyle>
            <a:lvl1pPr algn="l">
              <a:defRPr/>
            </a:lvl1pPr>
          </a:lstStyle>
          <a:p>
            <a:pPr>
              <a:defRPr/>
            </a:pPr>
            <a:fld id="{AC011492-F676-4CBB-A044-B76433D6E2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312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5527080" y="8503920"/>
            <a:ext cx="520020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1170432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88654A6-A8A5-4CFB-B936-838989304879}" type="slidenum">
              <a: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81288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/>
        </p:nvSpPr>
        <p:spPr>
          <a:xfrm>
            <a:off x="0" y="0"/>
            <a:ext cx="2073600" cy="9142200"/>
          </a:xfrm>
          <a:custGeom>
            <a:avLst/>
            <a:gdLst>
              <a:gd name="textAreaLeft" fmla="*/ 0 w 2073600"/>
              <a:gd name="textAreaRight" fmla="*/ 2075400 w 2073600"/>
              <a:gd name="textAreaTop" fmla="*/ 0 h 9142200"/>
              <a:gd name="textAreaBottom" fmla="*/ 9144000 h 9142200"/>
            </a:gdLst>
            <a:ahLst/>
            <a:cxnLst/>
            <a:rect l="textAreaLeft" t="textAreaTop" r="textAreaRight" b="textAreaBottom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" name="object 4"/>
          <p:cNvPicPr/>
          <p:nvPr/>
        </p:nvPicPr>
        <p:blipFill>
          <a:blip r:embed="rId3"/>
          <a:stretch/>
        </p:blipFill>
        <p:spPr>
          <a:xfrm>
            <a:off x="1405440" y="-2520"/>
            <a:ext cx="668160" cy="9144720"/>
          </a:xfrm>
          <a:prstGeom prst="rect">
            <a:avLst/>
          </a:prstGeom>
          <a:ln w="0">
            <a:noFill/>
          </a:ln>
        </p:spPr>
      </p:pic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11" name="PlaceHolder 3"/>
          <p:cNvSpPr>
            <a:spLocks noGrp="1"/>
          </p:cNvSpPr>
          <p:nvPr>
            <p:ph type="ftr" idx="4"/>
          </p:nvPr>
        </p:nvSpPr>
        <p:spPr>
          <a:xfrm>
            <a:off x="5527080" y="8503920"/>
            <a:ext cx="520020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2" name="PlaceHolder 4"/>
          <p:cNvSpPr>
            <a:spLocks noGrp="1"/>
          </p:cNvSpPr>
          <p:nvPr>
            <p:ph type="sldNum" idx="5"/>
          </p:nvPr>
        </p:nvSpPr>
        <p:spPr>
          <a:xfrm>
            <a:off x="1170432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21BC379-C439-4476-8FFE-4C44C10945B1}" type="slidenum">
              <a: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dt" idx="6"/>
          </p:nvPr>
        </p:nvSpPr>
        <p:spPr>
          <a:xfrm>
            <a:off x="81288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/>
          <p:cNvSpPr/>
          <p:nvPr/>
        </p:nvSpPr>
        <p:spPr>
          <a:xfrm>
            <a:off x="0" y="0"/>
            <a:ext cx="2073600" cy="9142200"/>
          </a:xfrm>
          <a:custGeom>
            <a:avLst/>
            <a:gdLst>
              <a:gd name="textAreaLeft" fmla="*/ 0 w 2073600"/>
              <a:gd name="textAreaRight" fmla="*/ 2075400 w 2073600"/>
              <a:gd name="textAreaTop" fmla="*/ 0 h 9142200"/>
              <a:gd name="textAreaBottom" fmla="*/ 9144000 h 9142200"/>
            </a:gdLst>
            <a:ahLst/>
            <a:cxnLst/>
            <a:rect l="textAreaLeft" t="textAreaTop" r="textAreaRight" b="textAreaBottom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" name="object 4"/>
          <p:cNvPicPr/>
          <p:nvPr/>
        </p:nvPicPr>
        <p:blipFill>
          <a:blip r:embed="rId3"/>
          <a:stretch/>
        </p:blipFill>
        <p:spPr>
          <a:xfrm>
            <a:off x="1405440" y="-2520"/>
            <a:ext cx="668160" cy="9144720"/>
          </a:xfrm>
          <a:prstGeom prst="rect">
            <a:avLst/>
          </a:prstGeom>
          <a:ln w="0">
            <a:noFill/>
          </a:ln>
        </p:spPr>
      </p:pic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ftr" idx="7"/>
          </p:nvPr>
        </p:nvSpPr>
        <p:spPr>
          <a:xfrm>
            <a:off x="5527080" y="8503920"/>
            <a:ext cx="520020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1" name="PlaceHolder 4"/>
          <p:cNvSpPr>
            <a:spLocks noGrp="1"/>
          </p:cNvSpPr>
          <p:nvPr>
            <p:ph type="sldNum" idx="8"/>
          </p:nvPr>
        </p:nvSpPr>
        <p:spPr>
          <a:xfrm>
            <a:off x="1170432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419C32D-17DB-4256-B003-3D5A6A033014}" type="slidenum">
              <a: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5"/>
          <p:cNvSpPr>
            <a:spLocks noGrp="1"/>
          </p:cNvSpPr>
          <p:nvPr>
            <p:ph type="dt" idx="9"/>
          </p:nvPr>
        </p:nvSpPr>
        <p:spPr>
          <a:xfrm>
            <a:off x="81288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3"/>
          <p:cNvSpPr/>
          <p:nvPr/>
        </p:nvSpPr>
        <p:spPr>
          <a:xfrm>
            <a:off x="0" y="0"/>
            <a:ext cx="2073600" cy="9142200"/>
          </a:xfrm>
          <a:custGeom>
            <a:avLst/>
            <a:gdLst>
              <a:gd name="textAreaLeft" fmla="*/ 0 w 2073600"/>
              <a:gd name="textAreaRight" fmla="*/ 2075400 w 2073600"/>
              <a:gd name="textAreaTop" fmla="*/ 0 h 9142200"/>
              <a:gd name="textAreaBottom" fmla="*/ 9144000 h 9142200"/>
            </a:gdLst>
            <a:ahLst/>
            <a:cxnLst/>
            <a:rect l="textAreaLeft" t="textAreaTop" r="textAreaRight" b="textAreaBottom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6" name="object 4"/>
          <p:cNvPicPr/>
          <p:nvPr/>
        </p:nvPicPr>
        <p:blipFill>
          <a:blip r:embed="rId3"/>
          <a:stretch/>
        </p:blipFill>
        <p:spPr>
          <a:xfrm>
            <a:off x="1405440" y="-2520"/>
            <a:ext cx="668160" cy="9144720"/>
          </a:xfrm>
          <a:prstGeom prst="rect">
            <a:avLst/>
          </a:prstGeom>
          <a:ln w="0">
            <a:noFill/>
          </a:ln>
        </p:spPr>
      </p:pic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ftr" idx="10"/>
          </p:nvPr>
        </p:nvSpPr>
        <p:spPr>
          <a:xfrm>
            <a:off x="5527080" y="8503920"/>
            <a:ext cx="520020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sldNum" idx="11"/>
          </p:nvPr>
        </p:nvSpPr>
        <p:spPr>
          <a:xfrm>
            <a:off x="1170432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31B2B17-3FF0-4AD7-979B-67D0B0D4BCF1}" type="slidenum">
              <a: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dt" idx="12"/>
          </p:nvPr>
        </p:nvSpPr>
        <p:spPr>
          <a:xfrm>
            <a:off x="81288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"/>
          <p:cNvSpPr/>
          <p:nvPr/>
        </p:nvSpPr>
        <p:spPr>
          <a:xfrm>
            <a:off x="0" y="0"/>
            <a:ext cx="2073600" cy="9142200"/>
          </a:xfrm>
          <a:custGeom>
            <a:avLst/>
            <a:gdLst>
              <a:gd name="textAreaLeft" fmla="*/ 0 w 2073600"/>
              <a:gd name="textAreaRight" fmla="*/ 2075400 w 2073600"/>
              <a:gd name="textAreaTop" fmla="*/ 0 h 9142200"/>
              <a:gd name="textAreaBottom" fmla="*/ 9144000 h 9142200"/>
            </a:gdLst>
            <a:ahLst/>
            <a:cxnLst/>
            <a:rect l="textAreaLeft" t="textAreaTop" r="textAreaRight" b="textAreaBottom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5" name="object 4"/>
          <p:cNvPicPr/>
          <p:nvPr/>
        </p:nvPicPr>
        <p:blipFill>
          <a:blip r:embed="rId3"/>
          <a:stretch/>
        </p:blipFill>
        <p:spPr>
          <a:xfrm>
            <a:off x="1405440" y="-2520"/>
            <a:ext cx="668160" cy="9144720"/>
          </a:xfrm>
          <a:prstGeom prst="rect">
            <a:avLst/>
          </a:prstGeom>
          <a:ln w="0">
            <a:noFill/>
          </a:ln>
        </p:spPr>
      </p:pic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ftr" idx="13"/>
          </p:nvPr>
        </p:nvSpPr>
        <p:spPr>
          <a:xfrm>
            <a:off x="5527080" y="8503920"/>
            <a:ext cx="520020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sldNum" idx="14"/>
          </p:nvPr>
        </p:nvSpPr>
        <p:spPr>
          <a:xfrm>
            <a:off x="1170432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E622DE3-0A01-4635-BEC0-5F9B2D9880FD}" type="slidenum">
              <a: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dt" idx="15"/>
          </p:nvPr>
        </p:nvSpPr>
        <p:spPr>
          <a:xfrm>
            <a:off x="812880" y="8503920"/>
            <a:ext cx="3737160" cy="455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3"/>
          <p:cNvSpPr/>
          <p:nvPr/>
        </p:nvSpPr>
        <p:spPr>
          <a:xfrm>
            <a:off x="0" y="0"/>
            <a:ext cx="2073600" cy="9142200"/>
          </a:xfrm>
          <a:custGeom>
            <a:avLst/>
            <a:gdLst>
              <a:gd name="textAreaLeft" fmla="*/ 0 w 2073600"/>
              <a:gd name="textAreaRight" fmla="*/ 2075400 w 2073600"/>
              <a:gd name="textAreaTop" fmla="*/ 0 h 9142200"/>
              <a:gd name="textAreaBottom" fmla="*/ 9144000 h 9142200"/>
            </a:gdLst>
            <a:ahLst/>
            <a:cxnLst/>
            <a:rect l="textAreaLeft" t="textAreaTop" r="textAreaRight" b="textAreaBottom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4" name="object 4"/>
          <p:cNvPicPr/>
          <p:nvPr/>
        </p:nvPicPr>
        <p:blipFill>
          <a:blip r:embed="rId3"/>
          <a:stretch/>
        </p:blipFill>
        <p:spPr>
          <a:xfrm>
            <a:off x="1405440" y="-2520"/>
            <a:ext cx="668160" cy="9144720"/>
          </a:xfrm>
          <a:prstGeom prst="rect">
            <a:avLst/>
          </a:prstGeom>
          <a:ln w="0"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ftr" idx="16"/>
          </p:nvPr>
        </p:nvSpPr>
        <p:spPr>
          <a:xfrm>
            <a:off x="5527080" y="8503920"/>
            <a:ext cx="5200200" cy="2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sldNum" idx="17"/>
          </p:nvPr>
        </p:nvSpPr>
        <p:spPr>
          <a:xfrm>
            <a:off x="11704320" y="8503920"/>
            <a:ext cx="3737160" cy="2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n-US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E8D6F28-8B6E-4967-A1EB-7F95EFEA0810}" type="slidenum">
              <a:rPr lang="en-US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 idx="18"/>
          </p:nvPr>
        </p:nvSpPr>
        <p:spPr>
          <a:xfrm>
            <a:off x="1210320" y="8444160"/>
            <a:ext cx="2682000" cy="547200"/>
          </a:xfrm>
          <a:prstGeom prst="rect">
            <a:avLst/>
          </a:prstGeom>
          <a:noFill/>
          <a:ln w="0">
            <a:noFill/>
          </a:ln>
        </p:spPr>
        <p:txBody>
          <a:bodyPr lIns="162720" tIns="81360" rIns="162720" bIns="8136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/>
    <p:bodyStyle/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3"/>
          <p:cNvSpPr/>
          <p:nvPr/>
        </p:nvSpPr>
        <p:spPr>
          <a:xfrm>
            <a:off x="0" y="0"/>
            <a:ext cx="2073600" cy="9142200"/>
          </a:xfrm>
          <a:custGeom>
            <a:avLst/>
            <a:gdLst>
              <a:gd name="textAreaLeft" fmla="*/ 0 w 2073600"/>
              <a:gd name="textAreaRight" fmla="*/ 2075400 w 2073600"/>
              <a:gd name="textAreaTop" fmla="*/ 0 h 9142200"/>
              <a:gd name="textAreaBottom" fmla="*/ 9144000 h 9142200"/>
            </a:gdLst>
            <a:ahLst/>
            <a:cxnLst/>
            <a:rect l="textAreaLeft" t="textAreaTop" r="textAreaRight" b="textAreaBottom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9" name="object 4"/>
          <p:cNvPicPr/>
          <p:nvPr/>
        </p:nvPicPr>
        <p:blipFill>
          <a:blip r:embed="rId3"/>
          <a:stretch/>
        </p:blipFill>
        <p:spPr>
          <a:xfrm>
            <a:off x="1405440" y="-2520"/>
            <a:ext cx="668160" cy="914472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ftr" idx="19"/>
          </p:nvPr>
        </p:nvSpPr>
        <p:spPr>
          <a:xfrm>
            <a:off x="5527080" y="8503920"/>
            <a:ext cx="5200200" cy="2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51" name="PlaceHolder 2"/>
          <p:cNvSpPr>
            <a:spLocks noGrp="1"/>
          </p:cNvSpPr>
          <p:nvPr>
            <p:ph type="sldNum" idx="20"/>
          </p:nvPr>
        </p:nvSpPr>
        <p:spPr>
          <a:xfrm>
            <a:off x="11704320" y="8503920"/>
            <a:ext cx="3737160" cy="2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9B9B9B"/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E979D2A-CD35-491F-BFDC-B112A84E24BB}" type="slidenum">
              <a:rPr lang="ru-RU" sz="1800" b="0" strike="noStrike" spc="-1">
                <a:solidFill>
                  <a:srgbClr val="9B9B9B"/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 idx="21"/>
          </p:nvPr>
        </p:nvSpPr>
        <p:spPr>
          <a:xfrm>
            <a:off x="812880" y="8503920"/>
            <a:ext cx="3737160" cy="2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/>
    <p:bodyStyle/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3"/>
          <p:cNvSpPr/>
          <p:nvPr/>
        </p:nvSpPr>
        <p:spPr>
          <a:xfrm>
            <a:off x="0" y="0"/>
            <a:ext cx="2074680" cy="9143280"/>
          </a:xfrm>
          <a:custGeom>
            <a:avLst/>
            <a:gdLst>
              <a:gd name="textAreaLeft" fmla="*/ 0 w 2074680"/>
              <a:gd name="textAreaRight" fmla="*/ 2075400 w 2074680"/>
              <a:gd name="textAreaTop" fmla="*/ 0 h 9143280"/>
              <a:gd name="textAreaBottom" fmla="*/ 9144000 h 9143280"/>
            </a:gdLst>
            <a:ahLst/>
            <a:cxnLst/>
            <a:rect l="textAreaLeft" t="textAreaTop" r="textAreaRight" b="textAreaBottom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4" name="object 4"/>
          <p:cNvPicPr/>
          <p:nvPr/>
        </p:nvPicPr>
        <p:blipFill>
          <a:blip r:embed="rId4"/>
          <a:stretch/>
        </p:blipFill>
        <p:spPr>
          <a:xfrm>
            <a:off x="1405440" y="-2520"/>
            <a:ext cx="669240" cy="9145800"/>
          </a:xfrm>
          <a:prstGeom prst="rect">
            <a:avLst/>
          </a:prstGeom>
          <a:ln w="0">
            <a:noFill/>
          </a:ln>
        </p:spPr>
      </p:pic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67680" y="3387600"/>
            <a:ext cx="7119000" cy="228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28600" cy="530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57" name="PlaceHolder 3"/>
          <p:cNvSpPr>
            <a:spLocks noGrp="1"/>
          </p:cNvSpPr>
          <p:nvPr>
            <p:ph type="ftr" idx="22"/>
          </p:nvPr>
        </p:nvSpPr>
        <p:spPr>
          <a:xfrm>
            <a:off x="5527080" y="8503920"/>
            <a:ext cx="520128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58" name="PlaceHolder 4"/>
          <p:cNvSpPr>
            <a:spLocks noGrp="1"/>
          </p:cNvSpPr>
          <p:nvPr>
            <p:ph type="sldNum" idx="23"/>
          </p:nvPr>
        </p:nvSpPr>
        <p:spPr>
          <a:xfrm>
            <a:off x="11704320" y="8503920"/>
            <a:ext cx="373824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E961BDB7-0953-431B-A381-4F4BD344F410}" type="slidenum">
              <a:rPr lang="x-none" sz="18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dt" idx="24"/>
          </p:nvPr>
        </p:nvSpPr>
        <p:spPr>
          <a:xfrm>
            <a:off x="812880" y="8503920"/>
            <a:ext cx="373824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Группа 7"/>
          <p:cNvGrpSpPr>
            <a:grpSpLocks/>
          </p:cNvGrpSpPr>
          <p:nvPr/>
        </p:nvGrpSpPr>
        <p:grpSpPr bwMode="auto">
          <a:xfrm>
            <a:off x="3358445" y="731520"/>
            <a:ext cx="9810044" cy="4757421"/>
            <a:chOff x="1889522" y="411510"/>
            <a:chExt cx="4626694" cy="2676225"/>
          </a:xfrm>
        </p:grpSpPr>
        <p:pic>
          <p:nvPicPr>
            <p:cNvPr id="39945" name="Рисунок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73" r="2159"/>
            <a:stretch>
              <a:fillRect/>
            </a:stretch>
          </p:blipFill>
          <p:spPr bwMode="auto">
            <a:xfrm>
              <a:off x="1889522" y="411510"/>
              <a:ext cx="4626694" cy="26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 rot="20514335">
              <a:off x="3646494" y="701566"/>
              <a:ext cx="846541" cy="552962"/>
            </a:xfrm>
            <a:prstGeom prst="rect">
              <a:avLst/>
            </a:prstGeom>
            <a:solidFill>
              <a:srgbClr val="8BBE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dirty="0"/>
            </a:p>
          </p:txBody>
        </p:sp>
        <p:sp>
          <p:nvSpPr>
            <p:cNvPr id="5" name="Прямоугольный треугольник 4"/>
            <p:cNvSpPr/>
            <p:nvPr/>
          </p:nvSpPr>
          <p:spPr>
            <a:xfrm rot="11736516">
              <a:off x="4089731" y="607262"/>
              <a:ext cx="614940" cy="594399"/>
            </a:xfrm>
            <a:prstGeom prst="rtTriangle">
              <a:avLst/>
            </a:prstGeom>
            <a:solidFill>
              <a:srgbClr val="95C7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dirty="0"/>
            </a:p>
          </p:txBody>
        </p:sp>
        <p:sp>
          <p:nvSpPr>
            <p:cNvPr id="39948" name="TextBox 1"/>
            <p:cNvSpPr txBox="1">
              <a:spLocks noChangeArrowheads="1"/>
            </p:cNvSpPr>
            <p:nvPr/>
          </p:nvSpPr>
          <p:spPr bwMode="auto">
            <a:xfrm>
              <a:off x="3584106" y="536942"/>
              <a:ext cx="1581528" cy="882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ru-RU" altLang="ru-RU" sz="3200" b="1">
                  <a:solidFill>
                    <a:srgbClr val="034691"/>
                  </a:solidFill>
                  <a:latin typeface="Century Gothic" pitchFamily="34" charset="0"/>
                </a:rPr>
                <a:t>Социальный фонд </a:t>
              </a:r>
            </a:p>
            <a:p>
              <a:pPr algn="ctr"/>
              <a:r>
                <a:rPr lang="ru-RU" altLang="ru-RU" sz="3200" b="1">
                  <a:solidFill>
                    <a:srgbClr val="034691"/>
                  </a:solidFill>
                  <a:latin typeface="Century Gothic" pitchFamily="34" charset="0"/>
                </a:rPr>
                <a:t>России</a:t>
              </a:r>
            </a:p>
          </p:txBody>
        </p:sp>
        <p:sp>
          <p:nvSpPr>
            <p:cNvPr id="39949" name="TextBox 5"/>
            <p:cNvSpPr txBox="1">
              <a:spLocks noChangeArrowheads="1"/>
            </p:cNvSpPr>
            <p:nvPr/>
          </p:nvSpPr>
          <p:spPr bwMode="auto">
            <a:xfrm>
              <a:off x="2936035" y="2302413"/>
              <a:ext cx="1194826" cy="2337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endParaRPr lang="ru-RU" altLang="ru-RU" sz="2100" b="1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7" name="Параллелограмм 6"/>
          <p:cNvSpPr/>
          <p:nvPr/>
        </p:nvSpPr>
        <p:spPr>
          <a:xfrm>
            <a:off x="2367360" y="5524047"/>
            <a:ext cx="12212869" cy="2072640"/>
          </a:xfrm>
          <a:prstGeom prst="parallelogram">
            <a:avLst>
              <a:gd name="adj" fmla="val 0"/>
            </a:avLst>
          </a:prstGeom>
          <a:solidFill>
            <a:srgbClr val="257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anchor="ctr"/>
          <a:lstStyle/>
          <a:p>
            <a:pPr algn="ctr">
              <a:defRPr/>
            </a:pPr>
            <a:endParaRPr lang="ru-RU" sz="3200" dirty="0" smtClean="0"/>
          </a:p>
          <a:p>
            <a:pPr algn="ctr">
              <a:defRPr/>
            </a:pPr>
            <a:endParaRPr lang="ru-RU" sz="3200" dirty="0"/>
          </a:p>
          <a:p>
            <a:pPr algn="ctr">
              <a:defRPr/>
            </a:pPr>
            <a:endParaRPr lang="ru-RU" sz="3200" dirty="0" smtClean="0"/>
          </a:p>
          <a:p>
            <a:pPr algn="ctr">
              <a:defRPr/>
            </a:pPr>
            <a:endParaRPr lang="ru-RU" sz="3200" dirty="0"/>
          </a:p>
          <a:p>
            <a:pPr algn="ctr">
              <a:defRPr/>
            </a:pPr>
            <a:endParaRPr lang="ru-RU" sz="3200" dirty="0" smtClean="0"/>
          </a:p>
          <a:p>
            <a:pPr algn="ctr">
              <a:defRPr/>
            </a:pPr>
            <a:endParaRPr lang="ru-RU" sz="3200" dirty="0"/>
          </a:p>
          <a:p>
            <a:pPr algn="ctr">
              <a:defRPr/>
            </a:pPr>
            <a:endParaRPr lang="ru-RU" sz="3200" dirty="0"/>
          </a:p>
        </p:txBody>
      </p:sp>
      <p:sp>
        <p:nvSpPr>
          <p:cNvPr id="39940" name="Прямоугольник 10"/>
          <p:cNvSpPr>
            <a:spLocks noChangeArrowheads="1"/>
          </p:cNvSpPr>
          <p:nvPr/>
        </p:nvSpPr>
        <p:spPr bwMode="auto">
          <a:xfrm>
            <a:off x="2565401" y="5392422"/>
            <a:ext cx="11650133" cy="144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4" tIns="60957" rIns="121914" bIns="6095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4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altLang="ru-RU" sz="4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изменении законодательства по </a:t>
            </a:r>
            <a:r>
              <a:rPr lang="ru-RU" altLang="ru-RU" sz="4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индексации пенсий работающих пенсионеров</a:t>
            </a:r>
            <a:endParaRPr lang="ru-RU" altLang="ru-RU" sz="43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TextBox 13"/>
          <p:cNvSpPr txBox="1">
            <a:spLocks noChangeArrowheads="1"/>
          </p:cNvSpPr>
          <p:nvPr/>
        </p:nvSpPr>
        <p:spPr bwMode="auto">
          <a:xfrm>
            <a:off x="191912" y="7594600"/>
            <a:ext cx="15067845" cy="49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4" tIns="60957" rIns="121914" bIns="6095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Отделение Фонда пенсионного и социального страхования РФ по Кемеровской области –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Кузбассу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44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378" y="3924301"/>
            <a:ext cx="2229556" cy="1236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51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utoShape 27"/>
          <p:cNvSpPr/>
          <p:nvPr/>
        </p:nvSpPr>
        <p:spPr>
          <a:xfrm>
            <a:off x="155520" y="-144360"/>
            <a:ext cx="304200" cy="30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AutoShape 2"/>
          <p:cNvSpPr/>
          <p:nvPr/>
        </p:nvSpPr>
        <p:spPr>
          <a:xfrm>
            <a:off x="307800" y="7920"/>
            <a:ext cx="304200" cy="30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4" name="Picture 2" descr="Международный молодежный экономический форум «ПМЭФ-2024» &gt; СахГУ"/>
          <p:cNvPicPr/>
          <p:nvPr/>
        </p:nvPicPr>
        <p:blipFill>
          <a:blip r:embed="rId2"/>
          <a:stretch/>
        </p:blipFill>
        <p:spPr>
          <a:xfrm>
            <a:off x="2540520" y="2236680"/>
            <a:ext cx="3834360" cy="1989360"/>
          </a:xfrm>
          <a:prstGeom prst="rect">
            <a:avLst/>
          </a:prstGeom>
          <a:ln w="0">
            <a:noFill/>
          </a:ln>
        </p:spPr>
      </p:pic>
      <p:sp>
        <p:nvSpPr>
          <p:cNvPr id="65" name="Двойные круглые скобки 2"/>
          <p:cNvSpPr/>
          <p:nvPr/>
        </p:nvSpPr>
        <p:spPr>
          <a:xfrm>
            <a:off x="7179120" y="1843558"/>
            <a:ext cx="8451000" cy="4100402"/>
          </a:xfrm>
          <a:prstGeom prst="bracketPair">
            <a:avLst>
              <a:gd name="adj" fmla="val 6488"/>
            </a:avLst>
          </a:prstGeom>
          <a:noFill/>
          <a:ln>
            <a:solidFill>
              <a:srgbClr val="385A8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77840" defTabSz="914400">
              <a:lnSpc>
                <a:spcPct val="100000"/>
              </a:lnSpc>
            </a:pPr>
            <a:r>
              <a:rPr lang="ru-RU" sz="3600" b="0" strike="noStrike" spc="-1" dirty="0">
                <a:solidFill>
                  <a:srgbClr val="000000"/>
                </a:solidFill>
                <a:latin typeface="Bebas Neue Bold"/>
              </a:rPr>
              <a:t>…Президент Российской Федерации В.В. Путин </a:t>
            </a:r>
            <a:r>
              <a:rPr lang="ru-RU" sz="3600" b="0" strike="noStrike" spc="-1" dirty="0" smtClean="0">
                <a:solidFill>
                  <a:srgbClr val="000000"/>
                </a:solidFill>
                <a:latin typeface="Bebas Neue Bold"/>
              </a:rPr>
              <a:t>заявил </a:t>
            </a:r>
            <a:r>
              <a:rPr lang="ru-RU" sz="3600" b="0" strike="noStrike" spc="-1" dirty="0">
                <a:solidFill>
                  <a:srgbClr val="000000"/>
                </a:solidFill>
                <a:latin typeface="Bebas Neue Bold"/>
              </a:rPr>
              <a:t>о необходимости </a:t>
            </a:r>
            <a:r>
              <a:rPr lang="ru-RU" sz="3600" b="0" strike="noStrike" spc="-1" dirty="0">
                <a:solidFill>
                  <a:schemeClr val="accent2">
                    <a:lumMod val="75000"/>
                  </a:schemeClr>
                </a:solidFill>
                <a:latin typeface="Bebas Neue Bold"/>
              </a:rPr>
              <a:t>возврата к индексации пенсий</a:t>
            </a:r>
            <a:r>
              <a:rPr lang="ru-RU" sz="3600" b="0" strike="noStrike" spc="-1" dirty="0">
                <a:solidFill>
                  <a:srgbClr val="000000"/>
                </a:solidFill>
                <a:latin typeface="Bebas Neue Bold"/>
              </a:rPr>
              <a:t> работающим </a:t>
            </a:r>
            <a:r>
              <a:rPr lang="ru-RU" sz="3600" b="0" strike="noStrike" spc="-1" dirty="0" smtClean="0">
                <a:solidFill>
                  <a:srgbClr val="000000"/>
                </a:solidFill>
                <a:latin typeface="Bebas Neue Bold"/>
              </a:rPr>
              <a:t>пенсионерам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Прямоугольник 27"/>
          <p:cNvSpPr/>
          <p:nvPr/>
        </p:nvSpPr>
        <p:spPr>
          <a:xfrm>
            <a:off x="7454880" y="4502880"/>
            <a:ext cx="7911360" cy="14758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ru-RU" sz="1500" b="0" strike="noStrike" spc="-1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«…Предлагаю со следующего года </a:t>
            </a:r>
            <a:r>
              <a:rPr lang="ru-RU" sz="1500" b="1" strike="noStrike" spc="-1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возобновить индексацию пенсий работающим пенсионерам</a:t>
            </a:r>
            <a:r>
              <a:rPr lang="ru-RU" sz="1500" b="0" strike="noStrike" spc="-1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. </a:t>
            </a:r>
            <a:r>
              <a:rPr sz="1500" dirty="0"/>
              <a:t/>
            </a:r>
            <a:br>
              <a:rPr sz="1500" dirty="0"/>
            </a:br>
            <a:r>
              <a:rPr lang="ru-RU" sz="1500" b="0" strike="noStrike" spc="-1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С 1 февраля 2025 года и далее ежегодно пенсии будут повышаться не только тем, кто уже вышел на заслуженный отдых, но и тем, кто продолжает работать. Это будет действительно справедливо. Прошу партию «Единая Россия» совместно с Правительством подготовить соответствующий законопроект и принять его в весеннюю сессию…»</a:t>
            </a:r>
            <a:endParaRPr lang="ru-RU" sz="15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Прямоугольник 28"/>
          <p:cNvSpPr/>
          <p:nvPr/>
        </p:nvSpPr>
        <p:spPr>
          <a:xfrm>
            <a:off x="2151336" y="236879"/>
            <a:ext cx="4908984" cy="16533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Bef>
                <a:spcPts val="300"/>
              </a:spcBef>
            </a:pPr>
            <a:r>
              <a:rPr lang="ru-RU" sz="4800" b="1" strike="noStrike" spc="-1" dirty="0">
                <a:solidFill>
                  <a:schemeClr val="accent5">
                    <a:lumMod val="90000"/>
                  </a:schemeClr>
                </a:solidFill>
                <a:latin typeface="Bebas Neue Bold"/>
              </a:rPr>
              <a:t>01.01.2016</a:t>
            </a:r>
            <a:endParaRPr lang="ru-RU" sz="4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300"/>
              </a:spcBef>
            </a:pPr>
            <a:r>
              <a:rPr lang="ru-RU" sz="4800" b="1" strike="noStrike" spc="-1" dirty="0" smtClean="0">
                <a:solidFill>
                  <a:schemeClr val="accent5">
                    <a:lumMod val="90000"/>
                  </a:schemeClr>
                </a:solidFill>
                <a:latin typeface="Bebas Neue Bold"/>
              </a:rPr>
              <a:t>01.01.2023</a:t>
            </a:r>
            <a:endParaRPr lang="ru-R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Прямоугольник 29"/>
          <p:cNvSpPr/>
          <p:nvPr/>
        </p:nvSpPr>
        <p:spPr>
          <a:xfrm>
            <a:off x="5573520" y="5943960"/>
            <a:ext cx="8960400" cy="10142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ru-RU" sz="3200" b="0" strike="noStrike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«</a:t>
            </a:r>
            <a:r>
              <a:rPr lang="ru-RU" sz="2800" b="0" strike="noStrike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Единая Россия» внесла в Госдуму законопроект </a:t>
            </a:r>
            <a:r>
              <a:rPr lang="ru-RU" sz="2800" b="0" strike="noStrike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об </a:t>
            </a:r>
            <a:r>
              <a:rPr lang="ru-RU" sz="2800" b="0" strike="noStrike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индексации пенсий работающим </a:t>
            </a:r>
            <a:r>
              <a:rPr lang="ru-RU" sz="2800" b="0" strike="noStrike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пенсионерам </a:t>
            </a:r>
            <a:endParaRPr lang="ru-RU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Прямоугольник 31"/>
          <p:cNvSpPr/>
          <p:nvPr/>
        </p:nvSpPr>
        <p:spPr>
          <a:xfrm>
            <a:off x="5560130" y="1183815"/>
            <a:ext cx="966384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ru-RU" sz="2000" b="0" strike="noStrike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переход на новый, более оперативный вид отчетности (ЕФС вместо СЗВМ</a:t>
            </a:r>
            <a:r>
              <a:rPr lang="ru-RU" sz="2000" b="0" strike="noStrike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),который сократил срок выплаты пенсии с учетом индексации до 2 месяцев 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Прямоугольник 34"/>
          <p:cNvSpPr/>
          <p:nvPr/>
        </p:nvSpPr>
        <p:spPr>
          <a:xfrm>
            <a:off x="5551560" y="337680"/>
            <a:ext cx="9663840" cy="69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2000" b="0" strike="noStrike" spc="-1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вступила в силу статья 26.1 Федерального закона № 400-ФЗ об особенностях выплаты пенсий работающим пенсионерам без учета индексации </a:t>
            </a:r>
            <a:r>
              <a:rPr lang="ru-RU" sz="1600" b="0" strike="noStrike" spc="-1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(введена Федеральным законом от 29.12.2015 № 385-ФЗ)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580000" y="7128000"/>
            <a:ext cx="10439640" cy="1514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Принят </a:t>
            </a:r>
            <a:r>
              <a:rPr lang="ru-RU" sz="2000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Федеральный закон </a:t>
            </a:r>
            <a:r>
              <a:rPr lang="ru-RU" sz="2000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№ 173-ФЗ 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«О внесении изменений в статью 17 Федерального закона «Об обязательном пенсионном страховании в Российской Федерации» и статью 26.1 Федерального закона </a:t>
            </a:r>
            <a:r>
              <a:rPr lang="ru-RU" sz="2000" b="1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«</a:t>
            </a:r>
            <a:r>
              <a:rPr lang="ru-RU" sz="2000" b="1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О страховых пенсиях</a:t>
            </a:r>
            <a:r>
              <a:rPr lang="ru-RU" sz="2000" b="1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» </a:t>
            </a:r>
            <a:r>
              <a:rPr lang="ru-RU" sz="2000" b="1" strike="noStrike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 </a:t>
            </a:r>
            <a:r>
              <a:rPr lang="ru-RU" sz="2000" b="1" strike="noStrike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(об индексации размеров страховых пенсий работающих пенсионеров)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647280" y="5857560"/>
            <a:ext cx="3744416" cy="206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800" b="1" strike="noStrike" spc="-1" dirty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20.06.2024</a:t>
            </a:r>
            <a:endParaRPr lang="ru-R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791296" y="7220880"/>
            <a:ext cx="3600400" cy="700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ru-RU" sz="4800" b="1" strike="noStrike" spc="-1" dirty="0" smtClean="0">
                <a:solidFill>
                  <a:schemeClr val="accent5">
                    <a:lumMod val="50000"/>
                  </a:schemeClr>
                </a:solidFill>
                <a:latin typeface="Bebas Neue Bold"/>
              </a:rPr>
              <a:t>08.07.2024</a:t>
            </a:r>
            <a:endParaRPr lang="ru-R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31"/>
          <p:cNvSpPr/>
          <p:nvPr/>
        </p:nvSpPr>
        <p:spPr>
          <a:xfrm>
            <a:off x="422640" y="4514040"/>
            <a:ext cx="15679080" cy="12723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4A88DB"/>
                </a:solidFill>
                <a:latin typeface="Arial Black"/>
              </a:rPr>
              <a:t>ВНЕСЕНИЕ ИЗМЕНЕНИЙ В ФЕДЕРАЛЬНЫЙ ЗАКОН № 400-ФЗ В ЦЕЛЯХ ВОЗОБНОВЛЕНИЯ ИНДЕКСАЦИИ РАБОТАЮЩИМ ПЕНСИОНЕРАМ </a:t>
            </a:r>
            <a:endParaRPr lang="ru-RU" sz="2400" b="0" strike="noStrike" spc="-1" dirty="0" smtClean="0">
              <a:solidFill>
                <a:srgbClr val="4A88DB"/>
              </a:solidFill>
              <a:latin typeface="Arial Black"/>
            </a:endParaRPr>
          </a:p>
          <a:p>
            <a:pPr algn="ctr"/>
            <a:r>
              <a:rPr lang="ru-RU" sz="2400" b="0" strike="noStrike" spc="-1" dirty="0" smtClean="0">
                <a:solidFill>
                  <a:srgbClr val="4A88DB"/>
                </a:solidFill>
                <a:latin typeface="Arial Black"/>
              </a:rPr>
              <a:t>(ДАТА ВСТУПЛЕНИЯ </a:t>
            </a:r>
            <a:r>
              <a:rPr lang="ru-RU" sz="2400" spc="-1" dirty="0" smtClean="0">
                <a:solidFill>
                  <a:srgbClr val="4A88DB"/>
                </a:solidFill>
                <a:latin typeface="Arial Black"/>
              </a:rPr>
              <a:t>В СИЛУ  - 1 ЯНВАРЯ 2025 ГОДА) 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Прямоугольник 6"/>
          <p:cNvSpPr/>
          <p:nvPr/>
        </p:nvSpPr>
        <p:spPr>
          <a:xfrm>
            <a:off x="2637360" y="7191360"/>
            <a:ext cx="1534320" cy="1154880"/>
          </a:xfrm>
          <a:prstGeom prst="rect">
            <a:avLst/>
          </a:prstGeom>
          <a:solidFill>
            <a:srgbClr val="89B6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200" b="0" strike="noStrike" spc="-1">
                <a:solidFill>
                  <a:schemeClr val="lt1"/>
                </a:solidFill>
                <a:latin typeface="Arial Black"/>
              </a:rPr>
              <a:t>Пенсия </a:t>
            </a:r>
            <a:r>
              <a:rPr sz="1200"/>
              <a:t/>
            </a:r>
            <a:br>
              <a:rPr sz="1200"/>
            </a:br>
            <a:r>
              <a:rPr lang="ru-RU" sz="1200" b="0" strike="noStrike" spc="-1">
                <a:solidFill>
                  <a:schemeClr val="lt1"/>
                </a:solidFill>
                <a:latin typeface="Arial Black"/>
              </a:rPr>
              <a:t>на дату назначения</a:t>
            </a:r>
            <a:r>
              <a:rPr sz="1200"/>
              <a:t/>
            </a:r>
            <a:br>
              <a:rPr sz="1200"/>
            </a:br>
            <a:r>
              <a:rPr lang="ru-RU" sz="1200" b="0" strike="noStrike" spc="-1">
                <a:solidFill>
                  <a:schemeClr val="lt1"/>
                </a:solidFill>
                <a:latin typeface="Arial Black"/>
              </a:rPr>
              <a:t>(устройства на работу)</a:t>
            </a:r>
            <a:endParaRPr lang="ru-RU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Прямоугольник 7"/>
          <p:cNvSpPr/>
          <p:nvPr/>
        </p:nvSpPr>
        <p:spPr>
          <a:xfrm>
            <a:off x="5204520" y="7193880"/>
            <a:ext cx="1534320" cy="1152360"/>
          </a:xfrm>
          <a:prstGeom prst="rect">
            <a:avLst/>
          </a:prstGeom>
          <a:solidFill>
            <a:srgbClr val="89B6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78" name="Прямоугольник 8"/>
          <p:cNvSpPr/>
          <p:nvPr/>
        </p:nvSpPr>
        <p:spPr>
          <a:xfrm>
            <a:off x="5204520" y="6800760"/>
            <a:ext cx="1534320" cy="366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lt1"/>
                </a:solidFill>
                <a:latin typeface="Arial Black"/>
              </a:rPr>
              <a:t>ИНДЕКСАЦИЯ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Прямоугольник 9"/>
          <p:cNvSpPr/>
          <p:nvPr/>
        </p:nvSpPr>
        <p:spPr>
          <a:xfrm>
            <a:off x="7759440" y="7193880"/>
            <a:ext cx="1534320" cy="1152360"/>
          </a:xfrm>
          <a:prstGeom prst="rect">
            <a:avLst/>
          </a:prstGeom>
          <a:solidFill>
            <a:srgbClr val="89B6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80" name="Прямоугольник 10"/>
          <p:cNvSpPr/>
          <p:nvPr/>
        </p:nvSpPr>
        <p:spPr>
          <a:xfrm>
            <a:off x="7759440" y="6798240"/>
            <a:ext cx="1534320" cy="366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1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81" name="Прямоугольник 11"/>
          <p:cNvSpPr/>
          <p:nvPr/>
        </p:nvSpPr>
        <p:spPr>
          <a:xfrm>
            <a:off x="7759440" y="6403320"/>
            <a:ext cx="1534320" cy="3661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lt1"/>
                </a:solidFill>
                <a:latin typeface="Arial Black"/>
              </a:rPr>
              <a:t>ИНДЕКСАЦИЯ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Прямоугольник 12"/>
          <p:cNvSpPr/>
          <p:nvPr/>
        </p:nvSpPr>
        <p:spPr>
          <a:xfrm>
            <a:off x="10287000" y="7193880"/>
            <a:ext cx="1534320" cy="1152360"/>
          </a:xfrm>
          <a:prstGeom prst="rect">
            <a:avLst/>
          </a:prstGeom>
          <a:solidFill>
            <a:srgbClr val="89B6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83" name="Прямоугольник 13"/>
          <p:cNvSpPr/>
          <p:nvPr/>
        </p:nvSpPr>
        <p:spPr>
          <a:xfrm>
            <a:off x="10287000" y="6798240"/>
            <a:ext cx="1534320" cy="366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5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84" name="Прямоугольник 14"/>
          <p:cNvSpPr/>
          <p:nvPr/>
        </p:nvSpPr>
        <p:spPr>
          <a:xfrm>
            <a:off x="10289160" y="6400080"/>
            <a:ext cx="1532160" cy="369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5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85" name="Прямоугольник 15"/>
          <p:cNvSpPr/>
          <p:nvPr/>
        </p:nvSpPr>
        <p:spPr>
          <a:xfrm>
            <a:off x="10287000" y="6002640"/>
            <a:ext cx="1534320" cy="366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lt1"/>
                </a:solidFill>
                <a:latin typeface="Arial Black"/>
              </a:rPr>
              <a:t>ИНДЕКСАЦИЯ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86" name="Группа 16"/>
          <p:cNvGrpSpPr/>
          <p:nvPr/>
        </p:nvGrpSpPr>
        <p:grpSpPr>
          <a:xfrm>
            <a:off x="843840" y="5992560"/>
            <a:ext cx="1137960" cy="2446200"/>
            <a:chOff x="843840" y="5992560"/>
            <a:chExt cx="1137960" cy="2446200"/>
          </a:xfrm>
        </p:grpSpPr>
        <p:sp>
          <p:nvSpPr>
            <p:cNvPr id="87" name="Овал 17"/>
            <p:cNvSpPr/>
            <p:nvPr/>
          </p:nvSpPr>
          <p:spPr>
            <a:xfrm>
              <a:off x="1157400" y="5992560"/>
              <a:ext cx="470520" cy="420480"/>
            </a:xfrm>
            <a:prstGeom prst="ellipse">
              <a:avLst/>
            </a:prstGeom>
            <a:solidFill>
              <a:srgbClr val="89B6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88" name="Полилиния 18"/>
            <p:cNvSpPr/>
            <p:nvPr/>
          </p:nvSpPr>
          <p:spPr>
            <a:xfrm>
              <a:off x="843840" y="6451560"/>
              <a:ext cx="1100160" cy="1987200"/>
            </a:xfrm>
            <a:custGeom>
              <a:avLst/>
              <a:gdLst>
                <a:gd name="textAreaLeft" fmla="*/ 0 w 1100160"/>
                <a:gd name="textAreaRight" fmla="*/ 1101960 w 1100160"/>
                <a:gd name="textAreaTop" fmla="*/ 0 h 1987200"/>
                <a:gd name="textAreaBottom" fmla="*/ 1989000 h 1987200"/>
              </a:gdLst>
              <a:ahLst/>
              <a:cxnLst/>
              <a:rect l="textAreaLeft" t="textAreaTop" r="textAreaRight" b="textAreaBottom"/>
              <a:pathLst>
                <a:path w="670560" h="1353820">
                  <a:moveTo>
                    <a:pt x="0" y="137160"/>
                  </a:moveTo>
                  <a:lnTo>
                    <a:pt x="27940" y="81280"/>
                  </a:lnTo>
                  <a:lnTo>
                    <a:pt x="43180" y="60960"/>
                  </a:lnTo>
                  <a:lnTo>
                    <a:pt x="68580" y="33020"/>
                  </a:lnTo>
                  <a:lnTo>
                    <a:pt x="93980" y="17780"/>
                  </a:lnTo>
                  <a:lnTo>
                    <a:pt x="124460" y="7620"/>
                  </a:lnTo>
                  <a:lnTo>
                    <a:pt x="152400" y="5080"/>
                  </a:lnTo>
                  <a:lnTo>
                    <a:pt x="236220" y="2540"/>
                  </a:lnTo>
                  <a:lnTo>
                    <a:pt x="302260" y="187960"/>
                  </a:lnTo>
                  <a:lnTo>
                    <a:pt x="327660" y="60960"/>
                  </a:lnTo>
                  <a:lnTo>
                    <a:pt x="347980" y="60960"/>
                  </a:lnTo>
                  <a:lnTo>
                    <a:pt x="363220" y="185420"/>
                  </a:lnTo>
                  <a:lnTo>
                    <a:pt x="444500" y="0"/>
                  </a:lnTo>
                  <a:lnTo>
                    <a:pt x="538480" y="5080"/>
                  </a:lnTo>
                  <a:lnTo>
                    <a:pt x="556260" y="15240"/>
                  </a:lnTo>
                  <a:lnTo>
                    <a:pt x="584200" y="30480"/>
                  </a:lnTo>
                  <a:lnTo>
                    <a:pt x="619760" y="55880"/>
                  </a:lnTo>
                  <a:lnTo>
                    <a:pt x="652780" y="99060"/>
                  </a:lnTo>
                  <a:lnTo>
                    <a:pt x="662940" y="124460"/>
                  </a:lnTo>
                  <a:lnTo>
                    <a:pt x="670560" y="162560"/>
                  </a:lnTo>
                  <a:lnTo>
                    <a:pt x="670560" y="581660"/>
                  </a:lnTo>
                  <a:lnTo>
                    <a:pt x="655320" y="622300"/>
                  </a:lnTo>
                  <a:lnTo>
                    <a:pt x="632460" y="635000"/>
                  </a:lnTo>
                  <a:lnTo>
                    <a:pt x="617220" y="652780"/>
                  </a:lnTo>
                  <a:lnTo>
                    <a:pt x="589280" y="640080"/>
                  </a:lnTo>
                  <a:lnTo>
                    <a:pt x="571500" y="622300"/>
                  </a:lnTo>
                  <a:cubicBezTo>
                    <a:pt x="570653" y="477520"/>
                    <a:pt x="569807" y="332740"/>
                    <a:pt x="568960" y="187960"/>
                  </a:cubicBezTo>
                  <a:lnTo>
                    <a:pt x="508000" y="190500"/>
                  </a:lnTo>
                  <a:cubicBezTo>
                    <a:pt x="507153" y="560493"/>
                    <a:pt x="506307" y="930487"/>
                    <a:pt x="505460" y="1300480"/>
                  </a:cubicBezTo>
                  <a:lnTo>
                    <a:pt x="495300" y="1333500"/>
                  </a:lnTo>
                  <a:lnTo>
                    <a:pt x="474980" y="1351280"/>
                  </a:lnTo>
                  <a:lnTo>
                    <a:pt x="449580" y="1353820"/>
                  </a:lnTo>
                  <a:lnTo>
                    <a:pt x="414020" y="1351280"/>
                  </a:lnTo>
                  <a:lnTo>
                    <a:pt x="388620" y="1338580"/>
                  </a:lnTo>
                  <a:lnTo>
                    <a:pt x="368300" y="1308100"/>
                  </a:lnTo>
                  <a:cubicBezTo>
                    <a:pt x="367453" y="1087120"/>
                    <a:pt x="366607" y="866140"/>
                    <a:pt x="365760" y="645160"/>
                  </a:cubicBezTo>
                  <a:lnTo>
                    <a:pt x="302260" y="642620"/>
                  </a:lnTo>
                  <a:lnTo>
                    <a:pt x="292100" y="1300480"/>
                  </a:lnTo>
                  <a:lnTo>
                    <a:pt x="274320" y="1330960"/>
                  </a:lnTo>
                  <a:lnTo>
                    <a:pt x="256540" y="1351280"/>
                  </a:lnTo>
                  <a:lnTo>
                    <a:pt x="241300" y="1351280"/>
                  </a:lnTo>
                  <a:lnTo>
                    <a:pt x="215900" y="1346200"/>
                  </a:lnTo>
                  <a:lnTo>
                    <a:pt x="190500" y="1336040"/>
                  </a:lnTo>
                  <a:lnTo>
                    <a:pt x="175260" y="1318260"/>
                  </a:lnTo>
                  <a:lnTo>
                    <a:pt x="167640" y="1300480"/>
                  </a:lnTo>
                  <a:lnTo>
                    <a:pt x="160020" y="193040"/>
                  </a:lnTo>
                  <a:lnTo>
                    <a:pt x="106680" y="193040"/>
                  </a:lnTo>
                  <a:lnTo>
                    <a:pt x="106680" y="604520"/>
                  </a:lnTo>
                  <a:lnTo>
                    <a:pt x="101600" y="627380"/>
                  </a:lnTo>
                  <a:lnTo>
                    <a:pt x="83820" y="640080"/>
                  </a:lnTo>
                  <a:lnTo>
                    <a:pt x="73660" y="647700"/>
                  </a:lnTo>
                  <a:lnTo>
                    <a:pt x="48260" y="642620"/>
                  </a:lnTo>
                  <a:lnTo>
                    <a:pt x="20320" y="632460"/>
                  </a:lnTo>
                  <a:lnTo>
                    <a:pt x="5080" y="607060"/>
                  </a:lnTo>
                  <a:lnTo>
                    <a:pt x="5080" y="574040"/>
                  </a:lnTo>
                  <a:cubicBezTo>
                    <a:pt x="3387" y="428413"/>
                    <a:pt x="1693" y="282787"/>
                    <a:pt x="0" y="137160"/>
                  </a:cubicBezTo>
                  <a:close/>
                </a:path>
              </a:pathLst>
            </a:custGeom>
            <a:solidFill>
              <a:srgbClr val="89B6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89" name="Трапеция 19"/>
            <p:cNvSpPr/>
            <p:nvPr/>
          </p:nvSpPr>
          <p:spPr>
            <a:xfrm rot="10800000">
              <a:off x="1358280" y="6452640"/>
              <a:ext cx="79200" cy="57960"/>
            </a:xfrm>
            <a:prstGeom prst="trapezoid">
              <a:avLst>
                <a:gd name="adj" fmla="val 25000"/>
              </a:avLst>
            </a:prstGeom>
            <a:solidFill>
              <a:srgbClr val="89B6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7560" rIns="90000" bIns="7560" anchor="ctr">
              <a:noAutofit/>
            </a:bodyPr>
            <a:lstStyle/>
            <a:p>
              <a:pPr algn="ctr" defTabSz="914400"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90" name="Полилиния 20"/>
            <p:cNvSpPr/>
            <p:nvPr/>
          </p:nvSpPr>
          <p:spPr>
            <a:xfrm>
              <a:off x="1733040" y="7452000"/>
              <a:ext cx="248760" cy="636480"/>
            </a:xfrm>
            <a:custGeom>
              <a:avLst/>
              <a:gdLst>
                <a:gd name="textAreaLeft" fmla="*/ 0 w 248760"/>
                <a:gd name="textAreaRight" fmla="*/ 250560 w 248760"/>
                <a:gd name="textAreaTop" fmla="*/ 0 h 636480"/>
                <a:gd name="textAreaBottom" fmla="*/ 638280 h 636480"/>
              </a:gdLst>
              <a:ahLst/>
              <a:cxnLst/>
              <a:rect l="textAreaLeft" t="textAreaTop" r="textAreaRight" b="textAreaBottom"/>
              <a:pathLst>
                <a:path w="152400" h="434340">
                  <a:moveTo>
                    <a:pt x="5080" y="68580"/>
                  </a:moveTo>
                  <a:lnTo>
                    <a:pt x="60960" y="45720"/>
                  </a:lnTo>
                  <a:lnTo>
                    <a:pt x="58420" y="0"/>
                  </a:lnTo>
                  <a:lnTo>
                    <a:pt x="88900" y="5080"/>
                  </a:lnTo>
                  <a:lnTo>
                    <a:pt x="91440" y="48260"/>
                  </a:lnTo>
                  <a:lnTo>
                    <a:pt x="119380" y="45720"/>
                  </a:lnTo>
                  <a:lnTo>
                    <a:pt x="152400" y="78740"/>
                  </a:lnTo>
                  <a:cubicBezTo>
                    <a:pt x="151553" y="188807"/>
                    <a:pt x="150707" y="298873"/>
                    <a:pt x="149860" y="408940"/>
                  </a:cubicBezTo>
                  <a:lnTo>
                    <a:pt x="129540" y="434340"/>
                  </a:lnTo>
                  <a:lnTo>
                    <a:pt x="17780" y="434340"/>
                  </a:lnTo>
                  <a:lnTo>
                    <a:pt x="0" y="414020"/>
                  </a:lnTo>
                  <a:cubicBezTo>
                    <a:pt x="1693" y="297180"/>
                    <a:pt x="3387" y="180340"/>
                    <a:pt x="5080" y="68580"/>
                  </a:cubicBezTo>
                  <a:close/>
                </a:path>
              </a:pathLst>
            </a:custGeom>
            <a:solidFill>
              <a:srgbClr val="89B6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</p:grpSp>
      <p:sp>
        <p:nvSpPr>
          <p:cNvPr id="91" name="Прямоугольник 21"/>
          <p:cNvSpPr/>
          <p:nvPr/>
        </p:nvSpPr>
        <p:spPr>
          <a:xfrm>
            <a:off x="13376520" y="7191360"/>
            <a:ext cx="1534320" cy="1154880"/>
          </a:xfrm>
          <a:prstGeom prst="rect">
            <a:avLst/>
          </a:prstGeom>
          <a:solidFill>
            <a:srgbClr val="89B6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92" name="TextBox 22"/>
          <p:cNvSpPr/>
          <p:nvPr/>
        </p:nvSpPr>
        <p:spPr>
          <a:xfrm>
            <a:off x="4082400" y="722772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Box 23"/>
          <p:cNvSpPr/>
          <p:nvPr/>
        </p:nvSpPr>
        <p:spPr>
          <a:xfrm>
            <a:off x="6657120" y="721296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TextBox 24"/>
          <p:cNvSpPr/>
          <p:nvPr/>
        </p:nvSpPr>
        <p:spPr>
          <a:xfrm>
            <a:off x="9212040" y="722772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TextBox 25"/>
          <p:cNvSpPr/>
          <p:nvPr/>
        </p:nvSpPr>
        <p:spPr>
          <a:xfrm>
            <a:off x="11748600" y="721296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96" name="Прямая соединительная линия 26"/>
          <p:cNvCxnSpPr/>
          <p:nvPr/>
        </p:nvCxnSpPr>
        <p:spPr>
          <a:xfrm>
            <a:off x="12823920" y="5523840"/>
            <a:ext cx="1800" cy="3074040"/>
          </a:xfrm>
          <a:prstGeom prst="straightConnector1">
            <a:avLst/>
          </a:prstGeom>
          <a:ln w="0">
            <a:solidFill>
              <a:srgbClr val="89B6FE"/>
            </a:solidFill>
            <a:prstDash val="sysDash"/>
          </a:ln>
        </p:spPr>
      </p:cxnSp>
      <p:sp>
        <p:nvSpPr>
          <p:cNvPr id="97" name="TextBox 27"/>
          <p:cNvSpPr/>
          <p:nvPr/>
        </p:nvSpPr>
        <p:spPr>
          <a:xfrm>
            <a:off x="12562236" y="6141309"/>
            <a:ext cx="618840" cy="18493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900" b="0" strike="noStrike" spc="165" dirty="0" smtClean="0">
                <a:solidFill>
                  <a:srgbClr val="89B6FE"/>
                </a:solidFill>
                <a:latin typeface="Arial Black"/>
              </a:rPr>
              <a:t>01.02.2025</a:t>
            </a:r>
            <a:endParaRPr lang="ru-RU" sz="19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TextBox 29"/>
          <p:cNvSpPr/>
          <p:nvPr/>
        </p:nvSpPr>
        <p:spPr>
          <a:xfrm>
            <a:off x="667440" y="8412480"/>
            <a:ext cx="1428480" cy="52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62720" tIns="81360" rIns="162720" bIns="813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200" b="0" strike="noStrike" spc="-1">
                <a:solidFill>
                  <a:schemeClr val="dk1"/>
                </a:solidFill>
                <a:latin typeface="Arial Black"/>
              </a:rPr>
              <a:t>Работающий</a:t>
            </a:r>
            <a:r>
              <a:rPr sz="1200"/>
              <a:t/>
            </a:r>
            <a:br>
              <a:rPr sz="1200"/>
            </a:br>
            <a:r>
              <a:rPr lang="ru-RU" sz="1200" b="0" strike="noStrike" spc="-1">
                <a:solidFill>
                  <a:schemeClr val="dk1"/>
                </a:solidFill>
                <a:latin typeface="Arial Black"/>
              </a:rPr>
              <a:t>пенсионер</a:t>
            </a:r>
            <a:endParaRPr lang="ru-RU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Прямоугольник 30"/>
          <p:cNvSpPr/>
          <p:nvPr/>
        </p:nvSpPr>
        <p:spPr>
          <a:xfrm>
            <a:off x="13376520" y="6799680"/>
            <a:ext cx="1534320" cy="366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100" b="0" strike="noStrike" spc="-1">
              <a:solidFill>
                <a:schemeClr val="lt1"/>
              </a:solidFill>
              <a:latin typeface="Arial Black"/>
            </a:endParaRPr>
          </a:p>
        </p:txBody>
      </p:sp>
      <p:sp>
        <p:nvSpPr>
          <p:cNvPr id="100" name="Прямоугольник 32"/>
          <p:cNvSpPr/>
          <p:nvPr/>
        </p:nvSpPr>
        <p:spPr>
          <a:xfrm>
            <a:off x="13378680" y="6401160"/>
            <a:ext cx="1532160" cy="369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100" b="0" strike="noStrike" spc="-1">
              <a:solidFill>
                <a:schemeClr val="lt1"/>
              </a:solidFill>
              <a:latin typeface="Arial Black"/>
            </a:endParaRPr>
          </a:p>
        </p:txBody>
      </p:sp>
      <p:sp>
        <p:nvSpPr>
          <p:cNvPr id="101" name="Прямоугольник 33"/>
          <p:cNvSpPr/>
          <p:nvPr/>
        </p:nvSpPr>
        <p:spPr>
          <a:xfrm>
            <a:off x="13376520" y="6004080"/>
            <a:ext cx="1534320" cy="366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25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2" name="Прямоугольник 35"/>
          <p:cNvSpPr/>
          <p:nvPr/>
        </p:nvSpPr>
        <p:spPr>
          <a:xfrm>
            <a:off x="13376520" y="5607720"/>
            <a:ext cx="1534320" cy="366120"/>
          </a:xfrm>
          <a:prstGeom prst="rect">
            <a:avLst/>
          </a:prstGeom>
          <a:solidFill>
            <a:srgbClr val="89B6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lt1"/>
                </a:solidFill>
                <a:latin typeface="Arial Black"/>
              </a:rPr>
              <a:t>ИНДЕКСАЦИЯ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TextBox 42"/>
          <p:cNvSpPr/>
          <p:nvPr/>
        </p:nvSpPr>
        <p:spPr>
          <a:xfrm>
            <a:off x="15034320" y="620892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4" name="Соединительная линия уступом 4"/>
          <p:cNvCxnSpPr>
            <a:stCxn id="102" idx="3"/>
            <a:endCxn id="103" idx="0"/>
          </p:cNvCxnSpPr>
          <p:nvPr/>
        </p:nvCxnSpPr>
        <p:spPr>
          <a:xfrm>
            <a:off x="14911200" y="5790960"/>
            <a:ext cx="371880" cy="418680"/>
          </a:xfrm>
          <a:prstGeom prst="bentConnector2">
            <a:avLst/>
          </a:prstGeom>
          <a:ln w="19050">
            <a:solidFill>
              <a:srgbClr val="89B6FE"/>
            </a:solidFill>
            <a:round/>
            <a:tailEnd type="triangle" w="lg" len="lg"/>
          </a:ln>
        </p:spPr>
      </p:cxnSp>
      <p:cxnSp>
        <p:nvCxnSpPr>
          <p:cNvPr id="105" name="Соединительная линия уступом 44"/>
          <p:cNvCxnSpPr>
            <a:stCxn id="91" idx="3"/>
            <a:endCxn id="103" idx="2"/>
          </p:cNvCxnSpPr>
          <p:nvPr/>
        </p:nvCxnSpPr>
        <p:spPr>
          <a:xfrm flipV="1">
            <a:off x="14911200" y="7327080"/>
            <a:ext cx="371880" cy="442440"/>
          </a:xfrm>
          <a:prstGeom prst="bentConnector2">
            <a:avLst/>
          </a:prstGeom>
          <a:ln w="19050">
            <a:solidFill>
              <a:srgbClr val="89B6FE"/>
            </a:solidFill>
            <a:round/>
            <a:tailEnd type="triangle" w="lg" len="lg"/>
          </a:ln>
        </p:spPr>
      </p:cxnSp>
      <p:sp>
        <p:nvSpPr>
          <p:cNvPr id="106" name="TextBox 45"/>
          <p:cNvSpPr/>
          <p:nvPr/>
        </p:nvSpPr>
        <p:spPr>
          <a:xfrm>
            <a:off x="13559760" y="6258960"/>
            <a:ext cx="1170360" cy="654840"/>
          </a:xfrm>
          <a:prstGeom prst="rect">
            <a:avLst/>
          </a:prstGeom>
          <a:solidFill>
            <a:schemeClr val="bg1">
              <a:alpha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81360" rIns="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900" b="0" strike="noStrike" spc="-1">
                <a:solidFill>
                  <a:schemeClr val="dk1"/>
                </a:solidFill>
                <a:latin typeface="Arial Black"/>
              </a:rPr>
              <a:t>Устанавливается к выплате</a:t>
            </a:r>
            <a:r>
              <a:rPr sz="900"/>
              <a:t/>
            </a:r>
            <a:br>
              <a:rPr sz="900"/>
            </a:br>
            <a:r>
              <a:rPr lang="ru-RU" sz="900" b="0" strike="noStrike" spc="-1">
                <a:solidFill>
                  <a:schemeClr val="dk1"/>
                </a:solidFill>
                <a:latin typeface="Arial Black"/>
              </a:rPr>
              <a:t>после</a:t>
            </a:r>
            <a:r>
              <a:rPr sz="900"/>
              <a:t/>
            </a:r>
            <a:br>
              <a:rPr sz="900"/>
            </a:br>
            <a:r>
              <a:rPr lang="ru-RU" sz="900" b="0" strike="noStrike" spc="-1">
                <a:solidFill>
                  <a:schemeClr val="dk1"/>
                </a:solidFill>
                <a:latin typeface="Arial Black"/>
              </a:rPr>
              <a:t>увольнения</a:t>
            </a:r>
            <a:endParaRPr lang="ru-RU" sz="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Прямоугольник 1"/>
          <p:cNvSpPr/>
          <p:nvPr/>
        </p:nvSpPr>
        <p:spPr>
          <a:xfrm>
            <a:off x="2637360" y="2655360"/>
            <a:ext cx="1534320" cy="1154880"/>
          </a:xfrm>
          <a:prstGeom prst="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200" b="0" strike="noStrike" spc="-1">
                <a:solidFill>
                  <a:schemeClr val="lt1"/>
                </a:solidFill>
                <a:latin typeface="Arial Black"/>
              </a:rPr>
              <a:t>Пенсия </a:t>
            </a:r>
            <a:r>
              <a:rPr sz="1200"/>
              <a:t/>
            </a:r>
            <a:br>
              <a:rPr sz="1200"/>
            </a:br>
            <a:r>
              <a:rPr lang="ru-RU" sz="1200" b="0" strike="noStrike" spc="-1">
                <a:solidFill>
                  <a:schemeClr val="lt1"/>
                </a:solidFill>
                <a:latin typeface="Arial Black"/>
              </a:rPr>
              <a:t>на дату назначения</a:t>
            </a:r>
            <a:r>
              <a:rPr sz="1200"/>
              <a:t/>
            </a:r>
            <a:br>
              <a:rPr sz="1200"/>
            </a:br>
            <a:r>
              <a:rPr lang="ru-RU" sz="1200" b="0" strike="noStrike" spc="-1">
                <a:solidFill>
                  <a:schemeClr val="lt1"/>
                </a:solidFill>
                <a:latin typeface="Arial Black"/>
              </a:rPr>
              <a:t>(устройства на работу)</a:t>
            </a:r>
            <a:endParaRPr lang="ru-RU" sz="1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8" name="Прямоугольник 3"/>
          <p:cNvSpPr/>
          <p:nvPr/>
        </p:nvSpPr>
        <p:spPr>
          <a:xfrm>
            <a:off x="5204520" y="2657880"/>
            <a:ext cx="1534320" cy="1152360"/>
          </a:xfrm>
          <a:prstGeom prst="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9" name="Прямоугольник 4"/>
          <p:cNvSpPr/>
          <p:nvPr/>
        </p:nvSpPr>
        <p:spPr>
          <a:xfrm>
            <a:off x="5204520" y="2264760"/>
            <a:ext cx="1534320" cy="366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lt1"/>
                </a:solidFill>
                <a:latin typeface="Arial Black"/>
              </a:rPr>
              <a:t>ИНДЕКСАЦИЯ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Прямоугольник 16"/>
          <p:cNvSpPr/>
          <p:nvPr/>
        </p:nvSpPr>
        <p:spPr>
          <a:xfrm>
            <a:off x="7759440" y="2657880"/>
            <a:ext cx="1534320" cy="1152360"/>
          </a:xfrm>
          <a:prstGeom prst="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1" name="Прямоугольник 17"/>
          <p:cNvSpPr/>
          <p:nvPr/>
        </p:nvSpPr>
        <p:spPr>
          <a:xfrm>
            <a:off x="7759440" y="2262240"/>
            <a:ext cx="1534320" cy="366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ru-RU" sz="21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2" name="Прямоугольник 18"/>
          <p:cNvSpPr/>
          <p:nvPr/>
        </p:nvSpPr>
        <p:spPr>
          <a:xfrm>
            <a:off x="7759440" y="1867320"/>
            <a:ext cx="1534320" cy="3661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lt1"/>
                </a:solidFill>
                <a:latin typeface="Arial Black"/>
              </a:rPr>
              <a:t>ИНДЕКСАЦИЯ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Прямоугольник 22"/>
          <p:cNvSpPr/>
          <p:nvPr/>
        </p:nvSpPr>
        <p:spPr>
          <a:xfrm>
            <a:off x="10287000" y="2657880"/>
            <a:ext cx="1534320" cy="1152360"/>
          </a:xfrm>
          <a:prstGeom prst="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4" name="Прямоугольник 23"/>
          <p:cNvSpPr/>
          <p:nvPr/>
        </p:nvSpPr>
        <p:spPr>
          <a:xfrm>
            <a:off x="10287000" y="2262240"/>
            <a:ext cx="1534320" cy="366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ru-RU" sz="25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5" name="Прямоугольник 24"/>
          <p:cNvSpPr/>
          <p:nvPr/>
        </p:nvSpPr>
        <p:spPr>
          <a:xfrm>
            <a:off x="10289160" y="1864080"/>
            <a:ext cx="1532160" cy="369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ru-RU" sz="25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6" name="Прямоугольник 25"/>
          <p:cNvSpPr/>
          <p:nvPr/>
        </p:nvSpPr>
        <p:spPr>
          <a:xfrm>
            <a:off x="10287000" y="1466640"/>
            <a:ext cx="1534320" cy="366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lt1"/>
                </a:solidFill>
                <a:latin typeface="Arial Black"/>
              </a:rPr>
              <a:t>ИНДЕКСАЦИЯ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17" name="Группа 1"/>
          <p:cNvGrpSpPr/>
          <p:nvPr/>
        </p:nvGrpSpPr>
        <p:grpSpPr>
          <a:xfrm>
            <a:off x="843840" y="1456560"/>
            <a:ext cx="1137960" cy="2446200"/>
            <a:chOff x="843840" y="1456560"/>
            <a:chExt cx="1137960" cy="2446200"/>
          </a:xfrm>
        </p:grpSpPr>
        <p:sp>
          <p:nvSpPr>
            <p:cNvPr id="118" name="Овал 1"/>
            <p:cNvSpPr/>
            <p:nvPr/>
          </p:nvSpPr>
          <p:spPr>
            <a:xfrm>
              <a:off x="1157400" y="1456560"/>
              <a:ext cx="470520" cy="420480"/>
            </a:xfrm>
            <a:prstGeom prst="ellipse">
              <a:avLst/>
            </a:prstGeom>
            <a:solidFill>
              <a:srgbClr val="FF6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19" name="Полилиния 1"/>
            <p:cNvSpPr/>
            <p:nvPr/>
          </p:nvSpPr>
          <p:spPr>
            <a:xfrm>
              <a:off x="843840" y="1915560"/>
              <a:ext cx="1100160" cy="1987200"/>
            </a:xfrm>
            <a:custGeom>
              <a:avLst/>
              <a:gdLst>
                <a:gd name="textAreaLeft" fmla="*/ 0 w 1100160"/>
                <a:gd name="textAreaRight" fmla="*/ 1101960 w 1100160"/>
                <a:gd name="textAreaTop" fmla="*/ 0 h 1987200"/>
                <a:gd name="textAreaBottom" fmla="*/ 1989000 h 1987200"/>
              </a:gdLst>
              <a:ahLst/>
              <a:cxnLst/>
              <a:rect l="textAreaLeft" t="textAreaTop" r="textAreaRight" b="textAreaBottom"/>
              <a:pathLst>
                <a:path w="670560" h="1353820">
                  <a:moveTo>
                    <a:pt x="0" y="137160"/>
                  </a:moveTo>
                  <a:lnTo>
                    <a:pt x="27940" y="81280"/>
                  </a:lnTo>
                  <a:lnTo>
                    <a:pt x="43180" y="60960"/>
                  </a:lnTo>
                  <a:lnTo>
                    <a:pt x="68580" y="33020"/>
                  </a:lnTo>
                  <a:lnTo>
                    <a:pt x="93980" y="17780"/>
                  </a:lnTo>
                  <a:lnTo>
                    <a:pt x="124460" y="7620"/>
                  </a:lnTo>
                  <a:lnTo>
                    <a:pt x="152400" y="5080"/>
                  </a:lnTo>
                  <a:lnTo>
                    <a:pt x="236220" y="2540"/>
                  </a:lnTo>
                  <a:lnTo>
                    <a:pt x="302260" y="187960"/>
                  </a:lnTo>
                  <a:lnTo>
                    <a:pt x="327660" y="60960"/>
                  </a:lnTo>
                  <a:lnTo>
                    <a:pt x="347980" y="60960"/>
                  </a:lnTo>
                  <a:lnTo>
                    <a:pt x="363220" y="185420"/>
                  </a:lnTo>
                  <a:lnTo>
                    <a:pt x="444500" y="0"/>
                  </a:lnTo>
                  <a:lnTo>
                    <a:pt x="538480" y="5080"/>
                  </a:lnTo>
                  <a:lnTo>
                    <a:pt x="556260" y="15240"/>
                  </a:lnTo>
                  <a:lnTo>
                    <a:pt x="584200" y="30480"/>
                  </a:lnTo>
                  <a:lnTo>
                    <a:pt x="619760" y="55880"/>
                  </a:lnTo>
                  <a:lnTo>
                    <a:pt x="652780" y="99060"/>
                  </a:lnTo>
                  <a:lnTo>
                    <a:pt x="662940" y="124460"/>
                  </a:lnTo>
                  <a:lnTo>
                    <a:pt x="670560" y="162560"/>
                  </a:lnTo>
                  <a:lnTo>
                    <a:pt x="670560" y="581660"/>
                  </a:lnTo>
                  <a:lnTo>
                    <a:pt x="655320" y="622300"/>
                  </a:lnTo>
                  <a:lnTo>
                    <a:pt x="632460" y="635000"/>
                  </a:lnTo>
                  <a:lnTo>
                    <a:pt x="617220" y="652780"/>
                  </a:lnTo>
                  <a:lnTo>
                    <a:pt x="589280" y="640080"/>
                  </a:lnTo>
                  <a:lnTo>
                    <a:pt x="571500" y="622300"/>
                  </a:lnTo>
                  <a:cubicBezTo>
                    <a:pt x="570653" y="477520"/>
                    <a:pt x="569807" y="332740"/>
                    <a:pt x="568960" y="187960"/>
                  </a:cubicBezTo>
                  <a:lnTo>
                    <a:pt x="508000" y="190500"/>
                  </a:lnTo>
                  <a:cubicBezTo>
                    <a:pt x="507153" y="560493"/>
                    <a:pt x="506307" y="930487"/>
                    <a:pt x="505460" y="1300480"/>
                  </a:cubicBezTo>
                  <a:lnTo>
                    <a:pt x="495300" y="1333500"/>
                  </a:lnTo>
                  <a:lnTo>
                    <a:pt x="474980" y="1351280"/>
                  </a:lnTo>
                  <a:lnTo>
                    <a:pt x="449580" y="1353820"/>
                  </a:lnTo>
                  <a:lnTo>
                    <a:pt x="414020" y="1351280"/>
                  </a:lnTo>
                  <a:lnTo>
                    <a:pt x="388620" y="1338580"/>
                  </a:lnTo>
                  <a:lnTo>
                    <a:pt x="368300" y="1308100"/>
                  </a:lnTo>
                  <a:cubicBezTo>
                    <a:pt x="367453" y="1087120"/>
                    <a:pt x="366607" y="866140"/>
                    <a:pt x="365760" y="645160"/>
                  </a:cubicBezTo>
                  <a:lnTo>
                    <a:pt x="302260" y="642620"/>
                  </a:lnTo>
                  <a:lnTo>
                    <a:pt x="292100" y="1300480"/>
                  </a:lnTo>
                  <a:lnTo>
                    <a:pt x="274320" y="1330960"/>
                  </a:lnTo>
                  <a:lnTo>
                    <a:pt x="256540" y="1351280"/>
                  </a:lnTo>
                  <a:lnTo>
                    <a:pt x="241300" y="1351280"/>
                  </a:lnTo>
                  <a:lnTo>
                    <a:pt x="215900" y="1346200"/>
                  </a:lnTo>
                  <a:lnTo>
                    <a:pt x="190500" y="1336040"/>
                  </a:lnTo>
                  <a:lnTo>
                    <a:pt x="175260" y="1318260"/>
                  </a:lnTo>
                  <a:lnTo>
                    <a:pt x="167640" y="1300480"/>
                  </a:lnTo>
                  <a:lnTo>
                    <a:pt x="160020" y="193040"/>
                  </a:lnTo>
                  <a:lnTo>
                    <a:pt x="106680" y="193040"/>
                  </a:lnTo>
                  <a:lnTo>
                    <a:pt x="106680" y="604520"/>
                  </a:lnTo>
                  <a:lnTo>
                    <a:pt x="101600" y="627380"/>
                  </a:lnTo>
                  <a:lnTo>
                    <a:pt x="83820" y="640080"/>
                  </a:lnTo>
                  <a:lnTo>
                    <a:pt x="73660" y="647700"/>
                  </a:lnTo>
                  <a:lnTo>
                    <a:pt x="48260" y="642620"/>
                  </a:lnTo>
                  <a:lnTo>
                    <a:pt x="20320" y="632460"/>
                  </a:lnTo>
                  <a:lnTo>
                    <a:pt x="5080" y="607060"/>
                  </a:lnTo>
                  <a:lnTo>
                    <a:pt x="5080" y="574040"/>
                  </a:lnTo>
                  <a:cubicBezTo>
                    <a:pt x="3387" y="428413"/>
                    <a:pt x="1693" y="282787"/>
                    <a:pt x="0" y="137160"/>
                  </a:cubicBezTo>
                  <a:close/>
                </a:path>
              </a:pathLst>
            </a:custGeom>
            <a:solidFill>
              <a:srgbClr val="FF6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20" name="Трапеция 1"/>
            <p:cNvSpPr/>
            <p:nvPr/>
          </p:nvSpPr>
          <p:spPr>
            <a:xfrm rot="10800000">
              <a:off x="1358280" y="1916640"/>
              <a:ext cx="79200" cy="57960"/>
            </a:xfrm>
            <a:prstGeom prst="trapezoid">
              <a:avLst>
                <a:gd name="adj" fmla="val 25000"/>
              </a:avLst>
            </a:prstGeom>
            <a:solidFill>
              <a:srgbClr val="FF6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7560" rIns="90000" bIns="756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  <p:sp>
          <p:nvSpPr>
            <p:cNvPr id="121" name="Полилиния 2"/>
            <p:cNvSpPr/>
            <p:nvPr/>
          </p:nvSpPr>
          <p:spPr>
            <a:xfrm>
              <a:off x="1733040" y="2916000"/>
              <a:ext cx="248760" cy="636480"/>
            </a:xfrm>
            <a:custGeom>
              <a:avLst/>
              <a:gdLst>
                <a:gd name="textAreaLeft" fmla="*/ 0 w 248760"/>
                <a:gd name="textAreaRight" fmla="*/ 250560 w 248760"/>
                <a:gd name="textAreaTop" fmla="*/ 0 h 636480"/>
                <a:gd name="textAreaBottom" fmla="*/ 638280 h 636480"/>
              </a:gdLst>
              <a:ahLst/>
              <a:cxnLst/>
              <a:rect l="textAreaLeft" t="textAreaTop" r="textAreaRight" b="textAreaBottom"/>
              <a:pathLst>
                <a:path w="152400" h="434340">
                  <a:moveTo>
                    <a:pt x="5080" y="68580"/>
                  </a:moveTo>
                  <a:lnTo>
                    <a:pt x="60960" y="45720"/>
                  </a:lnTo>
                  <a:lnTo>
                    <a:pt x="58420" y="0"/>
                  </a:lnTo>
                  <a:lnTo>
                    <a:pt x="88900" y="5080"/>
                  </a:lnTo>
                  <a:lnTo>
                    <a:pt x="91440" y="48260"/>
                  </a:lnTo>
                  <a:lnTo>
                    <a:pt x="119380" y="45720"/>
                  </a:lnTo>
                  <a:lnTo>
                    <a:pt x="152400" y="78740"/>
                  </a:lnTo>
                  <a:cubicBezTo>
                    <a:pt x="151553" y="188807"/>
                    <a:pt x="150707" y="298873"/>
                    <a:pt x="149860" y="408940"/>
                  </a:cubicBezTo>
                  <a:lnTo>
                    <a:pt x="129540" y="434340"/>
                  </a:lnTo>
                  <a:lnTo>
                    <a:pt x="17780" y="434340"/>
                  </a:lnTo>
                  <a:lnTo>
                    <a:pt x="0" y="414020"/>
                  </a:lnTo>
                  <a:cubicBezTo>
                    <a:pt x="1693" y="297180"/>
                    <a:pt x="3387" y="180340"/>
                    <a:pt x="5080" y="68580"/>
                  </a:cubicBezTo>
                  <a:close/>
                </a:path>
              </a:pathLst>
            </a:custGeom>
            <a:solidFill>
              <a:srgbClr val="FF6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chemeClr val="lt1"/>
                </a:solidFill>
                <a:latin typeface="Calibri"/>
              </a:endParaRPr>
            </a:p>
          </p:txBody>
        </p:sp>
      </p:grpSp>
      <p:sp>
        <p:nvSpPr>
          <p:cNvPr id="122" name="Прямоугольник 26"/>
          <p:cNvSpPr/>
          <p:nvPr/>
        </p:nvSpPr>
        <p:spPr>
          <a:xfrm>
            <a:off x="13504680" y="1466640"/>
            <a:ext cx="1534320" cy="2343240"/>
          </a:xfrm>
          <a:prstGeom prst="rect">
            <a:avLst/>
          </a:prstGeom>
          <a:solidFill>
            <a:srgbClr val="FF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200" b="0" strike="noStrike" spc="-1">
                <a:solidFill>
                  <a:srgbClr val="FFFFFF"/>
                </a:solidFill>
                <a:latin typeface="Arial Black"/>
              </a:rPr>
              <a:t>Пенсия </a:t>
            </a:r>
            <a:r>
              <a:rPr sz="1200"/>
              <a:t/>
            </a:r>
            <a:br>
              <a:rPr sz="1200"/>
            </a:br>
            <a:r>
              <a:rPr lang="ru-RU" sz="1200" b="0" strike="noStrike" spc="-1">
                <a:solidFill>
                  <a:srgbClr val="FFFFFF"/>
                </a:solidFill>
                <a:latin typeface="Arial Black"/>
              </a:rPr>
              <a:t>с учетом всех прошедших индексаций</a:t>
            </a:r>
            <a:endParaRPr lang="ru-RU" sz="1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3" name="TextBox 2"/>
          <p:cNvSpPr/>
          <p:nvPr/>
        </p:nvSpPr>
        <p:spPr>
          <a:xfrm>
            <a:off x="4082400" y="269172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Box 3"/>
          <p:cNvSpPr/>
          <p:nvPr/>
        </p:nvSpPr>
        <p:spPr>
          <a:xfrm>
            <a:off x="6657120" y="267696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TextBox 4"/>
          <p:cNvSpPr/>
          <p:nvPr/>
        </p:nvSpPr>
        <p:spPr>
          <a:xfrm>
            <a:off x="9212040" y="269172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TextBox 5"/>
          <p:cNvSpPr/>
          <p:nvPr/>
        </p:nvSpPr>
        <p:spPr>
          <a:xfrm>
            <a:off x="11748600" y="267696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27" name="Прямая соединительная линия 1"/>
          <p:cNvCxnSpPr/>
          <p:nvPr/>
        </p:nvCxnSpPr>
        <p:spPr>
          <a:xfrm>
            <a:off x="12823920" y="1059840"/>
            <a:ext cx="1800" cy="3074040"/>
          </a:xfrm>
          <a:prstGeom prst="straightConnector1">
            <a:avLst/>
          </a:prstGeom>
          <a:ln w="0">
            <a:solidFill>
              <a:srgbClr val="FF6D6D"/>
            </a:solidFill>
            <a:prstDash val="sysDash"/>
          </a:ln>
        </p:spPr>
      </p:cxnSp>
      <p:sp>
        <p:nvSpPr>
          <p:cNvPr id="128" name="TextBox 6"/>
          <p:cNvSpPr/>
          <p:nvPr/>
        </p:nvSpPr>
        <p:spPr>
          <a:xfrm>
            <a:off x="12530520" y="1409040"/>
            <a:ext cx="618840" cy="22950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900" b="0" strike="noStrike" spc="165">
                <a:solidFill>
                  <a:srgbClr val="FF6D6D"/>
                </a:solidFill>
                <a:latin typeface="Arial Black"/>
              </a:rPr>
              <a:t>УВОЛЬНЕНИЕ</a:t>
            </a:r>
            <a:endParaRPr lang="ru-RU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TextBox 7"/>
          <p:cNvSpPr/>
          <p:nvPr/>
        </p:nvSpPr>
        <p:spPr>
          <a:xfrm>
            <a:off x="14956920" y="2128320"/>
            <a:ext cx="495720" cy="111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vert270" wrap="none" lIns="162720" tIns="81360" rIns="162720" bIns="8136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ru-RU" sz="1100" b="0" strike="noStrike" spc="-1">
                <a:solidFill>
                  <a:schemeClr val="dk1"/>
                </a:solidFill>
                <a:latin typeface="Arial Black"/>
              </a:rPr>
              <a:t>К ВЫПЛАТЕ</a:t>
            </a:r>
            <a:endParaRPr lang="ru-RU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Box 8"/>
          <p:cNvSpPr/>
          <p:nvPr/>
        </p:nvSpPr>
        <p:spPr>
          <a:xfrm>
            <a:off x="667440" y="3876480"/>
            <a:ext cx="1428480" cy="52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62720" tIns="81360" rIns="162720" bIns="813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200" b="0" strike="noStrike" spc="-1">
                <a:solidFill>
                  <a:schemeClr val="dk1"/>
                </a:solidFill>
                <a:latin typeface="Arial Black"/>
              </a:rPr>
              <a:t>Работающий</a:t>
            </a:r>
            <a:r>
              <a:rPr sz="1200"/>
              <a:t/>
            </a:r>
            <a:br>
              <a:rPr sz="1200"/>
            </a:br>
            <a:r>
              <a:rPr lang="ru-RU" sz="1200" b="0" strike="noStrike" spc="-1">
                <a:solidFill>
                  <a:schemeClr val="dk1"/>
                </a:solidFill>
                <a:latin typeface="Arial Black"/>
              </a:rPr>
              <a:t>пенсионер</a:t>
            </a:r>
            <a:endParaRPr lang="ru-RU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454320" y="121680"/>
            <a:ext cx="15924600" cy="1589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FF6D6D"/>
                </a:solidFill>
                <a:latin typeface="Arial Black"/>
              </a:rPr>
              <a:t>ДЕЙСТВУЮЩАЯ СХЕМА ВЫПЛАТЫ СТРАХОВОЙ ПЕНСИИ РАБОТАЮЩИМ ПЕНСИОНЕРАМ В СООТВЕТСТВИИ СО СТАТЬЕЙ 26.1 ФЕДЕРАЛЬНОГО ЗАКОНА № 400-ФЗ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Прямоугольник: скругленные углы 63"/>
          <p:cNvSpPr/>
          <p:nvPr/>
        </p:nvSpPr>
        <p:spPr>
          <a:xfrm>
            <a:off x="812880" y="3320280"/>
            <a:ext cx="13433760" cy="1427760"/>
          </a:xfrm>
          <a:prstGeom prst="roundRect">
            <a:avLst>
              <a:gd name="adj" fmla="val 19825"/>
            </a:avLst>
          </a:prstGeom>
          <a:solidFill>
            <a:schemeClr val="bg1">
              <a:lumMod val="95000"/>
            </a:schemeClr>
          </a:solidFill>
          <a:ln w="1435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  <a:spcBef>
                <a:spcPts val="1066"/>
              </a:spcBef>
            </a:pPr>
            <a:endParaRPr lang="ru-RU" sz="1400" b="0" strike="noStrike" spc="-1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33" name="TextBox 1"/>
          <p:cNvSpPr/>
          <p:nvPr/>
        </p:nvSpPr>
        <p:spPr>
          <a:xfrm>
            <a:off x="318960" y="347400"/>
            <a:ext cx="15103800" cy="56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defTabSz="914400">
              <a:lnSpc>
                <a:spcPct val="95000"/>
              </a:lnSpc>
            </a:pPr>
            <a:r>
              <a:rPr lang="ru-RU" sz="2800" b="0" strike="noStrike" spc="-1" dirty="0">
                <a:solidFill>
                  <a:srgbClr val="4A88DB"/>
                </a:solidFill>
                <a:latin typeface="Arial Black"/>
              </a:rPr>
              <a:t>ВОЗОБНОВЛЕНИЕ ИНДЕКСАЦИИ РАБОТАЮЩИМ ПЕНСИОНЕРАМ	</a:t>
            </a:r>
            <a:endParaRPr lang="ru-RU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Прямоугольник: скругленные углы 63"/>
          <p:cNvSpPr/>
          <p:nvPr/>
        </p:nvSpPr>
        <p:spPr>
          <a:xfrm>
            <a:off x="4941360" y="2144520"/>
            <a:ext cx="4379400" cy="1175760"/>
          </a:xfrm>
          <a:prstGeom prst="roundRect">
            <a:avLst>
              <a:gd name="adj" fmla="val 26206"/>
            </a:avLst>
          </a:prstGeom>
          <a:solidFill>
            <a:srgbClr val="89B6FE"/>
          </a:solidFill>
          <a:ln w="1435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  <a:spcBef>
                <a:spcPts val="1066"/>
              </a:spcBef>
            </a:pPr>
            <a:r>
              <a:rPr lang="ru-RU" sz="2500" b="1" strike="noStrike" spc="-1">
                <a:solidFill>
                  <a:schemeClr val="lt1"/>
                </a:solidFill>
                <a:latin typeface="Arial Black"/>
              </a:rPr>
              <a:t>С 01.01.2024 </a:t>
            </a:r>
            <a:endParaRPr lang="ru-RU" sz="2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Прямоугольник 70"/>
          <p:cNvSpPr/>
          <p:nvPr/>
        </p:nvSpPr>
        <p:spPr>
          <a:xfrm>
            <a:off x="849996" y="3320280"/>
            <a:ext cx="4094640" cy="13184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r" defTabSz="914400">
              <a:lnSpc>
                <a:spcPct val="100000"/>
              </a:lnSpc>
            </a:pPr>
            <a:r>
              <a:rPr lang="ru-RU" sz="2500" b="0" strike="noStrike" spc="-1" dirty="0">
                <a:solidFill>
                  <a:schemeClr val="dk1"/>
                </a:solidFill>
                <a:latin typeface="Arial Black"/>
              </a:rPr>
              <a:t>РАЗМЕР ПЕНСИИ</a:t>
            </a:r>
            <a:endParaRPr lang="ru-RU" sz="2500" b="0" strike="noStrike" spc="-1" dirty="0">
              <a:solidFill>
                <a:srgbClr val="000000"/>
              </a:solidFill>
              <a:latin typeface="Arial"/>
            </a:endParaRPr>
          </a:p>
          <a:p>
            <a:pPr algn="r" defTabSz="914400">
              <a:lnSpc>
                <a:spcPct val="100000"/>
              </a:lnSpc>
            </a:pPr>
            <a:r>
              <a:rPr lang="ru-RU" sz="2500" b="0" strike="noStrike" spc="-1" dirty="0">
                <a:solidFill>
                  <a:schemeClr val="dk1"/>
                </a:solidFill>
                <a:latin typeface="Arial Black"/>
              </a:rPr>
              <a:t>НЕРАБОТАЮЩЕГО </a:t>
            </a:r>
            <a:r>
              <a:rPr lang="ru-RU" sz="2500" b="0" strike="noStrike" spc="-1" dirty="0" smtClean="0">
                <a:solidFill>
                  <a:schemeClr val="dk1"/>
                </a:solidFill>
                <a:latin typeface="Arial Black"/>
              </a:rPr>
              <a:t>ПЕНСИОНЕРА</a:t>
            </a:r>
          </a:p>
        </p:txBody>
      </p:sp>
      <p:cxnSp>
        <p:nvCxnSpPr>
          <p:cNvPr id="136" name="Соединительная линия уступом 35"/>
          <p:cNvCxnSpPr>
            <a:stCxn id="137" idx="2"/>
            <a:endCxn id="138" idx="3"/>
          </p:cNvCxnSpPr>
          <p:nvPr/>
        </p:nvCxnSpPr>
        <p:spPr>
          <a:xfrm rot="5400000">
            <a:off x="13919993" y="5070107"/>
            <a:ext cx="858961" cy="1458267"/>
          </a:xfrm>
          <a:prstGeom prst="bentConnector2">
            <a:avLst/>
          </a:prstGeom>
          <a:ln w="12700">
            <a:solidFill>
              <a:srgbClr val="89B6FE"/>
            </a:solidFill>
            <a:round/>
            <a:tailEnd type="arrow" w="med" len="med"/>
          </a:ln>
        </p:spPr>
      </p:cxnSp>
      <p:sp>
        <p:nvSpPr>
          <p:cNvPr id="139" name="Прямоугольник 36"/>
          <p:cNvSpPr/>
          <p:nvPr/>
        </p:nvSpPr>
        <p:spPr>
          <a:xfrm>
            <a:off x="5172840" y="3524491"/>
            <a:ext cx="4094640" cy="5644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r" defTabSz="914400">
              <a:lnSpc>
                <a:spcPct val="100000"/>
              </a:lnSpc>
            </a:pPr>
            <a:r>
              <a:rPr lang="ru-RU" sz="2600" b="0" strike="noStrike" spc="-1" dirty="0" smtClean="0">
                <a:solidFill>
                  <a:schemeClr val="dk1"/>
                </a:solidFill>
                <a:latin typeface="Arial Black"/>
              </a:rPr>
              <a:t>24 700,00 </a:t>
            </a:r>
            <a:r>
              <a:rPr lang="ru-RU" sz="2600" b="0" strike="noStrike" spc="-1" dirty="0">
                <a:solidFill>
                  <a:schemeClr val="dk1"/>
                </a:solidFill>
                <a:latin typeface="Arial Black"/>
              </a:rPr>
              <a:t>руб.</a:t>
            </a:r>
            <a:endParaRPr lang="ru-RU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Прямоугольник 39"/>
          <p:cNvSpPr/>
          <p:nvPr/>
        </p:nvSpPr>
        <p:spPr>
          <a:xfrm>
            <a:off x="849996" y="5098268"/>
            <a:ext cx="4094640" cy="19340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r" defTabSz="914400">
              <a:lnSpc>
                <a:spcPct val="100000"/>
              </a:lnSpc>
            </a:pPr>
            <a:r>
              <a:rPr lang="ru-RU" sz="2500" b="0" strike="noStrike" spc="-1" dirty="0">
                <a:solidFill>
                  <a:schemeClr val="dk1"/>
                </a:solidFill>
                <a:latin typeface="Arial Black"/>
              </a:rPr>
              <a:t>РАЗМЕР ПЕНСИИ</a:t>
            </a:r>
            <a:endParaRPr lang="ru-RU" sz="2500" b="0" strike="noStrike" spc="-1" dirty="0">
              <a:solidFill>
                <a:srgbClr val="000000"/>
              </a:solidFill>
              <a:latin typeface="Arial"/>
            </a:endParaRPr>
          </a:p>
          <a:p>
            <a:pPr algn="r" defTabSz="914400">
              <a:lnSpc>
                <a:spcPct val="100000"/>
              </a:lnSpc>
            </a:pPr>
            <a:r>
              <a:rPr lang="ru-RU" sz="2500" b="0" strike="noStrike" spc="-1" dirty="0">
                <a:solidFill>
                  <a:schemeClr val="dk1"/>
                </a:solidFill>
                <a:latin typeface="Arial Black"/>
              </a:rPr>
              <a:t>РАБОТАЮЩЕГО </a:t>
            </a:r>
            <a:r>
              <a:rPr lang="ru-RU" sz="2500" b="0" strike="noStrike" spc="-1" dirty="0" smtClean="0">
                <a:solidFill>
                  <a:schemeClr val="dk1"/>
                </a:solidFill>
                <a:latin typeface="Arial Black"/>
              </a:rPr>
              <a:t>ПЕНСИОНЕРА</a:t>
            </a:r>
          </a:p>
          <a:p>
            <a:pPr algn="r" defTabSz="914400">
              <a:lnSpc>
                <a:spcPct val="100000"/>
              </a:lnSpc>
            </a:pPr>
            <a:r>
              <a:rPr lang="ru-RU" sz="2000" spc="-1" dirty="0" smtClean="0">
                <a:solidFill>
                  <a:srgbClr val="0070C0"/>
                </a:solidFill>
                <a:latin typeface="Arial Black"/>
              </a:rPr>
              <a:t>(пенсия назначена в 2014 году)</a:t>
            </a:r>
            <a:r>
              <a:rPr lang="ru-RU" sz="2000" b="0" strike="noStrike" spc="-1" dirty="0" smtClean="0">
                <a:solidFill>
                  <a:schemeClr val="dk1"/>
                </a:solidFill>
                <a:latin typeface="Arial Black"/>
              </a:rPr>
              <a:t> 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Прямоугольник 40"/>
          <p:cNvSpPr/>
          <p:nvPr/>
        </p:nvSpPr>
        <p:spPr>
          <a:xfrm>
            <a:off x="5257080" y="5590980"/>
            <a:ext cx="4094640" cy="5644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r" defTabSz="914400">
              <a:lnSpc>
                <a:spcPct val="100000"/>
              </a:lnSpc>
            </a:pPr>
            <a:r>
              <a:rPr lang="ru-RU" sz="2600" b="0" strike="noStrike" spc="-1" dirty="0" smtClean="0">
                <a:solidFill>
                  <a:schemeClr val="dk1"/>
                </a:solidFill>
                <a:latin typeface="Arial Black"/>
              </a:rPr>
              <a:t>15 000,00 </a:t>
            </a:r>
            <a:r>
              <a:rPr lang="ru-RU" sz="2600" b="0" strike="noStrike" spc="-1" dirty="0">
                <a:solidFill>
                  <a:schemeClr val="dk1"/>
                </a:solidFill>
                <a:latin typeface="Arial Black"/>
              </a:rPr>
              <a:t>руб.</a:t>
            </a:r>
            <a:endParaRPr lang="ru-RU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Прямоугольник: скругленные углы 35"/>
          <p:cNvSpPr/>
          <p:nvPr/>
        </p:nvSpPr>
        <p:spPr>
          <a:xfrm>
            <a:off x="4938480" y="2095913"/>
            <a:ext cx="4370760" cy="4708335"/>
          </a:xfrm>
          <a:prstGeom prst="roundRect">
            <a:avLst>
              <a:gd name="adj" fmla="val 14584"/>
            </a:avLst>
          </a:prstGeom>
          <a:noFill/>
          <a:ln w="14351">
            <a:solidFill>
              <a:srgbClr val="89B6F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400" b="1" strike="noStrike" spc="-1">
              <a:solidFill>
                <a:srgbClr val="4A88DB"/>
              </a:solidFill>
              <a:latin typeface="Arial Black"/>
            </a:endParaRPr>
          </a:p>
        </p:txBody>
      </p:sp>
      <p:sp>
        <p:nvSpPr>
          <p:cNvPr id="143" name="Прямоугольник: скругленные углы 35"/>
          <p:cNvSpPr/>
          <p:nvPr/>
        </p:nvSpPr>
        <p:spPr>
          <a:xfrm>
            <a:off x="9581040" y="2149920"/>
            <a:ext cx="4370760" cy="4654328"/>
          </a:xfrm>
          <a:prstGeom prst="roundRect">
            <a:avLst>
              <a:gd name="adj" fmla="val 14584"/>
            </a:avLst>
          </a:prstGeom>
          <a:noFill/>
          <a:ln w="14351">
            <a:solidFill>
              <a:srgbClr val="89B6F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ru-RU" sz="1400" b="1" strike="noStrike" spc="-1">
              <a:solidFill>
                <a:srgbClr val="4A88DB"/>
              </a:solidFill>
              <a:latin typeface="Arial Black"/>
            </a:endParaRPr>
          </a:p>
        </p:txBody>
      </p:sp>
      <p:sp>
        <p:nvSpPr>
          <p:cNvPr id="144" name="Прямоугольник: скругленные углы 63"/>
          <p:cNvSpPr/>
          <p:nvPr/>
        </p:nvSpPr>
        <p:spPr>
          <a:xfrm>
            <a:off x="9572400" y="2139840"/>
            <a:ext cx="4379400" cy="1175760"/>
          </a:xfrm>
          <a:prstGeom prst="roundRect">
            <a:avLst>
              <a:gd name="adj" fmla="val 29082"/>
            </a:avLst>
          </a:prstGeom>
          <a:solidFill>
            <a:srgbClr val="89B6FE"/>
          </a:solidFill>
          <a:ln w="1435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  <a:spcBef>
                <a:spcPts val="1066"/>
              </a:spcBef>
            </a:pPr>
            <a:r>
              <a:rPr lang="ru-RU" sz="2500" b="1" strike="noStrike" spc="-1">
                <a:solidFill>
                  <a:schemeClr val="lt1"/>
                </a:solidFill>
                <a:latin typeface="Arial Black"/>
              </a:rPr>
              <a:t>ПОСЛЕ ИНДЕКСАЦИИ</a:t>
            </a:r>
            <a:r>
              <a:rPr sz="2500"/>
              <a:t/>
            </a:r>
            <a:br>
              <a:rPr sz="2500"/>
            </a:br>
            <a:r>
              <a:rPr lang="ru-RU" sz="2500" b="1" strike="noStrike" spc="-1">
                <a:solidFill>
                  <a:schemeClr val="lt1"/>
                </a:solidFill>
                <a:latin typeface="Arial Black"/>
              </a:rPr>
              <a:t>С 01.02.2025</a:t>
            </a:r>
            <a:endParaRPr lang="ru-RU" sz="2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Прямоугольник 51"/>
          <p:cNvSpPr/>
          <p:nvPr/>
        </p:nvSpPr>
        <p:spPr>
          <a:xfrm>
            <a:off x="9664430" y="4088910"/>
            <a:ext cx="4094640" cy="5644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2600" b="0" strike="noStrike" spc="-1" dirty="0">
                <a:solidFill>
                  <a:schemeClr val="dk1"/>
                </a:solidFill>
                <a:latin typeface="Arial Black"/>
              </a:rPr>
              <a:t>26 </a:t>
            </a:r>
            <a:r>
              <a:rPr lang="ru-RU" sz="2600" b="0" strike="noStrike" spc="-1" dirty="0" smtClean="0">
                <a:solidFill>
                  <a:schemeClr val="dk1"/>
                </a:solidFill>
                <a:latin typeface="Arial Black"/>
              </a:rPr>
              <a:t>380,00 </a:t>
            </a:r>
            <a:r>
              <a:rPr lang="ru-RU" sz="2600" b="0" strike="noStrike" spc="-1" dirty="0">
                <a:solidFill>
                  <a:schemeClr val="dk1"/>
                </a:solidFill>
                <a:latin typeface="Arial Black"/>
              </a:rPr>
              <a:t>руб.</a:t>
            </a:r>
            <a:endParaRPr lang="ru-RU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Прямоугольник 52"/>
          <p:cNvSpPr/>
          <p:nvPr/>
        </p:nvSpPr>
        <p:spPr>
          <a:xfrm>
            <a:off x="9525699" y="5946511"/>
            <a:ext cx="4094640" cy="5644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r" defTabSz="914400">
              <a:lnSpc>
                <a:spcPct val="100000"/>
              </a:lnSpc>
            </a:pPr>
            <a:r>
              <a:rPr lang="ru-RU" sz="2600" b="0" strike="noStrike" spc="-1" dirty="0">
                <a:solidFill>
                  <a:schemeClr val="dk1"/>
                </a:solidFill>
                <a:latin typeface="Arial Black"/>
              </a:rPr>
              <a:t>16 </a:t>
            </a:r>
            <a:r>
              <a:rPr lang="ru-RU" sz="2600" b="0" strike="noStrike" spc="-1" dirty="0" smtClean="0">
                <a:solidFill>
                  <a:schemeClr val="dk1"/>
                </a:solidFill>
                <a:latin typeface="Arial Black"/>
              </a:rPr>
              <a:t>580,00 </a:t>
            </a:r>
            <a:r>
              <a:rPr lang="ru-RU" sz="2600" b="0" strike="noStrike" spc="-1" dirty="0">
                <a:solidFill>
                  <a:schemeClr val="dk1"/>
                </a:solidFill>
                <a:latin typeface="Arial Black"/>
              </a:rPr>
              <a:t>руб.</a:t>
            </a:r>
            <a:endParaRPr lang="ru-RU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Прямоугольник 56"/>
          <p:cNvSpPr/>
          <p:nvPr/>
        </p:nvSpPr>
        <p:spPr>
          <a:xfrm>
            <a:off x="10063124" y="3632213"/>
            <a:ext cx="3498480" cy="4566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900" b="0" strike="noStrike" spc="-1" dirty="0">
                <a:solidFill>
                  <a:schemeClr val="dk1"/>
                </a:solidFill>
                <a:latin typeface="Arial Black"/>
              </a:rPr>
              <a:t>25 </a:t>
            </a:r>
            <a:r>
              <a:rPr lang="ru-RU" sz="1900" b="0" strike="noStrike" spc="-1" dirty="0" smtClean="0">
                <a:solidFill>
                  <a:schemeClr val="dk1"/>
                </a:solidFill>
                <a:latin typeface="Arial Black"/>
              </a:rPr>
              <a:t>100,00 </a:t>
            </a:r>
            <a:r>
              <a:rPr lang="ru-RU" sz="1900" b="0" strike="noStrike" spc="-1" dirty="0">
                <a:solidFill>
                  <a:schemeClr val="dk1"/>
                </a:solidFill>
                <a:latin typeface="Arial Black"/>
              </a:rPr>
              <a:t>× </a:t>
            </a:r>
            <a:r>
              <a:rPr lang="ru-RU" sz="1900" b="0" strike="noStrike" spc="-1" dirty="0">
                <a:solidFill>
                  <a:srgbClr val="FF0000"/>
                </a:solidFill>
                <a:latin typeface="Arial Black"/>
              </a:rPr>
              <a:t>1,051</a:t>
            </a:r>
            <a:r>
              <a:rPr lang="ru-RU" sz="1900" b="0" strike="noStrike" spc="-1" dirty="0">
                <a:solidFill>
                  <a:schemeClr val="dk1"/>
                </a:solidFill>
                <a:latin typeface="Arial Black"/>
              </a:rPr>
              <a:t>=</a:t>
            </a:r>
            <a:endParaRPr lang="ru-RU" sz="19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Прямоугольник 57"/>
          <p:cNvSpPr/>
          <p:nvPr/>
        </p:nvSpPr>
        <p:spPr>
          <a:xfrm>
            <a:off x="224261" y="7452320"/>
            <a:ext cx="8407795" cy="13954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62720" tIns="81360" rIns="162720" bIns="81360" anchor="t">
            <a:spAutoFit/>
          </a:bodyPr>
          <a:lstStyle/>
          <a:p>
            <a:pPr marL="285750" indent="-285750" algn="ctr" defTabSz="914400">
              <a:lnSpc>
                <a:spcPct val="100000"/>
              </a:lnSpc>
              <a:buFont typeface="Arial" charset="0"/>
              <a:buChar char="•"/>
            </a:pPr>
            <a:r>
              <a:rPr lang="ru-RU" sz="1600" b="0" strike="noStrike" spc="-1" dirty="0" smtClean="0">
                <a:solidFill>
                  <a:schemeClr val="dk1"/>
                </a:solidFill>
                <a:latin typeface="Arial Black"/>
              </a:rPr>
              <a:t>Размер </a:t>
            </a:r>
            <a:r>
              <a:rPr lang="ru-RU" sz="1600" b="0" strike="noStrike" spc="-1" dirty="0">
                <a:solidFill>
                  <a:schemeClr val="dk1"/>
                </a:solidFill>
                <a:latin typeface="Arial Black"/>
              </a:rPr>
              <a:t>индексации: </a:t>
            </a:r>
            <a:r>
              <a:rPr lang="ru-RU" sz="1600" b="0" strike="noStrike" spc="-1" dirty="0" smtClean="0">
                <a:solidFill>
                  <a:schemeClr val="dk1"/>
                </a:solidFill>
                <a:latin typeface="Arial Black"/>
              </a:rPr>
              <a:t>1) 25 100,00 </a:t>
            </a:r>
            <a:r>
              <a:rPr lang="ru-RU" sz="1600" b="0" strike="noStrike" spc="-1" dirty="0">
                <a:solidFill>
                  <a:schemeClr val="dk1"/>
                </a:solidFill>
                <a:latin typeface="Arial Black"/>
              </a:rPr>
              <a:t>* </a:t>
            </a:r>
            <a:r>
              <a:rPr lang="ru-RU" sz="1600" b="0" strike="noStrike" spc="-1" dirty="0">
                <a:solidFill>
                  <a:srgbClr val="FF0000"/>
                </a:solidFill>
                <a:latin typeface="Arial Black"/>
              </a:rPr>
              <a:t>1,051</a:t>
            </a:r>
            <a:r>
              <a:rPr lang="ru-RU" sz="1600" b="0" strike="noStrike" spc="-1" dirty="0">
                <a:solidFill>
                  <a:schemeClr val="dk1"/>
                </a:solidFill>
                <a:latin typeface="Arial Black"/>
              </a:rPr>
              <a:t> </a:t>
            </a:r>
            <a:r>
              <a:rPr lang="ru-RU" sz="1600" b="0" strike="noStrike" spc="-1" dirty="0" smtClean="0">
                <a:solidFill>
                  <a:schemeClr val="dk1"/>
                </a:solidFill>
                <a:latin typeface="Arial Black"/>
              </a:rPr>
              <a:t>= 26380,00</a:t>
            </a:r>
          </a:p>
          <a:p>
            <a:pPr algn="ctr" defTabSz="914400">
              <a:lnSpc>
                <a:spcPct val="100000"/>
              </a:lnSpc>
            </a:pPr>
            <a:r>
              <a:rPr lang="ru-RU" sz="1600" b="0" strike="noStrike" spc="-1" dirty="0" smtClean="0">
                <a:solidFill>
                  <a:schemeClr val="dk1"/>
                </a:solidFill>
                <a:latin typeface="Arial Black"/>
              </a:rPr>
              <a:t>                                                     2) 26380,00 – </a:t>
            </a:r>
            <a:r>
              <a:rPr lang="ru-RU" sz="1600" b="0" strike="noStrike" spc="-1" dirty="0">
                <a:solidFill>
                  <a:schemeClr val="dk1"/>
                </a:solidFill>
                <a:latin typeface="Arial Black"/>
              </a:rPr>
              <a:t>25 </a:t>
            </a:r>
            <a:r>
              <a:rPr lang="ru-RU" sz="1600" b="0" strike="noStrike" spc="-1" dirty="0" smtClean="0">
                <a:solidFill>
                  <a:schemeClr val="dk1"/>
                </a:solidFill>
                <a:latin typeface="Arial Black"/>
              </a:rPr>
              <a:t>100,00 </a:t>
            </a:r>
            <a:r>
              <a:rPr lang="ru-RU" sz="1600" b="0" strike="noStrike" spc="-1" dirty="0">
                <a:solidFill>
                  <a:schemeClr val="dk1"/>
                </a:solidFill>
                <a:latin typeface="Arial Black"/>
              </a:rPr>
              <a:t>= </a:t>
            </a:r>
            <a:r>
              <a:rPr lang="ru-RU" sz="1600" b="0" strike="noStrike" spc="-1" dirty="0">
                <a:solidFill>
                  <a:srgbClr val="FF0000"/>
                </a:solidFill>
                <a:latin typeface="Arial Black"/>
              </a:rPr>
              <a:t>1 </a:t>
            </a:r>
            <a:r>
              <a:rPr lang="ru-RU" sz="1600" b="0" strike="noStrike" spc="-1" dirty="0" smtClean="0">
                <a:solidFill>
                  <a:srgbClr val="FF0000"/>
                </a:solidFill>
                <a:latin typeface="Arial Black"/>
              </a:rPr>
              <a:t>280,00 </a:t>
            </a:r>
            <a:r>
              <a:rPr lang="ru-RU" sz="1600" b="0" strike="noStrike" spc="-1" dirty="0">
                <a:solidFill>
                  <a:srgbClr val="FF0000"/>
                </a:solidFill>
                <a:latin typeface="Arial Black"/>
              </a:rPr>
              <a:t>руб</a:t>
            </a:r>
            <a:r>
              <a:rPr lang="ru-RU" sz="1600" b="0" strike="noStrike" spc="-1" dirty="0" smtClean="0">
                <a:solidFill>
                  <a:srgbClr val="89B6FE"/>
                </a:solidFill>
                <a:latin typeface="Arial Black"/>
              </a:rPr>
              <a:t>.</a:t>
            </a:r>
          </a:p>
          <a:p>
            <a:pPr algn="ctr" defTabSz="914400">
              <a:lnSpc>
                <a:spcPct val="100000"/>
              </a:lnSpc>
            </a:pPr>
            <a:endParaRPr lang="ru-RU" sz="1600" spc="-1" dirty="0">
              <a:solidFill>
                <a:srgbClr val="89B6FE"/>
              </a:solidFill>
              <a:latin typeface="Arial Black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Прямоугольник 58"/>
          <p:cNvSpPr/>
          <p:nvPr/>
        </p:nvSpPr>
        <p:spPr>
          <a:xfrm>
            <a:off x="10029730" y="5475605"/>
            <a:ext cx="3498480" cy="4566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900" b="0" strike="noStrike" spc="-1" dirty="0" smtClean="0">
                <a:solidFill>
                  <a:schemeClr val="dk1"/>
                </a:solidFill>
                <a:latin typeface="Arial Black"/>
              </a:rPr>
              <a:t>15 300,00 </a:t>
            </a:r>
            <a:r>
              <a:rPr lang="ru-RU" sz="1900" b="0" strike="noStrike" spc="-1" dirty="0">
                <a:solidFill>
                  <a:schemeClr val="dk1"/>
                </a:solidFill>
                <a:latin typeface="Arial Black"/>
              </a:rPr>
              <a:t>+ </a:t>
            </a:r>
            <a:r>
              <a:rPr lang="ru-RU" sz="1900" b="0" strike="noStrike" spc="-1" dirty="0">
                <a:solidFill>
                  <a:srgbClr val="FF0000"/>
                </a:solidFill>
                <a:latin typeface="Arial Black"/>
              </a:rPr>
              <a:t>1 </a:t>
            </a:r>
            <a:r>
              <a:rPr lang="ru-RU" sz="1900" b="0" strike="noStrike" spc="-1" dirty="0" smtClean="0">
                <a:solidFill>
                  <a:srgbClr val="FF0000"/>
                </a:solidFill>
                <a:latin typeface="Arial Black"/>
              </a:rPr>
              <a:t>280,00</a:t>
            </a:r>
            <a:r>
              <a:rPr lang="ru-RU" sz="1900" b="1" strike="noStrike" spc="-1" dirty="0" smtClean="0">
                <a:solidFill>
                  <a:srgbClr val="FF0000"/>
                </a:solidFill>
                <a:latin typeface="Arial Black"/>
              </a:rPr>
              <a:t> </a:t>
            </a:r>
            <a:r>
              <a:rPr lang="ru-RU" sz="1900" b="0" strike="noStrike" spc="-1" dirty="0">
                <a:solidFill>
                  <a:schemeClr val="dk1"/>
                </a:solidFill>
                <a:latin typeface="Arial Black"/>
              </a:rPr>
              <a:t>= </a:t>
            </a:r>
            <a:endParaRPr lang="ru-RU" sz="19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Прямоугольник: скругленные углы 63"/>
          <p:cNvSpPr/>
          <p:nvPr/>
        </p:nvSpPr>
        <p:spPr>
          <a:xfrm>
            <a:off x="14197506" y="4748040"/>
            <a:ext cx="1762200" cy="621720"/>
          </a:xfrm>
          <a:prstGeom prst="roundRect">
            <a:avLst>
              <a:gd name="adj" fmla="val 12737"/>
            </a:avLst>
          </a:prstGeom>
          <a:solidFill>
            <a:srgbClr val="89B6FE"/>
          </a:solidFill>
          <a:ln w="1435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 defTabSz="914400">
              <a:lnSpc>
                <a:spcPct val="100000"/>
              </a:lnSpc>
              <a:spcBef>
                <a:spcPts val="1066"/>
              </a:spcBef>
            </a:pPr>
            <a:r>
              <a:rPr lang="ru-RU" sz="1200" b="1" strike="noStrike" spc="-1" dirty="0">
                <a:solidFill>
                  <a:srgbClr val="7030A0"/>
                </a:solidFill>
                <a:latin typeface="Arial Black"/>
              </a:rPr>
              <a:t>Разница</a:t>
            </a:r>
            <a:r>
              <a:rPr sz="1200" dirty="0"/>
              <a:t/>
            </a:r>
            <a:br>
              <a:rPr sz="1200" dirty="0"/>
            </a:br>
            <a:r>
              <a:rPr lang="ru-RU" sz="1200" b="1" strike="noStrike" spc="-1" dirty="0" smtClean="0">
                <a:solidFill>
                  <a:schemeClr val="lt1"/>
                </a:solidFill>
                <a:latin typeface="Arial Black"/>
              </a:rPr>
              <a:t>9</a:t>
            </a:r>
            <a:r>
              <a:rPr lang="ru-RU" sz="1200" b="1" strike="noStrike" spc="-1" dirty="0">
                <a:solidFill>
                  <a:schemeClr val="lt1"/>
                </a:solidFill>
                <a:latin typeface="Arial Black"/>
              </a:rPr>
              <a:t> </a:t>
            </a:r>
            <a:r>
              <a:rPr lang="ru-RU" sz="1200" b="1" strike="noStrike" spc="-1" dirty="0" smtClean="0">
                <a:solidFill>
                  <a:schemeClr val="lt1"/>
                </a:solidFill>
                <a:latin typeface="Arial Black"/>
              </a:rPr>
              <a:t>800,00 </a:t>
            </a:r>
            <a:r>
              <a:rPr lang="ru-RU" sz="1200" b="1" strike="noStrike" spc="-1" dirty="0">
                <a:solidFill>
                  <a:schemeClr val="lt1"/>
                </a:solidFill>
                <a:latin typeface="Arial Black"/>
              </a:rPr>
              <a:t>руб.</a:t>
            </a:r>
            <a:endParaRPr lang="ru-R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49" name="Соединительная линия уступом 62"/>
          <p:cNvCxnSpPr>
            <a:stCxn id="137" idx="0"/>
          </p:cNvCxnSpPr>
          <p:nvPr/>
        </p:nvCxnSpPr>
        <p:spPr>
          <a:xfrm rot="16200000" flipV="1">
            <a:off x="14049966" y="3719400"/>
            <a:ext cx="589020" cy="1468260"/>
          </a:xfrm>
          <a:prstGeom prst="bentConnector2">
            <a:avLst/>
          </a:prstGeom>
          <a:ln w="12700">
            <a:solidFill>
              <a:srgbClr val="89B6FE"/>
            </a:solidFill>
            <a:round/>
            <a:tailEnd type="arrow" w="med" len="med"/>
          </a:ln>
        </p:spPr>
      </p:cxnSp>
      <p:sp>
        <p:nvSpPr>
          <p:cNvPr id="150" name="Прямоугольник 19"/>
          <p:cNvSpPr/>
          <p:nvPr/>
        </p:nvSpPr>
        <p:spPr>
          <a:xfrm>
            <a:off x="5183640" y="3961602"/>
            <a:ext cx="4125600" cy="81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r" defTabSz="914400">
              <a:lnSpc>
                <a:spcPct val="100000"/>
              </a:lnSpc>
            </a:pPr>
            <a:r>
              <a:rPr lang="ru-RU" sz="1400" b="0" strike="noStrike" spc="-1" dirty="0">
                <a:solidFill>
                  <a:schemeClr val="dk1"/>
                </a:solidFill>
                <a:latin typeface="Arial Black"/>
              </a:rPr>
              <a:t>с учетом перерасчета с </a:t>
            </a:r>
            <a:r>
              <a:rPr lang="ru-RU" sz="1400" b="0" strike="noStrike" spc="-1" dirty="0" smtClean="0">
                <a:solidFill>
                  <a:schemeClr val="dk1"/>
                </a:solidFill>
                <a:latin typeface="Arial Black"/>
              </a:rPr>
              <a:t>01.08.2024 (по сведениям о работе за 2023г)</a:t>
            </a:r>
            <a:r>
              <a:rPr sz="1400" dirty="0"/>
              <a:t/>
            </a:r>
            <a:br>
              <a:rPr sz="1400" dirty="0"/>
            </a:br>
            <a:r>
              <a:rPr lang="ru-RU" sz="1400" b="0" strike="noStrike" spc="-1" dirty="0">
                <a:solidFill>
                  <a:schemeClr val="dk1"/>
                </a:solidFill>
                <a:latin typeface="Arial Black"/>
              </a:rPr>
              <a:t> – 25 </a:t>
            </a:r>
            <a:r>
              <a:rPr lang="ru-RU" sz="1400" b="0" strike="noStrike" spc="-1" dirty="0" smtClean="0">
                <a:solidFill>
                  <a:schemeClr val="dk1"/>
                </a:solidFill>
                <a:latin typeface="Arial Black"/>
              </a:rPr>
              <a:t>100,00 </a:t>
            </a:r>
            <a:r>
              <a:rPr lang="ru-RU" sz="1400" b="0" strike="noStrike" spc="-1" dirty="0">
                <a:solidFill>
                  <a:schemeClr val="dk1"/>
                </a:solidFill>
                <a:latin typeface="Arial Black"/>
              </a:rPr>
              <a:t>руб.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Прямоугольник 20"/>
          <p:cNvSpPr/>
          <p:nvPr/>
        </p:nvSpPr>
        <p:spPr>
          <a:xfrm>
            <a:off x="5226120" y="6065280"/>
            <a:ext cx="4125600" cy="5951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algn="r" defTabSz="914400">
              <a:lnSpc>
                <a:spcPct val="100000"/>
              </a:lnSpc>
            </a:pPr>
            <a:r>
              <a:rPr lang="ru-RU" sz="1400" b="0" strike="noStrike" spc="-1" dirty="0">
                <a:solidFill>
                  <a:schemeClr val="dk1"/>
                </a:solidFill>
                <a:latin typeface="Arial Black"/>
              </a:rPr>
              <a:t>с учетом перерасчета с 01.08.2024</a:t>
            </a:r>
            <a:r>
              <a:rPr sz="1400" dirty="0"/>
              <a:t/>
            </a:r>
            <a:br>
              <a:rPr sz="1400" dirty="0"/>
            </a:br>
            <a:r>
              <a:rPr lang="ru-RU" sz="1400" b="0" strike="noStrike" spc="-1" dirty="0">
                <a:solidFill>
                  <a:schemeClr val="dk1"/>
                </a:solidFill>
                <a:latin typeface="Arial Black"/>
              </a:rPr>
              <a:t> – </a:t>
            </a:r>
            <a:r>
              <a:rPr lang="ru-RU" sz="1400" b="0" strike="noStrike" spc="-1" dirty="0" smtClean="0">
                <a:solidFill>
                  <a:schemeClr val="dk1"/>
                </a:solidFill>
                <a:latin typeface="Arial Black"/>
              </a:rPr>
              <a:t>15 300,00 </a:t>
            </a:r>
            <a:r>
              <a:rPr lang="ru-RU" sz="1400" b="0" strike="noStrike" spc="-1" dirty="0">
                <a:solidFill>
                  <a:schemeClr val="dk1"/>
                </a:solidFill>
                <a:latin typeface="Arial Black"/>
              </a:rPr>
              <a:t>руб.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Прямоугольник 2"/>
          <p:cNvSpPr/>
          <p:nvPr/>
        </p:nvSpPr>
        <p:spPr>
          <a:xfrm>
            <a:off x="318960" y="1014120"/>
            <a:ext cx="15935040" cy="802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62720" tIns="81360" rIns="162720" bIns="8136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2100" b="0" strike="noStrike" spc="-1">
                <a:solidFill>
                  <a:schemeClr val="lt1">
                    <a:lumMod val="65000"/>
                  </a:schemeClr>
                </a:solidFill>
                <a:latin typeface="Arial Black"/>
              </a:rPr>
              <a:t>НА ПРИМЕРЕ ПЕНСИОНЕРА, ВЫПЛАТА КОТОРОМУ ОСУЩЕСТВЛЯЕТСЯ </a:t>
            </a:r>
            <a:r>
              <a:rPr sz="2100"/>
              <a:t/>
            </a:r>
            <a:br>
              <a:rPr sz="2100"/>
            </a:br>
            <a:r>
              <a:rPr lang="ru-RU" sz="2100" b="0" strike="noStrike" spc="-1">
                <a:solidFill>
                  <a:schemeClr val="lt1">
                    <a:lumMod val="65000"/>
                  </a:schemeClr>
                </a:solidFill>
                <a:latin typeface="Arial Black"/>
              </a:rPr>
              <a:t>БЕЗ УЧЕТА </a:t>
            </a:r>
            <a:r>
              <a:rPr lang="ru-RU" sz="2100" b="0" strike="noStrike" spc="-1">
                <a:solidFill>
                  <a:srgbClr val="89B6FE"/>
                </a:solidFill>
                <a:latin typeface="Arial Black"/>
              </a:rPr>
              <a:t>НЕСКОЛЬКИХ ИНДЕКСАЦИЙ</a:t>
            </a: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Прямоугольник 57"/>
          <p:cNvSpPr/>
          <p:nvPr/>
        </p:nvSpPr>
        <p:spPr>
          <a:xfrm>
            <a:off x="8776072" y="7245175"/>
            <a:ext cx="7467538" cy="213407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62720" tIns="81360" rIns="162720" bIns="813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ru-RU" sz="1600" spc="-1" dirty="0">
              <a:solidFill>
                <a:srgbClr val="89B6FE"/>
              </a:solidFill>
              <a:latin typeface="Arial Black"/>
            </a:endParaRPr>
          </a:p>
          <a:p>
            <a:pPr algn="ctr" defTabSz="914400">
              <a:lnSpc>
                <a:spcPct val="100000"/>
              </a:lnSpc>
            </a:pPr>
            <a:r>
              <a:rPr lang="ru-RU" sz="1600" b="0" strike="noStrike" spc="-1" dirty="0" smtClean="0">
                <a:solidFill>
                  <a:srgbClr val="7030A0"/>
                </a:solidFill>
                <a:latin typeface="Arial Black"/>
              </a:rPr>
              <a:t>Разница = </a:t>
            </a:r>
            <a:r>
              <a:rPr lang="ru-RU" sz="1600" b="0" strike="noStrike" spc="-1" dirty="0" smtClean="0">
                <a:solidFill>
                  <a:srgbClr val="89B6FE"/>
                </a:solidFill>
                <a:latin typeface="Arial Black"/>
              </a:rPr>
              <a:t>Размер пенсии с учетов всех индексов на 01.02.2025 </a:t>
            </a:r>
            <a:r>
              <a:rPr lang="ru-RU" sz="1600" b="1" strike="noStrike" spc="-1" dirty="0" smtClean="0">
                <a:solidFill>
                  <a:srgbClr val="7030A0"/>
                </a:solidFill>
                <a:latin typeface="Arial Black"/>
              </a:rPr>
              <a:t>–</a:t>
            </a:r>
            <a:r>
              <a:rPr lang="ru-RU" sz="1600" b="0" strike="noStrike" spc="-1" dirty="0" smtClean="0">
                <a:solidFill>
                  <a:srgbClr val="89B6FE"/>
                </a:solidFill>
                <a:latin typeface="Arial Black"/>
              </a:rPr>
              <a:t> размер пенсии работающего пенсионера на 01.02.2025, рассчитанный по новым правилам, действующим с 01.01.2025 </a:t>
            </a:r>
          </a:p>
          <a:p>
            <a:pPr algn="ctr" defTabSz="914400">
              <a:lnSpc>
                <a:spcPct val="100000"/>
              </a:lnSpc>
            </a:pPr>
            <a:endParaRPr lang="ru-RU" sz="1600" spc="-1" dirty="0">
              <a:solidFill>
                <a:srgbClr val="89B6FE"/>
              </a:solidFill>
              <a:latin typeface="Arial Black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/>
          </p:nvPr>
        </p:nvSpPr>
        <p:spPr>
          <a:xfrm>
            <a:off x="812520" y="1763688"/>
            <a:ext cx="14628600" cy="5677152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67360" y="755576"/>
            <a:ext cx="13681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ИНДЕКСАЦИЯ СТРАХОВОЙ ПЕНСИИ ДЛЯ РАБОТАЮЩИХ И НЕРАБОТАЮЩИХ (с учетом  изменений в 400 ФЗ с 01.01.2025  (ч.10 ст.18)) 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: скругленные углы 63"/>
          <p:cNvSpPr/>
          <p:nvPr/>
        </p:nvSpPr>
        <p:spPr>
          <a:xfrm>
            <a:off x="3303464" y="1763688"/>
            <a:ext cx="10657184" cy="1656184"/>
          </a:xfrm>
          <a:prstGeom prst="roundRect">
            <a:avLst>
              <a:gd name="adj" fmla="val 26206"/>
            </a:avLst>
          </a:prstGeom>
          <a:solidFill>
            <a:srgbClr val="89B6FE"/>
          </a:solidFill>
          <a:ln w="1435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>
              <a:spcBef>
                <a:spcPts val="1066"/>
              </a:spcBef>
            </a:pPr>
            <a:r>
              <a:rPr lang="ru-RU" sz="2500" b="1" strike="noStrike" spc="-1" dirty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С </a:t>
            </a:r>
            <a:r>
              <a:rPr lang="ru-RU" sz="2500" b="1" strike="noStrike" spc="-1" dirty="0" smtClean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01.02.2025 – </a:t>
            </a:r>
            <a:r>
              <a:rPr lang="ru-RU" sz="2500" b="1" spc="-1" dirty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индексации подлежат размеры страховой пенсии, размера фиксированной выплаты к страховой пенсии (с учетом повышения фиксированной выплаты к страховой </a:t>
            </a:r>
            <a:r>
              <a:rPr lang="ru-RU" sz="2500" b="1" spc="-1" dirty="0" smtClean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пенсии)</a:t>
            </a:r>
            <a:endParaRPr lang="ru-RU" sz="2500" b="1" spc="-1" dirty="0">
              <a:solidFill>
                <a:schemeClr val="accent5">
                  <a:lumMod val="50000"/>
                </a:schemeClr>
              </a:solidFill>
              <a:latin typeface="Arial Black"/>
            </a:endParaRPr>
          </a:p>
        </p:txBody>
      </p:sp>
      <p:sp>
        <p:nvSpPr>
          <p:cNvPr id="6" name="Прямоугольник: скругленные углы 63"/>
          <p:cNvSpPr/>
          <p:nvPr/>
        </p:nvSpPr>
        <p:spPr>
          <a:xfrm>
            <a:off x="3303464" y="3707904"/>
            <a:ext cx="10657184" cy="1584176"/>
          </a:xfrm>
          <a:prstGeom prst="roundRect">
            <a:avLst>
              <a:gd name="adj" fmla="val 26206"/>
            </a:avLst>
          </a:prstGeom>
          <a:solidFill>
            <a:srgbClr val="89B6FE"/>
          </a:solidFill>
          <a:ln w="1435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>
              <a:spcBef>
                <a:spcPts val="1066"/>
              </a:spcBef>
            </a:pPr>
            <a:r>
              <a:rPr lang="ru-RU" sz="2500" b="1" strike="noStrike" spc="-1" dirty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С </a:t>
            </a:r>
            <a:r>
              <a:rPr lang="ru-RU" sz="2500" b="1" strike="noStrike" spc="-1" dirty="0" smtClean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01.04.2025 – </a:t>
            </a:r>
            <a:r>
              <a:rPr lang="ru-RU" sz="2500" b="1" spc="-1" dirty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индексации подлежит размер страховой пенсии </a:t>
            </a:r>
            <a:r>
              <a:rPr lang="ru-RU" sz="2500" b="1" spc="-1" dirty="0" smtClean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(исходя </a:t>
            </a:r>
            <a:r>
              <a:rPr lang="ru-RU" sz="2500" b="1" spc="-1" dirty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из роста доходов бюджета Социального </a:t>
            </a:r>
            <a:r>
              <a:rPr lang="ru-RU" sz="2500" b="1" spc="-1" dirty="0" smtClean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фонда) </a:t>
            </a:r>
            <a:endParaRPr lang="ru-RU" sz="2500" b="1" spc="-1" dirty="0">
              <a:solidFill>
                <a:schemeClr val="accent5">
                  <a:lumMod val="50000"/>
                </a:schemeClr>
              </a:solidFill>
              <a:latin typeface="Arial Black"/>
            </a:endParaRPr>
          </a:p>
        </p:txBody>
      </p:sp>
      <p:sp>
        <p:nvSpPr>
          <p:cNvPr id="8" name="Прямоугольник: скругленные углы 63"/>
          <p:cNvSpPr/>
          <p:nvPr/>
        </p:nvSpPr>
        <p:spPr>
          <a:xfrm>
            <a:off x="3447481" y="5724128"/>
            <a:ext cx="10513168" cy="3220391"/>
          </a:xfrm>
          <a:prstGeom prst="roundRect">
            <a:avLst>
              <a:gd name="adj" fmla="val 26206"/>
            </a:avLst>
          </a:prstGeom>
          <a:solidFill>
            <a:srgbClr val="89B6FE"/>
          </a:solidFill>
          <a:ln w="14351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62720" tIns="81360" rIns="162720" bIns="81360" anchor="ctr">
            <a:noAutofit/>
          </a:bodyPr>
          <a:lstStyle/>
          <a:p>
            <a:pPr algn="ctr">
              <a:spcBef>
                <a:spcPts val="1066"/>
              </a:spcBef>
            </a:pPr>
            <a:r>
              <a:rPr lang="ru-RU" sz="2500" b="1" spc="-1" dirty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Ежегодно Правительством Российской Федерации утверждаются индекс роста доходов бюджета Фонда пенсионного и социального страхования Российской Федерации, годовой индекс роста среднемесячной заработной платы в Российской Федерации, а также коэффициент индексации размера страховой пенсии (с 1 апреля</a:t>
            </a:r>
            <a:r>
              <a:rPr lang="ru-RU" sz="2500" b="1" spc="-1" dirty="0" smtClean="0">
                <a:solidFill>
                  <a:schemeClr val="accent5">
                    <a:lumMod val="50000"/>
                  </a:schemeClr>
                </a:solidFill>
                <a:latin typeface="Arial Black"/>
              </a:rPr>
              <a:t>). (ч.11 ст.18)</a:t>
            </a:r>
            <a:endParaRPr lang="ru-RU" sz="2500" b="1" spc="-1" dirty="0">
              <a:solidFill>
                <a:schemeClr val="accent5">
                  <a:lumMod val="50000"/>
                </a:schemeClr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0802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650133" y="8475981"/>
            <a:ext cx="3793067" cy="48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6308" tIns="78154" rIns="156308" bIns="78154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1269999" indent="-488461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953844" indent="-390769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2735382" indent="-390769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3516920" indent="-390769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4298457" indent="-390769" defTabSz="15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5079995" indent="-390769" defTabSz="15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5861533" indent="-390769" defTabSz="15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6643070" indent="-390769" defTabSz="1560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823DE1F-DD29-4558-A008-17F7D2348A32}" type="slidenum">
              <a:rPr lang="ru-RU" altLang="ru-RU" smtClean="0">
                <a:solidFill>
                  <a:srgbClr val="898989"/>
                </a:solidFill>
              </a:rPr>
              <a:pPr/>
              <a:t>6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66563" name="AutoShape 2" descr="https://kartinkin.net/uploads/posts/2021-01/1610882307_20-p-foni-na-temu-politiki-35.jpg"/>
          <p:cNvSpPr>
            <a:spLocks noChangeAspect="1" noChangeArrowheads="1"/>
          </p:cNvSpPr>
          <p:nvPr/>
        </p:nvSpPr>
        <p:spPr bwMode="auto">
          <a:xfrm>
            <a:off x="276578" y="-256541"/>
            <a:ext cx="541867" cy="54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6118" tIns="78058" rIns="156118" bIns="78058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6564" name="AutoShape 4" descr="https://kartinkin.net/uploads/posts/2021-01/1610882307_20-p-foni-na-temu-politiki-35.jpg"/>
          <p:cNvSpPr>
            <a:spLocks noChangeAspect="1" noChangeArrowheads="1"/>
          </p:cNvSpPr>
          <p:nvPr/>
        </p:nvSpPr>
        <p:spPr bwMode="auto">
          <a:xfrm>
            <a:off x="547511" y="15240"/>
            <a:ext cx="541867" cy="54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6118" tIns="78058" rIns="156118" bIns="78058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66565" name="Picture 6" descr="https://i.pinimg.com/originals/57/02/19/570219a214a9012b26bb42a7ca2165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8" t="26160"/>
          <a:stretch>
            <a:fillRect/>
          </a:stretch>
        </p:blipFill>
        <p:spPr bwMode="auto">
          <a:xfrm>
            <a:off x="0" y="35561"/>
            <a:ext cx="16256000" cy="910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189111" y="3073400"/>
            <a:ext cx="9877778" cy="1414781"/>
          </a:xfrm>
        </p:spPr>
        <p:txBody>
          <a:bodyPr rtlCol="0">
            <a:normAutofit/>
          </a:bodyPr>
          <a:lstStyle/>
          <a:p>
            <a:pPr defTabSz="1561140">
              <a:defRPr/>
            </a:pPr>
            <a:r>
              <a:rPr lang="ru-RU" sz="6000" b="1" dirty="0">
                <a:solidFill>
                  <a:srgbClr val="1956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/>
                <a:ea typeface="+mn-ea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66567" name="AutoShape 2" descr="https://static.vecteezy.com/system/resources/previews/000/418/481/original/vector-a-big-family.jpg"/>
          <p:cNvSpPr>
            <a:spLocks noChangeAspect="1" noChangeArrowheads="1"/>
          </p:cNvSpPr>
          <p:nvPr/>
        </p:nvSpPr>
        <p:spPr bwMode="auto">
          <a:xfrm>
            <a:off x="818444" y="284481"/>
            <a:ext cx="541867" cy="54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6118" tIns="78058" rIns="156118" bIns="78058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6656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335" y="5102862"/>
            <a:ext cx="4995333" cy="275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59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Сирень">
      <a:dk1>
        <a:srgbClr val="5A5A5A"/>
      </a:dk1>
      <a:lt1>
        <a:srgbClr val="FFFFFF"/>
      </a:lt1>
      <a:dk2>
        <a:srgbClr val="4D3D6F"/>
      </a:dk2>
      <a:lt2>
        <a:srgbClr val="D8D2E6"/>
      </a:lt2>
      <a:accent1>
        <a:srgbClr val="1956BE"/>
      </a:accent1>
      <a:accent2>
        <a:srgbClr val="7CAEF3"/>
      </a:accent2>
      <a:accent3>
        <a:srgbClr val="987AAE"/>
      </a:accent3>
      <a:accent4>
        <a:srgbClr val="CEC0D9"/>
      </a:accent4>
      <a:accent5>
        <a:srgbClr val="614D8D"/>
      </a:accent5>
      <a:accent6>
        <a:srgbClr val="B2A6CE"/>
      </a:accent6>
      <a:hlink>
        <a:srgbClr val="4D3D6F"/>
      </a:hlink>
      <a:folHlink>
        <a:srgbClr val="7CAEF3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  <a:solidFill>
          <a:schemeClr val="phClr"/>
        </a:soli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  <a:ln w="95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solidFill>
          <a:schemeClr val="phClr"/>
        </a:soli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13873</TotalTime>
  <Words>460</Words>
  <Application>Microsoft Office PowerPoint</Application>
  <PresentationFormat>Произвольный</PresentationFormat>
  <Paragraphs>80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Талипова Надежда Валерьевна</dc:creator>
  <cp:lastModifiedBy>Куксова Жанна Сергеевна</cp:lastModifiedBy>
  <cp:revision>172</cp:revision>
  <cp:lastPrinted>2024-08-16T04:32:28Z</cp:lastPrinted>
  <dcterms:created xsi:type="dcterms:W3CDTF">2023-05-03T09:25:15Z</dcterms:created>
  <dcterms:modified xsi:type="dcterms:W3CDTF">2024-08-16T04:32:54Z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  <property fmtid="{D5CDD505-2E9C-101B-9397-08002B2CF9AE}" pid="5" name="Notes">
    <vt:i4>15</vt:i4>
  </property>
  <property fmtid="{D5CDD505-2E9C-101B-9397-08002B2CF9AE}" pid="6" name="PresentationFormat">
    <vt:lpwstr>Произвольный</vt:lpwstr>
  </property>
  <property fmtid="{D5CDD505-2E9C-101B-9397-08002B2CF9AE}" pid="7" name="Slides">
    <vt:i4>29</vt:i4>
  </property>
</Properties>
</file>