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6" r:id="rId1"/>
    <p:sldMasterId id="2147486701" r:id="rId2"/>
    <p:sldMasterId id="2147486708" r:id="rId3"/>
    <p:sldMasterId id="2147486715" r:id="rId4"/>
    <p:sldMasterId id="2147486727" r:id="rId5"/>
  </p:sldMasterIdLst>
  <p:notesMasterIdLst>
    <p:notesMasterId r:id="rId45"/>
  </p:notesMasterIdLst>
  <p:sldIdLst>
    <p:sldId id="343" r:id="rId6"/>
    <p:sldId id="344" r:id="rId7"/>
    <p:sldId id="387" r:id="rId8"/>
    <p:sldId id="388" r:id="rId9"/>
    <p:sldId id="389" r:id="rId10"/>
    <p:sldId id="363" r:id="rId11"/>
    <p:sldId id="365" r:id="rId12"/>
    <p:sldId id="427" r:id="rId13"/>
    <p:sldId id="426" r:id="rId14"/>
    <p:sldId id="422" r:id="rId15"/>
    <p:sldId id="425" r:id="rId16"/>
    <p:sldId id="381" r:id="rId17"/>
    <p:sldId id="390" r:id="rId18"/>
    <p:sldId id="370" r:id="rId19"/>
    <p:sldId id="430" r:id="rId20"/>
    <p:sldId id="391" r:id="rId21"/>
    <p:sldId id="392" r:id="rId22"/>
    <p:sldId id="414" r:id="rId23"/>
    <p:sldId id="431" r:id="rId24"/>
    <p:sldId id="413" r:id="rId25"/>
    <p:sldId id="424" r:id="rId26"/>
    <p:sldId id="395" r:id="rId27"/>
    <p:sldId id="432" r:id="rId28"/>
    <p:sldId id="397" r:id="rId29"/>
    <p:sldId id="398" r:id="rId30"/>
    <p:sldId id="399" r:id="rId31"/>
    <p:sldId id="401" r:id="rId32"/>
    <p:sldId id="402" r:id="rId33"/>
    <p:sldId id="403" r:id="rId34"/>
    <p:sldId id="404" r:id="rId35"/>
    <p:sldId id="405" r:id="rId36"/>
    <p:sldId id="408" r:id="rId37"/>
    <p:sldId id="418" r:id="rId38"/>
    <p:sldId id="412" r:id="rId39"/>
    <p:sldId id="429" r:id="rId40"/>
    <p:sldId id="411" r:id="rId41"/>
    <p:sldId id="433" r:id="rId42"/>
    <p:sldId id="377" r:id="rId43"/>
    <p:sldId id="378" r:id="rId44"/>
  </p:sldIdLst>
  <p:sldSz cx="9144000" cy="6858000" type="screen4x3"/>
  <p:notesSz cx="6797675" cy="9926638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255"/>
    <a:srgbClr val="8E0000"/>
    <a:srgbClr val="694474"/>
    <a:srgbClr val="F89F1C"/>
    <a:srgbClr val="FFCC66"/>
    <a:srgbClr val="1DA38D"/>
    <a:srgbClr val="A47D00"/>
    <a:srgbClr val="EEDDBC"/>
    <a:srgbClr val="A176AE"/>
    <a:srgbClr val="27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489" autoAdjust="0"/>
    <p:restoredTop sz="88106" autoAdjust="0"/>
  </p:normalViewPr>
  <p:slideViewPr>
    <p:cSldViewPr snapToGrid="0">
      <p:cViewPr>
        <p:scale>
          <a:sx n="78" d="100"/>
          <a:sy n="78" d="100"/>
        </p:scale>
        <p:origin x="-2490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69176093220504E-2"/>
          <c:y val="9.4235226227471727E-2"/>
          <c:w val="0.86146290645567969"/>
          <c:h val="0.882316310774296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694474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 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201600</c:v>
                </c:pt>
                <c:pt idx="1">
                  <c:v>25100</c:v>
                </c:pt>
                <c:pt idx="2">
                  <c:v>45200</c:v>
                </c:pt>
                <c:pt idx="3">
                  <c:v>27800</c:v>
                </c:pt>
                <c:pt idx="4">
                  <c:v>11500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explosion val="11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0.0," тыс.руб."</c:formatCode>
                <c:ptCount val="2"/>
                <c:pt idx="0">
                  <c:v>963271.9</c:v>
                </c:pt>
                <c:pt idx="1">
                  <c:v>94588.1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6740724983994"/>
          <c:y val="3.4029391929573292E-2"/>
          <c:w val="0.80307855915108861"/>
          <c:h val="0.73061899725326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финансирования дефицита бюджета- изменение остатков на счетах по учету средств</c:v>
                </c:pt>
              </c:strCache>
            </c:strRef>
          </c:tx>
          <c:spPr>
            <a:solidFill>
              <a:srgbClr val="8E0000"/>
            </a:solidFill>
            <a:scene3d>
              <a:camera prst="orthographicFront"/>
              <a:lightRig rig="threePt" dir="t"/>
            </a:scene3d>
            <a:sp3d prstMaterial="metal">
              <a:bevelT w="63500"/>
              <a:bevelB/>
            </a:sp3d>
          </c:spPr>
          <c:invertIfNegative val="0"/>
          <c:dLbls>
            <c:dLbl>
              <c:idx val="0"/>
              <c:layout>
                <c:manualLayout>
                  <c:x val="-1.401166661336598E-3"/>
                  <c:y val="-5.18803747431018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08031318636584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852747986527887E-3"/>
                  <c:y val="-4.18378732994834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txPr>
              <a:bodyPr/>
              <a:lstStyle/>
              <a:p>
                <a:pPr>
                  <a:defRPr sz="1607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9800</c:v>
                </c:pt>
                <c:pt idx="1">
                  <c:v>9600</c:v>
                </c:pt>
                <c:pt idx="2">
                  <c:v>10200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621696"/>
        <c:axId val="138623232"/>
      </c:barChart>
      <c:catAx>
        <c:axId val="13862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7">
                <a:solidFill>
                  <a:srgbClr val="002060"/>
                </a:solidFill>
              </a:defRPr>
            </a:pPr>
            <a:endParaRPr lang="ru-RU"/>
          </a:p>
        </c:txPr>
        <c:crossAx val="138623232"/>
        <c:crossesAt val="0"/>
        <c:auto val="1"/>
        <c:lblAlgn val="ctr"/>
        <c:lblOffset val="100"/>
        <c:noMultiLvlLbl val="0"/>
      </c:catAx>
      <c:valAx>
        <c:axId val="138623232"/>
        <c:scaling>
          <c:orientation val="minMax"/>
          <c:max val="7500"/>
          <c:min val="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1">
                <a:solidFill>
                  <a:srgbClr val="002060"/>
                </a:solidFill>
              </a:defRPr>
            </a:pPr>
            <a:endParaRPr lang="ru-RU"/>
          </a:p>
        </c:txPr>
        <c:crossAx val="138621696"/>
        <c:crosses val="autoZero"/>
        <c:crossBetween val="between"/>
        <c:majorUnit val="2500"/>
        <c:minorUnit val="15"/>
      </c:valAx>
      <c:spPr>
        <a:noFill/>
        <a:ln w="25415">
          <a:noFill/>
        </a:ln>
      </c:spPr>
    </c:plotArea>
    <c:plotVisOnly val="1"/>
    <c:dispBlanksAs val="gap"/>
    <c:showDLblsOverMax val="0"/>
  </c:chart>
  <c:txPr>
    <a:bodyPr/>
    <a:lstStyle/>
    <a:p>
      <a:pPr>
        <a:defRPr sz="1209" b="1">
          <a:solidFill>
            <a:srgbClr val="1F548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65750271102039"/>
          <c:y val="6.2877081814251848E-2"/>
          <c:w val="0.89502736293930196"/>
          <c:h val="0.879475104308998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694474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 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206700</c:v>
                </c:pt>
                <c:pt idx="1">
                  <c:v>25100</c:v>
                </c:pt>
                <c:pt idx="2">
                  <c:v>48690</c:v>
                </c:pt>
                <c:pt idx="3">
                  <c:v>28840</c:v>
                </c:pt>
                <c:pt idx="4">
                  <c:v>12370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9722641019302"/>
          <c:y val="0.11074561984629352"/>
          <c:w val="0.82922635239410536"/>
          <c:h val="0.82236842105262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694474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 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203700</c:v>
                </c:pt>
                <c:pt idx="1">
                  <c:v>25750</c:v>
                </c:pt>
                <c:pt idx="2">
                  <c:v>38030</c:v>
                </c:pt>
                <c:pt idx="3">
                  <c:v>28520</c:v>
                </c:pt>
                <c:pt idx="4">
                  <c:v>12100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250684995347657E-2"/>
          <c:y val="0.11456291223671591"/>
          <c:w val="0.86146290645567969"/>
          <c:h val="0.88231631077429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explosion val="22"/>
            <c:spPr>
              <a:solidFill>
                <a:srgbClr val="694474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8E0000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36800</c:v>
                </c:pt>
                <c:pt idx="1">
                  <c:v>3500</c:v>
                </c:pt>
                <c:pt idx="2">
                  <c:v>1500</c:v>
                </c:pt>
                <c:pt idx="3">
                  <c:v>200</c:v>
                </c:pt>
                <c:pt idx="4" formatCode="General">
                  <c:v>400</c:v>
                </c:pt>
                <c:pt idx="5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916583632247034E-2"/>
          <c:y val="0"/>
          <c:w val="0.90118830910821357"/>
          <c:h val="0.91915847370598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explosion val="22"/>
            <c:spPr>
              <a:solidFill>
                <a:srgbClr val="694474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8E0000"/>
              </a:solidFill>
            </c:spPr>
          </c:dPt>
          <c:dPt>
            <c:idx val="4"/>
            <c:bubble3D val="0"/>
            <c:spPr>
              <a:noFill/>
            </c:spPr>
          </c:dPt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37370</c:v>
                </c:pt>
                <c:pt idx="1">
                  <c:v>3700</c:v>
                </c:pt>
                <c:pt idx="2">
                  <c:v>1500</c:v>
                </c:pt>
                <c:pt idx="3">
                  <c:v>220</c:v>
                </c:pt>
                <c:pt idx="5" formatCode="General">
                  <c:v>410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314723422582524E-2"/>
          <c:y val="6.3809808166673445E-3"/>
          <c:w val="0.92568527657742006"/>
          <c:h val="0.950332560787234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2028 год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rgbClr val="694474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Pt>
            <c:idx val="3"/>
            <c:bubble3D val="0"/>
            <c:spPr>
              <a:solidFill>
                <a:srgbClr val="8E0000"/>
              </a:solidFill>
            </c:spPr>
          </c:dPt>
          <c:dPt>
            <c:idx val="4"/>
            <c:bubble3D val="0"/>
            <c:spPr>
              <a:solidFill>
                <a:schemeClr val="bg1"/>
              </a:solidFill>
            </c:spPr>
          </c:dPt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37830</c:v>
                </c:pt>
                <c:pt idx="1">
                  <c:v>3900</c:v>
                </c:pt>
                <c:pt idx="2">
                  <c:v>1500</c:v>
                </c:pt>
                <c:pt idx="3">
                  <c:v>250</c:v>
                </c:pt>
                <c:pt idx="4">
                  <c:v>0</c:v>
                </c:pt>
                <c:pt idx="5" formatCode="General">
                  <c:v>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16896325459317"/>
          <c:y val="3.4335875984251973E-2"/>
          <c:w val="0.75883103674540686"/>
          <c:h val="0.825346456692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6.2500000000000003E-3"/>
                  <c:y val="0.35071948818897636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0.2724992618110236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638800644811996E-17"/>
                  <c:y val="0.1459896653543307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tx1"/>
                </a:solidFill>
              </a:ln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113655.7</c:v>
                </c:pt>
                <c:pt idx="1">
                  <c:v>110855.7</c:v>
                </c:pt>
                <c:pt idx="2">
                  <c:v>105855.7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9750912"/>
        <c:axId val="149752448"/>
      </c:barChart>
      <c:catAx>
        <c:axId val="149750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9752448"/>
        <c:crosses val="autoZero"/>
        <c:auto val="1"/>
        <c:lblAlgn val="ctr"/>
        <c:lblOffset val="100"/>
        <c:noMultiLvlLbl val="0"/>
      </c:catAx>
      <c:valAx>
        <c:axId val="14975244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4975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explosion val="1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##,#00.00," тыс.руб."</c:formatCode>
                <c:ptCount val="3"/>
                <c:pt idx="0">
                  <c:v>1041367.6</c:v>
                </c:pt>
                <c:pt idx="1">
                  <c:v>560624.80000000005</c:v>
                </c:pt>
                <c:pt idx="2">
                  <c:v>34900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7852898959291E-2"/>
          <c:y val="0.12059362157824216"/>
          <c:w val="0.78534123987280824"/>
          <c:h val="0.743382022161329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explosion val="11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945888.1</c:v>
                </c:pt>
                <c:pt idx="1">
                  <c:v>457344.1</c:v>
                </c:pt>
                <c:pt idx="2">
                  <c:v>1200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0.18646</cdr:y>
    </cdr:from>
    <cdr:to>
      <cdr:x>0.30534</cdr:x>
      <cdr:y>0.262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142504" y="835561"/>
          <a:ext cx="950025" cy="3385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Calibri"/>
              <a:cs typeface="Times New Roman" pitchFamily="18" charset="0"/>
            </a:rPr>
            <a:t>45 200,0</a:t>
          </a:r>
        </a:p>
      </cdr:txBody>
    </cdr:sp>
  </cdr:relSizeAnchor>
  <cdr:relSizeAnchor xmlns:cdr="http://schemas.openxmlformats.org/drawingml/2006/chartDrawing">
    <cdr:from>
      <cdr:x>0.05882</cdr:x>
      <cdr:y>0.71814</cdr:y>
    </cdr:from>
    <cdr:to>
      <cdr:x>0.39695</cdr:x>
      <cdr:y>0.79369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78129" y="3218191"/>
          <a:ext cx="1023918" cy="33856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Calibri"/>
              <a:cs typeface="Times New Roman" pitchFamily="18" charset="0"/>
            </a:rPr>
            <a:t>25 100,0</a:t>
          </a:r>
        </a:p>
      </cdr:txBody>
    </cdr:sp>
  </cdr:relSizeAnchor>
  <cdr:relSizeAnchor xmlns:cdr="http://schemas.openxmlformats.org/drawingml/2006/chartDrawing">
    <cdr:from>
      <cdr:x>0.69962</cdr:x>
      <cdr:y>0.66345</cdr:y>
    </cdr:from>
    <cdr:to>
      <cdr:x>0.71431</cdr:x>
      <cdr:y>0.80125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H="1">
          <a:off x="2176747" y="2973119"/>
          <a:ext cx="45719" cy="617517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0.14959</cdr:x>
      <cdr:y>0.26595</cdr:y>
    </cdr:from>
    <cdr:to>
      <cdr:x>0.16469</cdr:x>
      <cdr:y>0.39845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H="1" flipV="1">
          <a:off x="452993" y="1191798"/>
          <a:ext cx="45719" cy="59379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0.62807</cdr:x>
      <cdr:y>0.85824</cdr:y>
    </cdr:from>
    <cdr:to>
      <cdr:x>0.94245</cdr:x>
      <cdr:y>0.95579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flipH="1">
          <a:off x="2125683" y="2978682"/>
          <a:ext cx="1064009" cy="3385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Calibri"/>
              <a:cs typeface="Times New Roman" pitchFamily="18" charset="0"/>
            </a:rPr>
            <a:t>206 700,0</a:t>
          </a:r>
        </a:p>
      </cdr:txBody>
    </cdr:sp>
  </cdr:relSizeAnchor>
  <cdr:relSizeAnchor xmlns:cdr="http://schemas.openxmlformats.org/drawingml/2006/chartDrawing">
    <cdr:from>
      <cdr:x>0.79137</cdr:x>
      <cdr:y>0.67816</cdr:y>
    </cdr:from>
    <cdr:to>
      <cdr:x>0.81922</cdr:x>
      <cdr:y>0.86207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2612570" y="2101932"/>
          <a:ext cx="91945" cy="57001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0.19649</cdr:x>
      <cdr:y>0.11985</cdr:y>
    </cdr:from>
    <cdr:to>
      <cdr:x>0.21</cdr:x>
      <cdr:y>0.30337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665013" y="380009"/>
          <a:ext cx="45719" cy="58188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0.0386</cdr:x>
      <cdr:y>0</cdr:y>
    </cdr:from>
    <cdr:to>
      <cdr:x>0.32632</cdr:x>
      <cdr:y>0.09755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130640" y="0"/>
          <a:ext cx="973780" cy="3385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cs typeface="Times New Roman" pitchFamily="18" charset="0"/>
            </a:rPr>
            <a:t>48 690,0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0.22509</cdr:x>
      <cdr:y>0.56993</cdr:y>
    </cdr:from>
    <cdr:to>
      <cdr:x>0.24397</cdr:x>
      <cdr:y>0.77273</cdr:y>
    </cdr:to>
    <cdr:sp macro="" textlink="">
      <cdr:nvSpPr>
        <cdr:cNvPr id="2" name="Прямая со стрелкой 1"/>
        <cdr:cNvSpPr/>
      </cdr:nvSpPr>
      <cdr:spPr>
        <a:xfrm xmlns:a="http://schemas.openxmlformats.org/drawingml/2006/main">
          <a:off x="724394" y="1935678"/>
          <a:ext cx="60753" cy="68877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0.15922</cdr:x>
      <cdr:y>0.23151</cdr:y>
    </cdr:from>
    <cdr:to>
      <cdr:x>0.17712</cdr:x>
      <cdr:y>0.37621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H="1" flipV="1">
          <a:off x="512415" y="855023"/>
          <a:ext cx="57599" cy="53438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0.39391</cdr:x>
      <cdr:y>0.11254</cdr:y>
    </cdr:from>
    <cdr:to>
      <cdr:x>0.42804</cdr:x>
      <cdr:y>0.30868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267676" y="415637"/>
          <a:ext cx="109861" cy="72439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0.32841</cdr:x>
      <cdr:y>0.01049</cdr:y>
    </cdr:from>
    <cdr:to>
      <cdr:x>0.63838</cdr:x>
      <cdr:y>0.10216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1056893" y="38742"/>
          <a:ext cx="997549" cy="3385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latin typeface="Calibri"/>
              <a:cs typeface="Times New Roman" pitchFamily="18" charset="0"/>
            </a:rPr>
            <a:t>28 520,0</a:t>
          </a:r>
        </a:p>
      </cdr:txBody>
    </cdr:sp>
  </cdr:relSizeAnchor>
  <cdr:relSizeAnchor xmlns:cdr="http://schemas.openxmlformats.org/drawingml/2006/chartDrawing">
    <cdr:from>
      <cdr:x>0.00758</cdr:x>
      <cdr:y>0.10839</cdr:y>
    </cdr:from>
    <cdr:to>
      <cdr:x>0.28782</cdr:x>
      <cdr:y>0.20006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 flipH="1">
          <a:off x="24394" y="400309"/>
          <a:ext cx="901872" cy="3385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2060"/>
              </a:solidFill>
              <a:cs typeface="Times New Roman" pitchFamily="18" charset="0"/>
            </a:rPr>
            <a:t>38 030,0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0.00382</cdr:x>
      <cdr:y>0.15731</cdr:y>
    </cdr:from>
    <cdr:to>
      <cdr:x>0.30229</cdr:x>
      <cdr:y>0.25584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885" y="491407"/>
          <a:ext cx="928640" cy="30777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cs typeface="Times New Roman" pitchFamily="18" charset="0"/>
            </a:rPr>
            <a:t>1 500,0</a:t>
          </a:r>
        </a:p>
      </cdr:txBody>
    </cdr:sp>
  </cdr:relSizeAnchor>
  <cdr:relSizeAnchor xmlns:cdr="http://schemas.openxmlformats.org/drawingml/2006/chartDrawing">
    <cdr:from>
      <cdr:x>0.44274</cdr:x>
      <cdr:y>0.76895</cdr:y>
    </cdr:from>
    <cdr:to>
      <cdr:x>0.4855</cdr:x>
      <cdr:y>0.86403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H="1">
          <a:off x="1377513" y="2402040"/>
          <a:ext cx="133025" cy="29703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0.2618</cdr:x>
      <cdr:y>0.2148</cdr:y>
    </cdr:from>
    <cdr:to>
      <cdr:x>0.36717</cdr:x>
      <cdr:y>0.31677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H="1" flipV="1">
          <a:off x="814548" y="670996"/>
          <a:ext cx="327847" cy="318545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0.3958</cdr:x>
      <cdr:y>0.85638</cdr:y>
    </cdr:from>
    <cdr:to>
      <cdr:x>0.70382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231465" y="2675170"/>
          <a:ext cx="958341" cy="44864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36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8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00,0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0.10589</cdr:x>
      <cdr:y>0.36701</cdr:y>
    </cdr:from>
    <cdr:to>
      <cdr:x>0.19127</cdr:x>
      <cdr:y>0.53705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H="1">
          <a:off x="329461" y="1146485"/>
          <a:ext cx="265632" cy="53116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70C0"/>
          </a:solidFill>
          <a:headEnd w="lg" len="med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0.00309</cdr:x>
      <cdr:y>0.55478</cdr:y>
    </cdr:from>
    <cdr:to>
      <cdr:x>0.24736</cdr:x>
      <cdr:y>0.66123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9600" y="1733026"/>
          <a:ext cx="760006" cy="33253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3 500,0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0.42919</cdr:x>
      <cdr:y>0.18552</cdr:y>
    </cdr:from>
    <cdr:to>
      <cdr:x>0.47309</cdr:x>
      <cdr:y>0.29196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V="1">
          <a:off x="1335367" y="579521"/>
          <a:ext cx="136587" cy="33249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0.31756</cdr:x>
      <cdr:y>0.08467</cdr:y>
    </cdr:from>
    <cdr:to>
      <cdr:x>0.58092</cdr:x>
      <cdr:y>0.18351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988024" y="264481"/>
          <a:ext cx="819398" cy="30875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200,0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0.01366</cdr:x>
      <cdr:y>0.04479</cdr:y>
    </cdr:from>
    <cdr:to>
      <cdr:x>0.27636</cdr:x>
      <cdr:y>0.14773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4610" y="133920"/>
          <a:ext cx="857903" cy="30777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chemeClr val="tx1"/>
              </a:solidFill>
              <a:cs typeface="Times New Roman" pitchFamily="18" charset="0"/>
            </a:rPr>
            <a:t>1500</a:t>
          </a:r>
          <a:r>
            <a:rPr lang="ru-RU" sz="1400" b="1" dirty="0" smtClean="0">
              <a:solidFill>
                <a:schemeClr val="tx1"/>
              </a:solidFill>
              <a:cs typeface="Times New Roman" pitchFamily="18" charset="0"/>
            </a:rPr>
            <a:t>,0</a:t>
          </a:r>
        </a:p>
      </cdr:txBody>
    </cdr:sp>
  </cdr:relSizeAnchor>
  <cdr:relSizeAnchor xmlns:cdr="http://schemas.openxmlformats.org/drawingml/2006/chartDrawing">
    <cdr:from>
      <cdr:x>0.01111</cdr:x>
      <cdr:y>0.60886</cdr:y>
    </cdr:from>
    <cdr:to>
      <cdr:x>0.25867</cdr:x>
      <cdr:y>0.7118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6290" y="1820473"/>
          <a:ext cx="808460" cy="30777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cs typeface="Times New Roman" pitchFamily="18" charset="0"/>
            </a:rPr>
            <a:t>3 700,0</a:t>
          </a:r>
        </a:p>
      </cdr:txBody>
    </cdr:sp>
  </cdr:relSizeAnchor>
  <cdr:relSizeAnchor xmlns:cdr="http://schemas.openxmlformats.org/drawingml/2006/chartDrawing">
    <cdr:from>
      <cdr:x>0.59639</cdr:x>
      <cdr:y>0.6364</cdr:y>
    </cdr:from>
    <cdr:to>
      <cdr:x>0.61818</cdr:x>
      <cdr:y>0.77754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 flipH="1">
          <a:off x="1947654" y="2369459"/>
          <a:ext cx="71151" cy="52552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0.26628</cdr:x>
      <cdr:y>0.14169</cdr:y>
    </cdr:from>
    <cdr:to>
      <cdr:x>0.42435</cdr:x>
      <cdr:y>0.18391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H="1" flipV="1">
          <a:off x="869607" y="423660"/>
          <a:ext cx="516204" cy="12623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0.51034</cdr:x>
      <cdr:y>0.18469</cdr:y>
    </cdr:from>
    <cdr:to>
      <cdr:x>0.63243</cdr:x>
      <cdr:y>0.23675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1666618" y="552216"/>
          <a:ext cx="398718" cy="15565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0.14479</cdr:x>
      <cdr:y>0.27206</cdr:y>
    </cdr:from>
    <cdr:to>
      <cdr:x>0.22277</cdr:x>
      <cdr:y>0.58367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H="1">
          <a:off x="472848" y="813461"/>
          <a:ext cx="254656" cy="93167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0.48788</cdr:x>
      <cdr:y>0.79435</cdr:y>
    </cdr:from>
    <cdr:to>
      <cdr:x>0.75424</cdr:x>
      <cdr:y>0.89364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593279" y="2375066"/>
          <a:ext cx="869868" cy="29688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37 370,0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0.63243</cdr:x>
      <cdr:y>0.11518</cdr:y>
    </cdr:from>
    <cdr:to>
      <cdr:x>0.88515</cdr:x>
      <cdr:y>0.21447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065323" y="344384"/>
          <a:ext cx="825336" cy="29688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0.31243</cdr:x>
      <cdr:y>0.03376</cdr:y>
    </cdr:from>
    <cdr:to>
      <cdr:x>0.52697</cdr:x>
      <cdr:y>0.1271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1020295" y="100941"/>
          <a:ext cx="700645" cy="27907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0.4597</cdr:x>
      <cdr:y>0.11883</cdr:y>
    </cdr:from>
    <cdr:to>
      <cdr:x>0.47818</cdr:x>
      <cdr:y>0.18509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H="1" flipV="1">
          <a:off x="1501249" y="355311"/>
          <a:ext cx="60337" cy="198096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0.10145</cdr:x>
      <cdr:y>0.01429</cdr:y>
    </cdr:from>
    <cdr:to>
      <cdr:x>0.36594</cdr:x>
      <cdr:y>0.11597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32512" y="43256"/>
          <a:ext cx="866889" cy="30777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chemeClr val="tx1"/>
              </a:solidFill>
              <a:cs typeface="Times New Roman" pitchFamily="18" charset="0"/>
            </a:rPr>
            <a:t>1500,0</a:t>
          </a:r>
          <a:endParaRPr lang="ru-RU" sz="1400" b="1" dirty="0" smtClean="0">
            <a:solidFill>
              <a:schemeClr val="tx1"/>
            </a:solidFill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0.05435</cdr:x>
      <cdr:y>0.59889</cdr:y>
    </cdr:from>
    <cdr:to>
      <cdr:x>0.30435</cdr:x>
      <cdr:y>0.70057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78137" y="1812846"/>
          <a:ext cx="819398" cy="30777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Times New Roman" pitchFamily="18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cs typeface="Times New Roman" pitchFamily="18" charset="0"/>
            </a:rPr>
            <a:t>3 900,0</a:t>
          </a:r>
        </a:p>
      </cdr:txBody>
    </cdr:sp>
  </cdr:relSizeAnchor>
  <cdr:relSizeAnchor xmlns:cdr="http://schemas.openxmlformats.org/drawingml/2006/chartDrawing">
    <cdr:from>
      <cdr:x>0.73605</cdr:x>
      <cdr:y>0.6343</cdr:y>
    </cdr:from>
    <cdr:to>
      <cdr:x>0.75074</cdr:x>
      <cdr:y>0.75885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412467" y="2842480"/>
          <a:ext cx="48148" cy="55814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0.32794</cdr:x>
      <cdr:y>0.11878</cdr:y>
    </cdr:from>
    <cdr:to>
      <cdr:x>0.44037</cdr:x>
      <cdr:y>0.20703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 flipH="1" flipV="1">
          <a:off x="1074851" y="359548"/>
          <a:ext cx="368485" cy="26712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0.52899</cdr:x>
      <cdr:y>0.12639</cdr:y>
    </cdr:from>
    <cdr:to>
      <cdr:x>0.71015</cdr:x>
      <cdr:y>0.25601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1733798" y="382584"/>
          <a:ext cx="593783" cy="392367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24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0.18605</cdr:x>
      <cdr:y>0.30953</cdr:y>
    </cdr:from>
    <cdr:to>
      <cdr:x>0.23126</cdr:x>
      <cdr:y>0.58519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H="1">
          <a:off x="609796" y="936952"/>
          <a:ext cx="148186" cy="834424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70C0"/>
          </a:solidFill>
          <a:prstDash val="solid"/>
          <a:miter lim="800000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sz="2400" b="1" dirty="0"/>
        </a:p>
      </cdr:txBody>
    </cdr:sp>
  </cdr:relSizeAnchor>
  <cdr:relSizeAnchor xmlns:cdr="http://schemas.openxmlformats.org/drawingml/2006/chartDrawing">
    <cdr:from>
      <cdr:x>0.62787</cdr:x>
      <cdr:y>0.76461</cdr:y>
    </cdr:from>
    <cdr:to>
      <cdr:x>0.90036</cdr:x>
      <cdr:y>0.92154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057891" y="2314490"/>
          <a:ext cx="893117" cy="475013"/>
        </a:xfrm>
        <a:custGeom xmlns:a="http://schemas.openxmlformats.org/drawingml/2006/main">
          <a:avLst/>
          <a:gdLst>
            <a:gd name="connsiteX0" fmla="*/ 0 w 1168724"/>
            <a:gd name="connsiteY0" fmla="*/ 0 h 427512"/>
            <a:gd name="connsiteX1" fmla="*/ 1168724 w 1168724"/>
            <a:gd name="connsiteY1" fmla="*/ 0 h 427512"/>
            <a:gd name="connsiteX2" fmla="*/ 1168724 w 1168724"/>
            <a:gd name="connsiteY2" fmla="*/ 427512 h 427512"/>
            <a:gd name="connsiteX3" fmla="*/ 0 w 1168724"/>
            <a:gd name="connsiteY3" fmla="*/ 427512 h 427512"/>
            <a:gd name="connsiteX4" fmla="*/ 0 w 1168724"/>
            <a:gd name="connsiteY4" fmla="*/ 0 h 427512"/>
            <a:gd name="connsiteX0" fmla="*/ 0 w 1168724"/>
            <a:gd name="connsiteY0" fmla="*/ 47501 h 475013"/>
            <a:gd name="connsiteX1" fmla="*/ 593767 w 1168724"/>
            <a:gd name="connsiteY1" fmla="*/ 0 h 475013"/>
            <a:gd name="connsiteX2" fmla="*/ 1168724 w 1168724"/>
            <a:gd name="connsiteY2" fmla="*/ 47501 h 475013"/>
            <a:gd name="connsiteX3" fmla="*/ 1168724 w 1168724"/>
            <a:gd name="connsiteY3" fmla="*/ 475013 h 475013"/>
            <a:gd name="connsiteX4" fmla="*/ 0 w 1168724"/>
            <a:gd name="connsiteY4" fmla="*/ 475013 h 475013"/>
            <a:gd name="connsiteX5" fmla="*/ 0 w 1168724"/>
            <a:gd name="connsiteY5" fmla="*/ 47501 h 47501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</a:cxnLst>
          <a:rect l="l" t="t" r="r" b="b"/>
          <a:pathLst>
            <a:path w="1168724" h="475013">
              <a:moveTo>
                <a:pt x="0" y="47501"/>
              </a:moveTo>
              <a:cubicBezTo>
                <a:pt x="197922" y="43543"/>
                <a:pt x="395845" y="3958"/>
                <a:pt x="593767" y="0"/>
              </a:cubicBezTo>
              <a:lnTo>
                <a:pt x="1168724" y="47501"/>
              </a:lnTo>
              <a:lnTo>
                <a:pt x="1168724" y="475013"/>
              </a:lnTo>
              <a:lnTo>
                <a:pt x="0" y="475013"/>
              </a:lnTo>
              <a:lnTo>
                <a:pt x="0" y="47501"/>
              </a:lnTo>
              <a:close/>
            </a:path>
          </a:pathLst>
        </a:cu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37 830,0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0.39674</cdr:x>
      <cdr:y>3.30359E-7</cdr:y>
    </cdr:from>
    <cdr:to>
      <cdr:x>0.61051</cdr:x>
      <cdr:y>0.10396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1300345" y="1"/>
          <a:ext cx="700651" cy="31469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0.50362</cdr:x>
      <cdr:y>0.10396</cdr:y>
    </cdr:from>
    <cdr:to>
      <cdr:x>0.50446</cdr:x>
      <cdr:y>0.19886</cdr:y>
    </cdr:to>
    <cdr:cxnSp macro="">
      <cdr:nvCxnSpPr>
        <cdr:cNvPr id="16" name="Прямая со стрелкой 15"/>
        <cdr:cNvCxnSpPr>
          <a:endCxn xmlns:a="http://schemas.openxmlformats.org/drawingml/2006/main" id="11" idx="2"/>
        </cdr:cNvCxnSpPr>
      </cdr:nvCxnSpPr>
      <cdr:spPr>
        <a:xfrm xmlns:a="http://schemas.openxmlformats.org/drawingml/2006/main" flipH="1" flipV="1">
          <a:off x="1650676" y="314688"/>
          <a:ext cx="2726" cy="287269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70C0"/>
          </a:solidFill>
          <a:headEnd w="lg" len="med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0.15825</cdr:x>
      <cdr:y>0.08509</cdr:y>
    </cdr:from>
    <cdr:to>
      <cdr:x>0.2195</cdr:x>
      <cdr:y>0.09416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6488" y="432048"/>
          <a:ext cx="504056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1,5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0.19549</cdr:x>
      <cdr:y>0.45424</cdr:y>
    </cdr:from>
    <cdr:to>
      <cdr:x>0.30672</cdr:x>
      <cdr:y>0.51999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73186" y="1930400"/>
          <a:ext cx="838214" cy="279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6,98</a:t>
          </a: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0.39772</cdr:x>
      <cdr:y>0.47217</cdr:y>
    </cdr:from>
    <cdr:to>
      <cdr:x>0.51232</cdr:x>
      <cdr:y>0.57976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97200" y="2006600"/>
          <a:ext cx="863610" cy="457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6,84</a:t>
          </a: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0.59715</cdr:x>
      <cdr:y>0.45801</cdr:y>
    </cdr:from>
    <cdr:to>
      <cdr:x>0.70342</cdr:x>
      <cdr:y>0.55962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53871" y="1919954"/>
          <a:ext cx="863768" cy="425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7,19</a:t>
          </a: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932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152" y="1"/>
            <a:ext cx="2946932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1F325ED-12F2-48ED-AB68-D7935FCBC295}" type="datetimeFigureOut">
              <a:rPr lang="en-US"/>
              <a:pPr>
                <a:defRPr/>
              </a:pPr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6465"/>
            <a:ext cx="5438776" cy="4467225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932" cy="496887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152" y="9428163"/>
            <a:ext cx="2946932" cy="496887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5C49E12-2D3F-45E1-85F9-140AEFB1C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5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E98103-C5DE-4555-A125-766F8F7B6CD1}" type="slidenum">
              <a:rPr lang="en-US" altLang="ru-RU" smtClean="0">
                <a:cs typeface="Arial" charset="0"/>
              </a:rPr>
              <a:pPr/>
              <a:t>1</a:t>
            </a:fld>
            <a:endParaRPr lang="en-US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0F089-034C-4078-8887-D620327387C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43506C-4382-4A7D-979D-0D060DFC059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119710-F4AB-467D-BD3D-C30D2C9C998A}" type="slidenum">
              <a:rPr lang="en-US" altLang="ru-RU" smtClean="0">
                <a:cs typeface="Arial" pitchFamily="34" charset="0"/>
              </a:rPr>
              <a:pPr/>
              <a:t>39</a:t>
            </a:fld>
            <a:endParaRPr lang="en-US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9E12-2D3F-45E1-85F9-140AEFB1CB1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6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9E12-2D3F-45E1-85F9-140AEFB1CB1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C49E12-2D3F-45E1-85F9-140AEFB1CB1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0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FEAA2-C263-404A-B137-87DC643FC0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B98666-6D35-4EDF-A9F2-28029FADC4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39E2F-ECBB-44DA-8A17-84F10FDA8EB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8E1630-CDC5-421E-A046-5B5766E5AF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F0A095-62BA-48A7-82BD-1674BE87F16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5666-F02C-47A6-8DBE-165525A5E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3BE5-9EAC-4635-8B63-85862BCCD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6216-1E1C-4515-BE95-0D2A3092E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D0A32-6682-4659-8CD5-3E91FB7D30F8}" type="datetime1">
              <a:rPr lang="ru-RU" altLang="ru-RU"/>
              <a:pPr>
                <a:defRPr/>
              </a:pPr>
              <a:t>30.12.2025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85A05-A0C5-433E-B0A6-F04938A18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935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fld id="{896FB367-A29D-41D6-84F1-68CC6DC98B2B}" type="datetimeFigureOut">
              <a:rPr lang="ru-RU"/>
              <a:pPr>
                <a:defRPr/>
              </a:pPr>
              <a:t>30.12.2025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fld id="{DFE1855A-1ABB-4629-87A0-C059A22C2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95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75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31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02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5666-F02C-47A6-8DBE-165525A5E1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5950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8EA6-CF9D-4D9A-B710-471D1B372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31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1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68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82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95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5666-F02C-47A6-8DBE-165525A5E1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75986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5666-F02C-47A6-8DBE-165525A5E1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40846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8EA6-CF9D-4D9A-B710-471D1B3725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22550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5126-5415-489D-AF1E-52E4C5C053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98412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44EC-5D96-425E-BFDB-170ED64475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9350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5126-5415-489D-AF1E-52E4C5C05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8829-1253-48C0-BC9A-88B101B7DA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65325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DBC-99C1-4DA0-A087-A39905DE5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2904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090B1-9550-4466-9672-DC221AFC25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4215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B13A-6C1E-4B00-B8A6-FE3A8F3C9C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06915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4D1D-C50F-4185-9884-7834F16E79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62121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3BE5-9EAC-4635-8B63-85862BCCD7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33130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6216-1E1C-4515-BE95-0D2A3092E3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77454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5666-F02C-47A6-8DBE-165525A5E1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17069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8EA6-CF9D-4D9A-B710-471D1B3725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77053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5126-5415-489D-AF1E-52E4C5C053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4730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44EC-5D96-425E-BFDB-170ED6447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744EC-5D96-425E-BFDB-170ED64475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30191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8829-1253-48C0-BC9A-88B101B7DA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47803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DBC-99C1-4DA0-A087-A39905DE5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32159"/>
      </p:ext>
    </p:extLst>
  </p:cSld>
  <p:clrMapOvr>
    <a:masterClrMapping/>
  </p:clrMapOvr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090B1-9550-4466-9672-DC221AFC25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18247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B13A-6C1E-4B00-B8A6-FE3A8F3C9C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99999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4D1D-C50F-4185-9884-7834F16E79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3949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A3BE5-9EAC-4635-8B63-85862BCCD7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2546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6216-1E1C-4515-BE95-0D2A3092E3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0256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8829-1253-48C0-BC9A-88B101B7D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CBDBC-99C1-4DA0-A087-A39905DE5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090B1-9550-4466-9672-DC221AFC2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B13A-6C1E-4B00-B8A6-FE3A8F3C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4D1D-C50F-4185-9884-7834F16E7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FC0A5A9-3EE7-4BAF-B002-AA7070EBC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97" r:id="rId1"/>
    <p:sldLayoutId id="2147486687" r:id="rId2"/>
    <p:sldLayoutId id="2147486688" r:id="rId3"/>
    <p:sldLayoutId id="2147486689" r:id="rId4"/>
    <p:sldLayoutId id="2147486690" r:id="rId5"/>
    <p:sldLayoutId id="2147486691" r:id="rId6"/>
    <p:sldLayoutId id="2147486692" r:id="rId7"/>
    <p:sldLayoutId id="2147486693" r:id="rId8"/>
    <p:sldLayoutId id="2147486694" r:id="rId9"/>
    <p:sldLayoutId id="2147486695" r:id="rId10"/>
    <p:sldLayoutId id="2147486696" r:id="rId11"/>
    <p:sldLayoutId id="2147486699" r:id="rId12"/>
    <p:sldLayoutId id="2147486700" r:id="rId13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9485" y="309753"/>
            <a:ext cx="632650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4277" y="1856358"/>
            <a:ext cx="6235445" cy="417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8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12/30/2025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sz="18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z="18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51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02" r:id="rId1"/>
    <p:sldLayoutId id="2147486703" r:id="rId2"/>
    <p:sldLayoutId id="2147486704" r:id="rId3"/>
    <p:sldLayoutId id="2147486705" r:id="rId4"/>
    <p:sldLayoutId id="2147486706" r:id="rId5"/>
    <p:sldLayoutId id="214748670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9485" y="309753"/>
            <a:ext cx="632650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4277" y="1856358"/>
            <a:ext cx="6235445" cy="417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z="18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12/30/2025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sz="18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z="180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94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09" r:id="rId1"/>
    <p:sldLayoutId id="2147486710" r:id="rId2"/>
    <p:sldLayoutId id="2147486711" r:id="rId3"/>
    <p:sldLayoutId id="2147486712" r:id="rId4"/>
    <p:sldLayoutId id="2147486713" r:id="rId5"/>
    <p:sldLayoutId id="214748671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FC0A5A9-3EE7-4BAF-B002-AA7070EBCA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4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16" r:id="rId1"/>
    <p:sldLayoutId id="2147486717" r:id="rId2"/>
    <p:sldLayoutId id="2147486718" r:id="rId3"/>
    <p:sldLayoutId id="2147486719" r:id="rId4"/>
    <p:sldLayoutId id="2147486720" r:id="rId5"/>
    <p:sldLayoutId id="2147486721" r:id="rId6"/>
    <p:sldLayoutId id="2147486722" r:id="rId7"/>
    <p:sldLayoutId id="2147486723" r:id="rId8"/>
    <p:sldLayoutId id="2147486724" r:id="rId9"/>
    <p:sldLayoutId id="2147486725" r:id="rId10"/>
    <p:sldLayoutId id="2147486726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www.PresentationPro.com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FC0A5A9-3EE7-4BAF-B002-AA7070EBCA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8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28" r:id="rId1"/>
    <p:sldLayoutId id="2147486729" r:id="rId2"/>
    <p:sldLayoutId id="2147486730" r:id="rId3"/>
    <p:sldLayoutId id="2147486731" r:id="rId4"/>
    <p:sldLayoutId id="2147486732" r:id="rId5"/>
    <p:sldLayoutId id="2147486733" r:id="rId6"/>
    <p:sldLayoutId id="2147486734" r:id="rId7"/>
    <p:sldLayoutId id="2147486735" r:id="rId8"/>
    <p:sldLayoutId id="2147486736" r:id="rId9"/>
    <p:sldLayoutId id="2147486737" r:id="rId10"/>
    <p:sldLayoutId id="2147486738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_____Microsoft_Excel_97-2003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_____Microsoft_Excel_97-20033.xls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4.xls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_____Microsoft_Excel_97-20035.xls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7.xls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_____Microsoft_Excel_97-20036.xls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_____Microsoft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emf"/><Relationship Id="rId4" Type="http://schemas.openxmlformats.org/officeDocument/2006/relationships/oleObject" Target="../embeddings/_____Microsoft_Excel_97-20038.xls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1.xls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oleObject" Target="../embeddings/_____Microsoft_Excel_97-200310.xls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3.xls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emf"/><Relationship Id="rId5" Type="http://schemas.openxmlformats.org/officeDocument/2006/relationships/oleObject" Target="../embeddings/_____Microsoft_Excel_97-200312.xls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_____Microsoft_Excel_97-20031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14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7.xls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emf"/><Relationship Id="rId5" Type="http://schemas.openxmlformats.org/officeDocument/2006/relationships/oleObject" Target="../embeddings/_____Microsoft_Excel_97-200316.xls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emf"/><Relationship Id="rId5" Type="http://schemas.openxmlformats.org/officeDocument/2006/relationships/oleObject" Target="../embeddings/_____Microsoft_Excel_97-200318.xls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_____Microsoft_Excel_97-200320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8.emf"/><Relationship Id="rId4" Type="http://schemas.openxmlformats.org/officeDocument/2006/relationships/oleObject" Target="../embeddings/_____Microsoft_Excel_97-200319.xls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emf"/><Relationship Id="rId4" Type="http://schemas.openxmlformats.org/officeDocument/2006/relationships/oleObject" Target="../embeddings/_____Microsoft_Excel_97-200321.xls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hart" Target="../charts/chart9.xml"/><Relationship Id="rId7" Type="http://schemas.openxmlformats.org/officeDocument/2006/relationships/image" Target="../media/image3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chart" Target="../charts/char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krprf@ofukem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rapivino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-213755" y="2286991"/>
            <a:ext cx="9939646" cy="270064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altLang="ru-RU" sz="3200" b="1" dirty="0" smtClean="0">
                <a:solidFill>
                  <a:srgbClr val="052847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altLang="ru-RU" sz="3200" b="1" dirty="0" smtClean="0">
                <a:solidFill>
                  <a:srgbClr val="052847"/>
                </a:solidFill>
                <a:latin typeface="Times New Roman" pitchFamily="18" charset="0"/>
                <a:cs typeface="Times New Roman" pitchFamily="18" charset="0"/>
              </a:rPr>
              <a:t>КРАПИВИНСКОГО 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altLang="ru-RU" sz="3200" b="1" dirty="0" smtClean="0">
                <a:solidFill>
                  <a:srgbClr val="052847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altLang="ru-RU" sz="3200" b="1" dirty="0" smtClean="0">
                <a:solidFill>
                  <a:srgbClr val="052847"/>
                </a:solidFill>
                <a:latin typeface="Times New Roman" pitchFamily="18" charset="0"/>
                <a:cs typeface="Times New Roman" pitchFamily="18" charset="0"/>
              </a:rPr>
              <a:t> НА 2026 ГОД И НА ПЛАНОВЫЙ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altLang="ru-RU" sz="3200" b="1" dirty="0" smtClean="0">
                <a:solidFill>
                  <a:srgbClr val="052847"/>
                </a:solidFill>
                <a:latin typeface="Times New Roman" pitchFamily="18" charset="0"/>
                <a:cs typeface="Times New Roman" pitchFamily="18" charset="0"/>
              </a:rPr>
              <a:t> ПЕРИОД 2027 И 2028 ГОДОВ</a:t>
            </a:r>
            <a:endParaRPr kumimoji="1" lang="ru-RU" altLang="ru-RU" sz="3200" dirty="0" smtClean="0">
              <a:solidFill>
                <a:srgbClr val="05284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AppData\Local\Microsoft\Windows\Temporary Internet Files\Content.Outlook\C0G6H68W\Герб 202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3" y="157131"/>
            <a:ext cx="645226" cy="107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85111" y="6470202"/>
            <a:ext cx="269569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altLang="ru-RU" b="1" dirty="0" smtClean="0">
                <a:solidFill>
                  <a:srgbClr val="052847"/>
                </a:solidFill>
                <a:cs typeface="Times New Roman" pitchFamily="18" charset="0"/>
              </a:rPr>
              <a:t>2025 ГОД </a:t>
            </a:r>
            <a:endParaRPr lang="ru-RU" altLang="ru-RU" dirty="0" smtClean="0">
              <a:solidFill>
                <a:srgbClr val="052847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8847" y="4797631"/>
            <a:ext cx="56051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kumimoji="1" lang="ru-RU" altLang="ru-RU" sz="20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(разработан на основе решения Совета народных депутатов от </a:t>
            </a:r>
            <a:r>
              <a:rPr kumimoji="1" lang="ru-RU" altLang="ru-RU" sz="20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25.12.2025 </a:t>
            </a:r>
            <a:r>
              <a:rPr kumimoji="1" lang="ru-RU" altLang="ru-RU" sz="2000" b="1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года </a:t>
            </a:r>
            <a:r>
              <a:rPr kumimoji="1" lang="ru-RU" altLang="ru-RU" sz="2000" b="1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№93  </a:t>
            </a:r>
            <a:r>
              <a:rPr kumimoji="1" lang="ru-RU" altLang="ru-RU" sz="2000" b="1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cs typeface="Times New Roman" panose="02020603050405020304" pitchFamily="18" charset="0"/>
              </a:rPr>
              <a:t>«О бюджете Крапивинского муниципального округа на 2025 год и на плановый период 2026 и 2027 годов»)</a:t>
            </a:r>
            <a:endParaRPr kumimoji="1" lang="ru-RU" alt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84629"/>
      </p:ext>
    </p:extLst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2535" y="201881"/>
            <a:ext cx="7635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СТРУКТУРА НАЛОГОВЫХ ДОХОДОВ </a:t>
            </a: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БЮДЖЕТА </a:t>
            </a:r>
          </a:p>
          <a:p>
            <a:pPr algn="ctr">
              <a:defRPr/>
            </a:pP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КРАПИВИНСКОГО МУНИЦИПАЛЬНОГО ОКРУГА</a:t>
            </a:r>
            <a:endParaRPr lang="ru-RU" sz="1800" b="1" dirty="0" smtClean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6904" y="4203865"/>
            <a:ext cx="1959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31 246,0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445823" y="890649"/>
            <a:ext cx="1472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тыс.руб.</a:t>
            </a:r>
            <a:endParaRPr lang="ru-RU" sz="1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285005" y="1555668"/>
            <a:ext cx="2268190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2026 ГОД  311 200,0</a:t>
            </a:r>
            <a:endParaRPr lang="ru-RU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3301340" y="1543792"/>
            <a:ext cx="2398816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2027 ГОД  308 100,0</a:t>
            </a:r>
            <a:endParaRPr lang="ru-RU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6424550" y="1520042"/>
            <a:ext cx="2386937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2028 ГОД  321 700,0</a:t>
            </a:r>
            <a:endParaRPr lang="ru-RU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135" y="5058888"/>
            <a:ext cx="877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</a:t>
            </a:r>
            <a:endParaRPr lang="ru-RU" sz="1800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784389407"/>
              </p:ext>
            </p:extLst>
          </p:nvPr>
        </p:nvGraphicFramePr>
        <p:xfrm>
          <a:off x="166255" y="2228272"/>
          <a:ext cx="3028208" cy="448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4220247890"/>
              </p:ext>
            </p:extLst>
          </p:nvPr>
        </p:nvGraphicFramePr>
        <p:xfrm>
          <a:off x="5759532" y="2220686"/>
          <a:ext cx="3384468" cy="347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07249939"/>
              </p:ext>
            </p:extLst>
          </p:nvPr>
        </p:nvGraphicFramePr>
        <p:xfrm>
          <a:off x="2802577" y="2054431"/>
          <a:ext cx="3218212" cy="369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526971" y="5260768"/>
            <a:ext cx="5415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  <a:cs typeface="Times New Roman" pitchFamily="18" charset="0"/>
              </a:rPr>
              <a:t>  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НДФЛ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  Акцизы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         Налоги на совокупный доход 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  Имущественные налоги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Госпошлина</a:t>
            </a:r>
            <a:endParaRPr lang="ru-RU" sz="1600" dirty="0"/>
          </a:p>
        </p:txBody>
      </p:sp>
      <p:sp>
        <p:nvSpPr>
          <p:cNvPr id="23" name="Овал 22"/>
          <p:cNvSpPr/>
          <p:nvPr/>
        </p:nvSpPr>
        <p:spPr>
          <a:xfrm>
            <a:off x="3464770" y="5462772"/>
            <a:ext cx="260350" cy="228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714153" y="5712155"/>
            <a:ext cx="260350" cy="228600"/>
          </a:xfrm>
          <a:prstGeom prst="ellipse">
            <a:avLst/>
          </a:prstGeom>
          <a:solidFill>
            <a:srgbClr val="694474"/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011036" y="5949662"/>
            <a:ext cx="260350" cy="228600"/>
          </a:xfrm>
          <a:prstGeom prst="ellipse">
            <a:avLst/>
          </a:prstGeom>
          <a:solidFill>
            <a:srgbClr val="00B050"/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307919" y="6210918"/>
            <a:ext cx="26035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592925" y="6460301"/>
            <a:ext cx="26035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97105" y="5846366"/>
            <a:ext cx="1013419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201 600,0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740348" y="2946807"/>
            <a:ext cx="909223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11 500,0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00645" y="2446318"/>
            <a:ext cx="985652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27 800,0</a:t>
            </a:r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3158835" y="4845133"/>
            <a:ext cx="950025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25 750,0</a:t>
            </a:r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4855027" y="5076610"/>
            <a:ext cx="1092531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203 700,0</a:t>
            </a:r>
          </a:p>
        </p:txBody>
      </p:sp>
      <p:sp>
        <p:nvSpPr>
          <p:cNvPr id="37" name="Прямая со стрелкой 36"/>
          <p:cNvSpPr/>
          <p:nvPr/>
        </p:nvSpPr>
        <p:spPr>
          <a:xfrm flipH="1">
            <a:off x="701533" y="4785757"/>
            <a:ext cx="46611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38" name="Прямая со стрелкой 37"/>
          <p:cNvSpPr/>
          <p:nvPr/>
        </p:nvSpPr>
        <p:spPr>
          <a:xfrm>
            <a:off x="5381303" y="4500748"/>
            <a:ext cx="45719" cy="5581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39" name="Прямая со стрелкой 38"/>
          <p:cNvSpPr/>
          <p:nvPr/>
        </p:nvSpPr>
        <p:spPr>
          <a:xfrm flipH="1" flipV="1">
            <a:off x="1270658" y="2826325"/>
            <a:ext cx="71252" cy="102127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41" name="Прямая со стрелкой 40"/>
          <p:cNvSpPr/>
          <p:nvPr/>
        </p:nvSpPr>
        <p:spPr>
          <a:xfrm flipV="1">
            <a:off x="1698170" y="3325091"/>
            <a:ext cx="320635" cy="70064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42" name="Прямая со стрелкой 41"/>
          <p:cNvSpPr/>
          <p:nvPr/>
        </p:nvSpPr>
        <p:spPr>
          <a:xfrm flipV="1">
            <a:off x="4488872" y="2909454"/>
            <a:ext cx="332509" cy="64126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43" name="Прямоугольник 42"/>
          <p:cNvSpPr/>
          <p:nvPr/>
        </p:nvSpPr>
        <p:spPr>
          <a:xfrm flipH="1">
            <a:off x="4845130" y="2687688"/>
            <a:ext cx="914401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/>
                <a:cs typeface="Times New Roman" pitchFamily="18" charset="0"/>
              </a:rPr>
              <a:t>12 100,0</a:t>
            </a: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83019" y="1175655"/>
            <a:ext cx="854034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ДОХОДЫ ВСЕГО</a:t>
            </a:r>
            <a:endParaRPr lang="ru-RU" sz="1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 flipH="1">
            <a:off x="6305796" y="4601634"/>
            <a:ext cx="1056904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25 100,0</a:t>
            </a:r>
          </a:p>
        </p:txBody>
      </p:sp>
      <p:sp>
        <p:nvSpPr>
          <p:cNvPr id="36" name="Прямая со стрелкой 35"/>
          <p:cNvSpPr/>
          <p:nvPr/>
        </p:nvSpPr>
        <p:spPr>
          <a:xfrm>
            <a:off x="6378577" y="4022765"/>
            <a:ext cx="91945" cy="570017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40" name="Прямая со стрелкой 39"/>
          <p:cNvSpPr/>
          <p:nvPr/>
        </p:nvSpPr>
        <p:spPr>
          <a:xfrm flipV="1">
            <a:off x="7645730" y="2731324"/>
            <a:ext cx="429491" cy="56803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44" name="Прямая со стрелкой 43"/>
          <p:cNvSpPr/>
          <p:nvPr/>
        </p:nvSpPr>
        <p:spPr>
          <a:xfrm flipV="1">
            <a:off x="7245729" y="2327564"/>
            <a:ext cx="140723" cy="61751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45" name="Прямоугольник 44"/>
          <p:cNvSpPr/>
          <p:nvPr/>
        </p:nvSpPr>
        <p:spPr>
          <a:xfrm flipH="1">
            <a:off x="7944592" y="2422566"/>
            <a:ext cx="1007418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12 370,0</a:t>
            </a:r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7053942" y="2008855"/>
            <a:ext cx="1045029" cy="3385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28 840,0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2535" y="201881"/>
            <a:ext cx="7635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СТРУКТУРА НЕНАЛОГОВЫХ ДОХОДОВ </a:t>
            </a: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БЮДЖЕТА </a:t>
            </a:r>
          </a:p>
          <a:p>
            <a:pPr algn="ctr">
              <a:defRPr/>
            </a:pP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КРАПИВИНСКОГО МУНИЦИПАЛЬНОГО ОКРУГА</a:t>
            </a:r>
            <a:endParaRPr lang="ru-RU" sz="1800" b="1" dirty="0" smtClean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445823" y="890649"/>
            <a:ext cx="1472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тыс.руб.</a:t>
            </a:r>
            <a:endParaRPr lang="ru-RU" sz="18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285005" y="1555668"/>
            <a:ext cx="2268190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2026 ГОД  42 400,0</a:t>
            </a:r>
            <a:endParaRPr lang="ru-RU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3301340" y="1543792"/>
            <a:ext cx="2398816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2027 ГОД  43 200,0</a:t>
            </a:r>
            <a:endParaRPr lang="ru-RU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6424550" y="1520042"/>
            <a:ext cx="2386937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2028 ГОД  43 900,0</a:t>
            </a:r>
            <a:endParaRPr lang="ru-RU" sz="1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135" y="5058888"/>
            <a:ext cx="877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      </a:t>
            </a:r>
            <a:endParaRPr lang="ru-RU" sz="1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65018" y="5210645"/>
            <a:ext cx="83414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    </a:t>
            </a:r>
            <a:r>
              <a:rPr lang="en-US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                         </a:t>
            </a:r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Доходы от использования имущества</a:t>
            </a:r>
          </a:p>
          <a:p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     </a:t>
            </a:r>
            <a:r>
              <a:rPr lang="en-US" altLang="ru-RU" sz="1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                       </a:t>
            </a:r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Доходы 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от  оказания платных услуг и компенсации затрат</a:t>
            </a:r>
            <a:endParaRPr lang="en-US" altLang="ru-RU" sz="1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altLang="ru-RU" sz="1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                              </a:t>
            </a:r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Доходы 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от продажи имущества, земельных участков</a:t>
            </a:r>
          </a:p>
          <a:p>
            <a:r>
              <a:rPr lang="en-US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                                 </a:t>
            </a:r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Прочие </a:t>
            </a:r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неналоговые доходы</a:t>
            </a:r>
            <a:endParaRPr lang="en-US" altLang="ru-RU" sz="1400" b="1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                                    </a:t>
            </a:r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Штрафы, санкции</a:t>
            </a:r>
            <a:r>
              <a:rPr lang="en-US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altLang="ru-RU" sz="1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altLang="ru-RU" sz="1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en-US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                                      </a:t>
            </a:r>
            <a:endParaRPr lang="ru-RU" altLang="ru-RU" sz="16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3" name="Овал 22"/>
          <p:cNvSpPr/>
          <p:nvPr/>
        </p:nvSpPr>
        <p:spPr>
          <a:xfrm>
            <a:off x="2886158" y="5235162"/>
            <a:ext cx="260350" cy="228600"/>
          </a:xfrm>
          <a:prstGeom prst="ellipse">
            <a:avLst/>
          </a:prstGeom>
          <a:solidFill>
            <a:schemeClr val="accent2"/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101847" y="5970568"/>
            <a:ext cx="260350" cy="228600"/>
          </a:xfrm>
          <a:prstGeom prst="ellipse">
            <a:avLst/>
          </a:prstGeom>
          <a:solidFill>
            <a:srgbClr val="8E0000"/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941243" y="5463762"/>
            <a:ext cx="260350" cy="228600"/>
          </a:xfrm>
          <a:prstGeom prst="ellipse">
            <a:avLst/>
          </a:prstGeom>
          <a:solidFill>
            <a:srgbClr val="694474"/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004457" y="5732046"/>
            <a:ext cx="260350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276642" y="6199168"/>
            <a:ext cx="26035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8C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36" name="Диаграмма 35"/>
          <p:cNvGraphicFramePr/>
          <p:nvPr>
            <p:extLst>
              <p:ext uri="{D42A27DB-BD31-4B8C-83A1-F6EECF244321}">
                <p14:modId xmlns:p14="http://schemas.microsoft.com/office/powerpoint/2010/main" val="3559073343"/>
              </p:ext>
            </p:extLst>
          </p:nvPr>
        </p:nvGraphicFramePr>
        <p:xfrm>
          <a:off x="187633" y="2086833"/>
          <a:ext cx="3111335" cy="312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028352804"/>
              </p:ext>
            </p:extLst>
          </p:nvPr>
        </p:nvGraphicFramePr>
        <p:xfrm>
          <a:off x="3035128" y="2220685"/>
          <a:ext cx="3265714" cy="2989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836569130"/>
              </p:ext>
            </p:extLst>
          </p:nvPr>
        </p:nvGraphicFramePr>
        <p:xfrm>
          <a:off x="5884220" y="1925000"/>
          <a:ext cx="3277590" cy="302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 flipV="1">
            <a:off x="1591294" y="3004458"/>
            <a:ext cx="629392" cy="593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220686" y="2861952"/>
            <a:ext cx="720557" cy="2968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400,0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7718" y="2196935"/>
            <a:ext cx="617510" cy="249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«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5803" y="5058888"/>
            <a:ext cx="2648197" cy="17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03" y="260648"/>
            <a:ext cx="7422078" cy="64807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rgbClr val="002060"/>
                </a:solidFill>
                <a:latin typeface="Bookman Old Style" pitchFamily="18" charset="0"/>
              </a:rPr>
              <a:t>БЕЗВОЗМЕЗДНЫЕ ПОСТУПЛЕНИЯ В БЮДЖЕТ КРАПИВИНСКОГО МУНИЦИПАЛЬНОГО </a:t>
            </a:r>
            <a:r>
              <a:rPr lang="ru-RU" alt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ОКРУГА</a:t>
            </a:r>
            <a:endParaRPr lang="ru-RU" sz="1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37166160"/>
              </p:ext>
            </p:extLst>
          </p:nvPr>
        </p:nvGraphicFramePr>
        <p:xfrm>
          <a:off x="107504" y="1294411"/>
          <a:ext cx="8856984" cy="338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1729754"/>
                <a:gridCol w="1438231"/>
                <a:gridCol w="1512535"/>
              </a:tblGrid>
              <a:tr h="54562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</a:p>
                  </a:txBody>
                  <a:tcPr marL="7620" marR="7620" marT="7620" marB="0" anchor="b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Проект бюджета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60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2026год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2027 год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2028 год</a:t>
                      </a:r>
                    </a:p>
                  </a:txBody>
                  <a:tcPr marL="7620" marR="7620" marT="762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5053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 всего:</a:t>
                      </a:r>
                    </a:p>
                  </a:txBody>
                  <a:tcPr marT="45733" marB="45733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1 040 304,3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1 043 532,2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1 043 600,2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36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 том числе из вышестоящего бюджета:</a:t>
                      </a:r>
                    </a:p>
                  </a:txBody>
                  <a:tcPr marT="45733" marB="4573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1 022 804,3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1 033 532,2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1 033 600,2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369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дотация</a:t>
                      </a:r>
                    </a:p>
                  </a:txBody>
                  <a:tcPr marT="45733" marB="45733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314 379,0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312 883,0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304 247,0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3697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субсидии</a:t>
                      </a:r>
                    </a:p>
                  </a:txBody>
                  <a:tcPr marT="45733" marB="4573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91 271,1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89 318,1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97 137,6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3697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субвенции</a:t>
                      </a:r>
                    </a:p>
                  </a:txBody>
                  <a:tcPr marT="45733" marB="45733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583 945,3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598 122,2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599 006,7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798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marT="45733" marB="4573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33 208,9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33 208,9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33 208,9</a:t>
                      </a:r>
                    </a:p>
                  </a:txBody>
                  <a:tcPr marL="7620" marR="7620" marT="7621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79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T="45733" marB="45733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17 500,0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10 000,0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10 000,0</a:t>
                      </a:r>
                    </a:p>
                  </a:txBody>
                  <a:tcPr marL="7620" marR="7620" marT="7621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78127"/>
              </p:ext>
            </p:extLst>
          </p:nvPr>
        </p:nvGraphicFramePr>
        <p:xfrm>
          <a:off x="190005" y="5445224"/>
          <a:ext cx="6472051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173"/>
                <a:gridCol w="2085439"/>
                <a:gridCol w="2085439"/>
              </a:tblGrid>
              <a:tr h="623915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2026 год</a:t>
                      </a:r>
                      <a:endParaRPr lang="ru-RU" altLang="ru-RU" sz="1800" b="1" kern="120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800" b="1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2028 год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28213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73,4 %</a:t>
                      </a:r>
                      <a:endParaRPr lang="ru-RU" alt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alt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74,1 %</a:t>
                      </a:r>
                      <a:endParaRPr lang="ru-RU" alt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ru-RU" alt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73,3%</a:t>
                      </a:r>
                      <a:endParaRPr lang="ru-RU" alt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32718" y="938151"/>
            <a:ext cx="1004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780" y="4762005"/>
            <a:ext cx="815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b="1" dirty="0" smtClean="0">
                <a:solidFill>
                  <a:srgbClr val="8E0000"/>
                </a:solidFill>
                <a:cs typeface="+mn-cs"/>
              </a:rPr>
              <a:t>Доля безвозмездных поступлений </a:t>
            </a:r>
            <a:r>
              <a:rPr lang="ru-RU" altLang="ru-RU" sz="1800" b="1" dirty="0">
                <a:solidFill>
                  <a:srgbClr val="8E0000"/>
                </a:solidFill>
                <a:cs typeface="+mn-cs"/>
              </a:rPr>
              <a:t>из областного бюджета </a:t>
            </a:r>
            <a:r>
              <a:rPr lang="ru-RU" altLang="ru-RU" sz="1800" b="1" dirty="0" smtClean="0">
                <a:solidFill>
                  <a:srgbClr val="8E0000"/>
                </a:solidFill>
                <a:cs typeface="+mn-cs"/>
              </a:rPr>
              <a:t>в общем объеме </a:t>
            </a:r>
            <a:r>
              <a:rPr lang="ru-RU" altLang="ru-RU" sz="1800" b="1" dirty="0">
                <a:solidFill>
                  <a:srgbClr val="8E0000"/>
                </a:solidFill>
                <a:cs typeface="+mn-cs"/>
              </a:rPr>
              <a:t>доходов бюджета </a:t>
            </a:r>
            <a:r>
              <a:rPr lang="ru-RU" altLang="ru-RU" sz="1800" b="1" dirty="0" smtClean="0">
                <a:solidFill>
                  <a:srgbClr val="8E0000"/>
                </a:solidFill>
                <a:cs typeface="+mn-cs"/>
              </a:rPr>
              <a:t>:</a:t>
            </a:r>
            <a:endParaRPr lang="ru-RU" altLang="ru-RU" sz="1800" b="1" dirty="0">
              <a:solidFill>
                <a:srgbClr val="8E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82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981200" y="441325"/>
            <a:ext cx="5943600" cy="1103313"/>
          </a:xfrm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ГЛАВНЫЕ ЗАДАЧИ И ПРИОРИТЕТЫ ФОРМИРОВАНИЯ БЮДЖЕТА КРАПИВИНСКОГО МУНИЦИПАЛЬНОГО ОКРУГА ПО РАСХОДАМ </a:t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НА </a:t>
            </a: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2026-2028</a:t>
            </a: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ГОДЫ:</a:t>
            </a: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93229583"/>
              </p:ext>
            </p:extLst>
          </p:nvPr>
        </p:nvGraphicFramePr>
        <p:xfrm>
          <a:off x="228600" y="1600200"/>
          <a:ext cx="8785225" cy="4443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375"/>
                <a:gridCol w="8197850"/>
              </a:tblGrid>
              <a:tr h="777102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ВСЕХ ПРИНЯТЫХ РАСХОДНЫХ ОБЯЗАТЕЛЬСТВ БЮДЖЕТА;</a:t>
                      </a:r>
                      <a:endParaRPr lang="ru-RU" sz="2000" b="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2392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ЭФФЕКТИВНОСТИ БЮДЖЕТНЫХ РАСХОДОВ, И ИХ ОРИЕНТАЦИЯ НА ПРИОРИТЕТНЫЕ НАПРАВЛЕНИЯ;</a:t>
                      </a:r>
                      <a:endParaRPr lang="ru-RU" sz="2000" b="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098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МЕР СОЦИАЛЬНОЙ ПОДДЕРЖКИ, ИСХОДЯ ИЗ ПРИНЦИПОВ АДРЕСНОСТИ И НУЖДАЕМОСТИ;</a:t>
                      </a:r>
                      <a:endParaRPr lang="en-US" sz="2000" b="0" kern="1200" noProof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098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ДОСТИЖЕНИЕ ЦЕЛЕВЫХ ПОКАЗАТЕЛЕЙ, ПРЕДУСМОТРЕННЫХ УКАЗАМИ ПРЕЗИДЕНТА РОССИЙСКОЙ ФЕДЕРАЦИИ;</a:t>
                      </a:r>
                    </a:p>
                  </a:txBody>
                  <a:tcPr marL="91443" marR="91443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098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ПРОЗРАЧНОСТИ И ОТКРЫТОСТИ БЮДЖЕТНОГО ПЛАНИРОВАНИЯ;</a:t>
                      </a:r>
                    </a:p>
                  </a:txBody>
                  <a:tcPr marL="91443" marR="91443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098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noProof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ДОЛГОСРОЧНОЙ СБАЛАНСИРОВАННОСТИ ДОХОДОВ И РАСХОДОВ БЮДЖЕТА.</a:t>
                      </a:r>
                      <a:endParaRPr lang="en-US" sz="2000" b="0" kern="1200" noProof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3" marR="91443"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Нашивка 4"/>
          <p:cNvSpPr/>
          <p:nvPr/>
        </p:nvSpPr>
        <p:spPr>
          <a:xfrm>
            <a:off x="533400" y="1828800"/>
            <a:ext cx="120650" cy="215900"/>
          </a:xfrm>
          <a:prstGeom prst="chevron">
            <a:avLst/>
          </a:prstGeom>
          <a:solidFill>
            <a:srgbClr val="8A2E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64847">
                  <a:lumMod val="75000"/>
                </a:srgbClr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542925" y="2549525"/>
            <a:ext cx="122238" cy="215900"/>
          </a:xfrm>
          <a:prstGeom prst="chevron">
            <a:avLst/>
          </a:prstGeom>
          <a:solidFill>
            <a:srgbClr val="8A2E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64847">
                  <a:lumMod val="75000"/>
                </a:srgb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22288" y="3392488"/>
            <a:ext cx="122237" cy="215900"/>
          </a:xfrm>
          <a:prstGeom prst="chevron">
            <a:avLst/>
          </a:prstGeom>
          <a:solidFill>
            <a:srgbClr val="8A2E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64847">
                  <a:lumMod val="75000"/>
                </a:srgbClr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33400" y="4038600"/>
            <a:ext cx="120650" cy="217488"/>
          </a:xfrm>
          <a:prstGeom prst="chevron">
            <a:avLst/>
          </a:prstGeom>
          <a:solidFill>
            <a:srgbClr val="8A2E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8A2E00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20700" y="4724400"/>
            <a:ext cx="120650" cy="217488"/>
          </a:xfrm>
          <a:prstGeom prst="chevron">
            <a:avLst/>
          </a:prstGeom>
          <a:solidFill>
            <a:srgbClr val="8A2E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64847">
                  <a:lumMod val="75000"/>
                </a:srgbClr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508000" y="5426075"/>
            <a:ext cx="122238" cy="215900"/>
          </a:xfrm>
          <a:prstGeom prst="chevron">
            <a:avLst/>
          </a:prstGeom>
          <a:solidFill>
            <a:srgbClr val="8A2E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64847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172116"/>
              </p:ext>
            </p:extLst>
          </p:nvPr>
        </p:nvGraphicFramePr>
        <p:xfrm>
          <a:off x="152401" y="1532489"/>
          <a:ext cx="8839199" cy="4804249"/>
        </p:xfrm>
        <a:graphic>
          <a:graphicData uri="http://schemas.openxmlformats.org/drawingml/2006/table">
            <a:tbl>
              <a:tblPr firstRow="1" bandRow="1"/>
              <a:tblGrid>
                <a:gridCol w="3124200"/>
                <a:gridCol w="914400"/>
                <a:gridCol w="1654444"/>
                <a:gridCol w="1539028"/>
                <a:gridCol w="1607127"/>
              </a:tblGrid>
              <a:tr h="391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Наименование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Раздел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2027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2028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23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120 620,2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120 499,6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120 499,8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78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2901,9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3 237,1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4 121,4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5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17 029,2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15 793,2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20 179,8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4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181 291,7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182152,4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177 152,4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39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114 789,4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115 861,8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115907,9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66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Охрана окружающей среды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6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629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 670,1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614 455,8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607 529,1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8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141 031,1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139 163,5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139 163,5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78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191 070,7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190 768,8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194 946,3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83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1500,0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1500,0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1500,0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90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3 800,0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3800,0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3800,0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2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Условно утвержденные  расходы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17 200,0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34 600,0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38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1 403 704,3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1 404 432,2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1 419 400,2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923802" y="152400"/>
            <a:ext cx="6305797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РАСХОДЫ БЮДЖЕТА</a:t>
            </a:r>
          </a:p>
          <a:p>
            <a:pPr>
              <a:defRPr/>
            </a:pPr>
            <a:r>
              <a:rPr lang="ru-RU" alt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КРАПИВИНСКОГО МУНИЦИПАЛЬНОГО ОКРУГА                 (ПО РАЗДЕЛАМ)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521" name="Прямоугольник 3"/>
          <p:cNvSpPr>
            <a:spLocks noChangeArrowheads="1"/>
          </p:cNvSpPr>
          <p:nvPr/>
        </p:nvSpPr>
        <p:spPr bwMode="auto">
          <a:xfrm>
            <a:off x="7924800" y="10668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rgbClr val="002060"/>
                </a:solidFill>
                <a:cs typeface="Times New Roman" pitchFamily="18" charset="0"/>
              </a:rPr>
              <a:t>тыс.руб</a:t>
            </a:r>
            <a:endParaRPr lang="ru-RU" alt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5212" y="0"/>
            <a:ext cx="6816725" cy="1319530"/>
          </a:xfrm>
          <a:custGeom>
            <a:avLst/>
            <a:gdLst/>
            <a:ahLst/>
            <a:cxnLst/>
            <a:rect l="l" t="t" r="r" b="b"/>
            <a:pathLst>
              <a:path w="6816725" h="1319530">
                <a:moveTo>
                  <a:pt x="6816725" y="0"/>
                </a:moveTo>
                <a:lnTo>
                  <a:pt x="0" y="0"/>
                </a:lnTo>
                <a:lnTo>
                  <a:pt x="0" y="1319276"/>
                </a:lnTo>
                <a:lnTo>
                  <a:pt x="6816725" y="1319276"/>
                </a:lnTo>
                <a:lnTo>
                  <a:pt x="6816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9433" y="762"/>
            <a:ext cx="58312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</a:pPr>
            <a:r>
              <a:rPr sz="2200" b="1" spc="185" dirty="0">
                <a:solidFill>
                  <a:srgbClr val="001F5F"/>
                </a:solidFill>
                <a:latin typeface="Cambria"/>
                <a:cs typeface="Cambria"/>
              </a:rPr>
              <a:t>ФОРМИРОВАНИЕ</a:t>
            </a:r>
            <a:r>
              <a:rPr sz="2200" b="1" spc="2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235" dirty="0">
                <a:solidFill>
                  <a:srgbClr val="001F5F"/>
                </a:solidFill>
                <a:latin typeface="Cambria"/>
                <a:cs typeface="Cambria"/>
              </a:rPr>
              <a:t>РАСХОДНОЙ</a:t>
            </a:r>
            <a:r>
              <a:rPr sz="2200" b="1" spc="2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200" b="1" spc="200" dirty="0">
                <a:solidFill>
                  <a:srgbClr val="001F5F"/>
                </a:solidFill>
                <a:latin typeface="Cambria"/>
                <a:cs typeface="Cambria"/>
              </a:rPr>
              <a:t>ЧАСТИ</a:t>
            </a:r>
            <a:endParaRPr sz="220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9982" y="302463"/>
            <a:ext cx="6587490" cy="97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510"/>
              </a:lnSpc>
              <a:spcBef>
                <a:spcPts val="95"/>
              </a:spcBef>
            </a:pPr>
            <a:r>
              <a:rPr sz="2200" spc="254" dirty="0"/>
              <a:t>БЮДЖЕТА</a:t>
            </a:r>
            <a:r>
              <a:rPr sz="2200" spc="245" dirty="0"/>
              <a:t> </a:t>
            </a:r>
            <a:r>
              <a:rPr sz="2200" spc="215" dirty="0"/>
              <a:t>КРАПИВИНСКОГО</a:t>
            </a:r>
            <a:endParaRPr sz="2200" dirty="0"/>
          </a:p>
          <a:p>
            <a:pPr marL="12700" marR="5080" algn="ctr">
              <a:lnSpc>
                <a:spcPts val="2380"/>
              </a:lnSpc>
              <a:spcBef>
                <a:spcPts val="165"/>
              </a:spcBef>
            </a:pPr>
            <a:r>
              <a:rPr sz="2200" spc="185" dirty="0"/>
              <a:t>МУНИЦИПАЛЬНОГО</a:t>
            </a:r>
            <a:r>
              <a:rPr sz="2200" spc="280" dirty="0"/>
              <a:t> </a:t>
            </a:r>
            <a:r>
              <a:rPr sz="2200" spc="185" dirty="0"/>
              <a:t>ОКРУГА</a:t>
            </a:r>
            <a:r>
              <a:rPr sz="2200" spc="275" dirty="0"/>
              <a:t> </a:t>
            </a:r>
            <a:r>
              <a:rPr sz="2200" spc="180" dirty="0"/>
              <a:t>НА</a:t>
            </a:r>
            <a:r>
              <a:rPr sz="2200" spc="260" dirty="0"/>
              <a:t> </a:t>
            </a:r>
            <a:r>
              <a:rPr sz="2200" spc="135" dirty="0" smtClean="0"/>
              <a:t>202</a:t>
            </a:r>
            <a:r>
              <a:rPr lang="ru-RU" sz="2200" spc="135" dirty="0" smtClean="0"/>
              <a:t>6</a:t>
            </a:r>
            <a:r>
              <a:rPr sz="2200" spc="135" dirty="0" smtClean="0"/>
              <a:t>-202</a:t>
            </a:r>
            <a:r>
              <a:rPr lang="ru-RU" sz="2200" spc="135" dirty="0"/>
              <a:t>8</a:t>
            </a:r>
            <a:r>
              <a:rPr sz="2200" spc="135" dirty="0" smtClean="0"/>
              <a:t> </a:t>
            </a:r>
            <a:r>
              <a:rPr sz="2200" spc="-470" dirty="0" smtClean="0"/>
              <a:t> </a:t>
            </a:r>
            <a:r>
              <a:rPr sz="2200" spc="260" dirty="0"/>
              <a:t>ГОДЫ</a:t>
            </a:r>
            <a:endParaRPr sz="2200" dirty="0"/>
          </a:p>
        </p:txBody>
      </p:sp>
      <p:sp>
        <p:nvSpPr>
          <p:cNvPr id="6" name="object 6"/>
          <p:cNvSpPr txBox="1"/>
          <p:nvPr/>
        </p:nvSpPr>
        <p:spPr>
          <a:xfrm>
            <a:off x="185801" y="1527175"/>
            <a:ext cx="8701532" cy="552074"/>
          </a:xfrm>
          <a:prstGeom prst="rect">
            <a:avLst/>
          </a:prstGeom>
          <a:solidFill>
            <a:srgbClr val="2D75B6"/>
          </a:solidFill>
          <a:ln w="9525">
            <a:solidFill>
              <a:srgbClr val="001F5F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1699260" marR="1656714" indent="33020" fontAlgn="auto">
              <a:lnSpc>
                <a:spcPct val="125000"/>
              </a:lnSpc>
              <a:spcBef>
                <a:spcPts val="705"/>
              </a:spcBef>
              <a:spcAft>
                <a:spcPts val="0"/>
              </a:spcAft>
            </a:pPr>
            <a:r>
              <a:rPr lang="ru-RU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8 МУНИЦИПАЛЬНЫХ</a:t>
            </a:r>
            <a:r>
              <a:rPr lang="ru-RU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b="1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ПРОГРАММ</a:t>
            </a:r>
            <a:endParaRPr lang="ru-RU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9202" y="1319275"/>
            <a:ext cx="8634730" cy="5313045"/>
          </a:xfrm>
          <a:custGeom>
            <a:avLst/>
            <a:gdLst/>
            <a:ahLst/>
            <a:cxnLst/>
            <a:rect l="l" t="t" r="r" b="b"/>
            <a:pathLst>
              <a:path w="8634730" h="5313045">
                <a:moveTo>
                  <a:pt x="0" y="885316"/>
                </a:moveTo>
                <a:lnTo>
                  <a:pt x="3200" y="788924"/>
                </a:lnTo>
                <a:lnTo>
                  <a:pt x="12611" y="695451"/>
                </a:lnTo>
                <a:lnTo>
                  <a:pt x="27889" y="605536"/>
                </a:lnTo>
                <a:lnTo>
                  <a:pt x="48679" y="519684"/>
                </a:lnTo>
                <a:lnTo>
                  <a:pt x="74675" y="438403"/>
                </a:lnTo>
                <a:lnTo>
                  <a:pt x="105536" y="362458"/>
                </a:lnTo>
                <a:lnTo>
                  <a:pt x="140931" y="292100"/>
                </a:lnTo>
                <a:lnTo>
                  <a:pt x="180517" y="228091"/>
                </a:lnTo>
                <a:lnTo>
                  <a:pt x="223951" y="170814"/>
                </a:lnTo>
                <a:lnTo>
                  <a:pt x="270929" y="120776"/>
                </a:lnTo>
                <a:lnTo>
                  <a:pt x="321094" y="78739"/>
                </a:lnTo>
                <a:lnTo>
                  <a:pt x="374116" y="45085"/>
                </a:lnTo>
                <a:lnTo>
                  <a:pt x="429666" y="20320"/>
                </a:lnTo>
                <a:lnTo>
                  <a:pt x="487413" y="5079"/>
                </a:lnTo>
                <a:lnTo>
                  <a:pt x="547014" y="0"/>
                </a:lnTo>
                <a:lnTo>
                  <a:pt x="8087359" y="0"/>
                </a:lnTo>
                <a:lnTo>
                  <a:pt x="8147050" y="5079"/>
                </a:lnTo>
                <a:lnTo>
                  <a:pt x="8204708" y="20320"/>
                </a:lnTo>
                <a:lnTo>
                  <a:pt x="8260333" y="45085"/>
                </a:lnTo>
                <a:lnTo>
                  <a:pt x="8313293" y="78739"/>
                </a:lnTo>
                <a:lnTo>
                  <a:pt x="8363458" y="120776"/>
                </a:lnTo>
                <a:lnTo>
                  <a:pt x="8410448" y="170814"/>
                </a:lnTo>
                <a:lnTo>
                  <a:pt x="8453882" y="228091"/>
                </a:lnTo>
                <a:lnTo>
                  <a:pt x="8493506" y="292100"/>
                </a:lnTo>
                <a:lnTo>
                  <a:pt x="8528812" y="362458"/>
                </a:lnTo>
                <a:lnTo>
                  <a:pt x="8559673" y="438403"/>
                </a:lnTo>
                <a:lnTo>
                  <a:pt x="8585708" y="519684"/>
                </a:lnTo>
                <a:lnTo>
                  <a:pt x="8606536" y="605536"/>
                </a:lnTo>
                <a:lnTo>
                  <a:pt x="8621776" y="695451"/>
                </a:lnTo>
                <a:lnTo>
                  <a:pt x="8631174" y="788924"/>
                </a:lnTo>
                <a:lnTo>
                  <a:pt x="8634349" y="885316"/>
                </a:lnTo>
                <a:lnTo>
                  <a:pt x="8634349" y="4427067"/>
                </a:lnTo>
                <a:lnTo>
                  <a:pt x="8631174" y="4523536"/>
                </a:lnTo>
                <a:lnTo>
                  <a:pt x="8621776" y="4617008"/>
                </a:lnTo>
                <a:lnTo>
                  <a:pt x="8606536" y="4706937"/>
                </a:lnTo>
                <a:lnTo>
                  <a:pt x="8585708" y="4792764"/>
                </a:lnTo>
                <a:lnTo>
                  <a:pt x="8559673" y="4873967"/>
                </a:lnTo>
                <a:lnTo>
                  <a:pt x="8528812" y="4950002"/>
                </a:lnTo>
                <a:lnTo>
                  <a:pt x="8493506" y="5020322"/>
                </a:lnTo>
                <a:lnTo>
                  <a:pt x="8453882" y="5084394"/>
                </a:lnTo>
                <a:lnTo>
                  <a:pt x="8410448" y="5141671"/>
                </a:lnTo>
                <a:lnTo>
                  <a:pt x="8363458" y="5191620"/>
                </a:lnTo>
                <a:lnTo>
                  <a:pt x="8313293" y="5233708"/>
                </a:lnTo>
                <a:lnTo>
                  <a:pt x="8260333" y="5267375"/>
                </a:lnTo>
                <a:lnTo>
                  <a:pt x="8204708" y="5292090"/>
                </a:lnTo>
                <a:lnTo>
                  <a:pt x="8147050" y="5307317"/>
                </a:lnTo>
                <a:lnTo>
                  <a:pt x="8087359" y="5312524"/>
                </a:lnTo>
                <a:lnTo>
                  <a:pt x="547014" y="5312524"/>
                </a:lnTo>
                <a:lnTo>
                  <a:pt x="487413" y="5307317"/>
                </a:lnTo>
                <a:lnTo>
                  <a:pt x="429666" y="5292090"/>
                </a:lnTo>
                <a:lnTo>
                  <a:pt x="374116" y="5267375"/>
                </a:lnTo>
                <a:lnTo>
                  <a:pt x="321094" y="5233708"/>
                </a:lnTo>
                <a:lnTo>
                  <a:pt x="270929" y="5191620"/>
                </a:lnTo>
                <a:lnTo>
                  <a:pt x="223951" y="5141671"/>
                </a:lnTo>
                <a:lnTo>
                  <a:pt x="180517" y="5084394"/>
                </a:lnTo>
                <a:lnTo>
                  <a:pt x="140931" y="5020322"/>
                </a:lnTo>
                <a:lnTo>
                  <a:pt x="105536" y="4950002"/>
                </a:lnTo>
                <a:lnTo>
                  <a:pt x="74675" y="4873967"/>
                </a:lnTo>
                <a:lnTo>
                  <a:pt x="48679" y="4792764"/>
                </a:lnTo>
                <a:lnTo>
                  <a:pt x="27889" y="4706937"/>
                </a:lnTo>
                <a:lnTo>
                  <a:pt x="12611" y="4617008"/>
                </a:lnTo>
                <a:lnTo>
                  <a:pt x="3200" y="4523536"/>
                </a:lnTo>
                <a:lnTo>
                  <a:pt x="0" y="4427067"/>
                </a:lnTo>
                <a:lnTo>
                  <a:pt x="0" y="885316"/>
                </a:lnTo>
                <a:close/>
              </a:path>
            </a:pathLst>
          </a:custGeom>
          <a:ln w="25908">
            <a:solidFill>
              <a:srgbClr val="385D88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7528" y="4572000"/>
            <a:ext cx="2543810" cy="145167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4604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lang="ru-RU" sz="1600" b="1" spc="-4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НАЦИОНАЛЬНЫХ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0325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ПРОЕКТА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5240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(4</a:t>
            </a:r>
            <a:r>
              <a:rPr sz="1600" b="1" spc="-3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РЕГИОНАЛЬНЫХ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430" algn="ctr" fontAlgn="auto">
              <a:spcBef>
                <a:spcPts val="180"/>
              </a:spcBef>
              <a:spcAft>
                <a:spcPts val="0"/>
              </a:spcAft>
            </a:pPr>
            <a:r>
              <a:rPr sz="1600" b="1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ПРОЕКТ</a:t>
            </a:r>
            <a:r>
              <a:rPr lang="ru-RU" sz="16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А</a:t>
            </a:r>
            <a:r>
              <a:rPr lang="ru-RU" sz="1600" b="1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</a:p>
          <a:p>
            <a:pPr marL="14604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52 444,4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ТЫС</a:t>
            </a:r>
            <a:r>
              <a:rPr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.РУБ</a:t>
            </a:r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16145" y="4602136"/>
            <a:ext cx="2583815" cy="1421543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13030" marR="92075" indent="205740" algn="ctr" fontAlgn="auto">
              <a:lnSpc>
                <a:spcPct val="109400"/>
              </a:lnSpc>
              <a:spcBef>
                <a:spcPts val="305"/>
              </a:spcBef>
              <a:spcAft>
                <a:spcPts val="0"/>
              </a:spcAft>
            </a:pPr>
            <a:r>
              <a:rPr lang="ru-RU"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НАЦИОНАЛЬНЫХ 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ПРОЕКТА</a:t>
            </a:r>
            <a:r>
              <a:rPr lang="ru-RU" sz="1600" b="1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 sz="1600" b="1" spc="-2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3030" marR="92075" indent="205740" algn="ctr" fontAlgn="auto">
              <a:lnSpc>
                <a:spcPct val="109400"/>
              </a:lnSpc>
              <a:spcBef>
                <a:spcPts val="305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(4</a:t>
            </a:r>
            <a:r>
              <a:rPr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РЕГИОНАЛЬНЫ</a:t>
            </a: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Х</a:t>
            </a:r>
            <a:r>
              <a:rPr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ПРОЕКТ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А)</a:t>
            </a:r>
            <a:r>
              <a:rPr sz="1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lang="ru-RU" sz="1600" b="1" spc="-15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3030" marR="92075" indent="205740" algn="ctr" fontAlgn="auto">
              <a:lnSpc>
                <a:spcPct val="109400"/>
              </a:lnSpc>
              <a:spcBef>
                <a:spcPts val="305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54 134,6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ТЫС</a:t>
            </a:r>
            <a:r>
              <a:rPr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.РУБ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8"/>
          <p:cNvSpPr txBox="1"/>
          <p:nvPr/>
        </p:nvSpPr>
        <p:spPr>
          <a:xfrm>
            <a:off x="283089" y="2982105"/>
            <a:ext cx="2543810" cy="74122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</a:t>
            </a:r>
            <a:r>
              <a:rPr lang="ru-RU" sz="1600" b="1" spc="-50" dirty="0">
                <a:solidFill>
                  <a:prstClr val="black"/>
                </a:solidFill>
                <a:latin typeface="Times New Roman"/>
                <a:cs typeface="Times New Roman"/>
              </a:rPr>
              <a:t>6</a:t>
            </a:r>
            <a:r>
              <a:rPr lang="ru-RU" sz="1600" b="1" spc="-5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45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год</a:t>
            </a:r>
          </a:p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1 403 704,3 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ТЫС.РУБ</a:t>
            </a:r>
            <a:r>
              <a:rPr lang="ru-RU"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(99,82%)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3357121" y="2940154"/>
            <a:ext cx="2543810" cy="74122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</a:t>
            </a:r>
            <a:r>
              <a:rPr lang="ru-RU"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7</a:t>
            </a:r>
            <a:r>
              <a:rPr lang="ru-RU" sz="1600" b="1" spc="-5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год</a:t>
            </a:r>
          </a:p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25" dirty="0" smtClean="0">
                <a:solidFill>
                  <a:prstClr val="black"/>
                </a:solidFill>
                <a:latin typeface="Times New Roman"/>
                <a:cs typeface="Times New Roman"/>
              </a:rPr>
              <a:t> 1 404 432,2 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ТЫС.РУБ.</a:t>
            </a:r>
          </a:p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/>
                <a:cs typeface="Times New Roman"/>
              </a:rPr>
              <a:t>(98,83%)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8"/>
          <p:cNvSpPr txBox="1"/>
          <p:nvPr/>
        </p:nvSpPr>
        <p:spPr>
          <a:xfrm>
            <a:off x="6136147" y="2949657"/>
            <a:ext cx="2543810" cy="74122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202</a:t>
            </a: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8 </a:t>
            </a:r>
            <a:r>
              <a:rPr lang="ru-RU" sz="1600" b="1" spc="-45" dirty="0" smtClean="0">
                <a:solidFill>
                  <a:prstClr val="black"/>
                </a:solidFill>
                <a:latin typeface="Times New Roman"/>
                <a:cs typeface="Times New Roman"/>
              </a:rPr>
              <a:t>год </a:t>
            </a:r>
          </a:p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1 419 400,2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ТЫС.РУБ. </a:t>
            </a:r>
          </a:p>
          <a:p>
            <a:pPr marL="1016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(97,87%)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3326789" y="4572000"/>
            <a:ext cx="2543810" cy="1451679"/>
          </a:xfrm>
          <a:prstGeom prst="rect">
            <a:avLst/>
          </a:prstGeom>
          <a:ln w="28575">
            <a:solidFill>
              <a:srgbClr val="001F5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4604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r>
              <a:rPr lang="ru-RU" sz="1600" b="1" spc="-4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НАЦИОНАЛЬНЫХ</a:t>
            </a:r>
            <a:endParaRPr lang="ru-RU"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0325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ПРОЕКТА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5240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(4</a:t>
            </a:r>
            <a:r>
              <a:rPr sz="1600" b="1" spc="-3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РЕГИОНАЛЬНЫХ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430" algn="ctr" fontAlgn="auto">
              <a:spcBef>
                <a:spcPts val="180"/>
              </a:spcBef>
              <a:spcAft>
                <a:spcPts val="0"/>
              </a:spcAft>
            </a:pPr>
            <a:r>
              <a:rPr sz="1600" b="1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ПРОЕКТ</a:t>
            </a:r>
            <a:r>
              <a:rPr lang="ru-RU" sz="1600" b="1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А)</a:t>
            </a:r>
          </a:p>
          <a:p>
            <a:pPr marL="14604" algn="ctr" fontAlgn="auto">
              <a:spcBef>
                <a:spcPts val="480"/>
              </a:spcBef>
              <a:spcAft>
                <a:spcPts val="0"/>
              </a:spcAft>
            </a:pPr>
            <a:r>
              <a:rPr lang="ru-RU" sz="1600" b="1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49 866,7 </a:t>
            </a:r>
            <a:r>
              <a:rPr lang="ru-RU"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ТЫС</a:t>
            </a:r>
            <a:r>
              <a:rPr sz="1600" b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.РУБ</a:t>
            </a:r>
            <a:r>
              <a:rPr sz="1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15"/>
          <p:cNvSpPr/>
          <p:nvPr/>
        </p:nvSpPr>
        <p:spPr>
          <a:xfrm>
            <a:off x="1385861" y="2120907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object 15"/>
          <p:cNvSpPr/>
          <p:nvPr/>
        </p:nvSpPr>
        <p:spPr>
          <a:xfrm>
            <a:off x="1228828" y="3737649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object 15"/>
          <p:cNvSpPr/>
          <p:nvPr/>
        </p:nvSpPr>
        <p:spPr>
          <a:xfrm>
            <a:off x="7144527" y="3773461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object 15"/>
          <p:cNvSpPr/>
          <p:nvPr/>
        </p:nvSpPr>
        <p:spPr>
          <a:xfrm>
            <a:off x="4417561" y="3723334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7009478" y="2111479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object 15"/>
          <p:cNvSpPr/>
          <p:nvPr/>
        </p:nvSpPr>
        <p:spPr>
          <a:xfrm>
            <a:off x="4286433" y="2116916"/>
            <a:ext cx="567055" cy="828675"/>
          </a:xfrm>
          <a:custGeom>
            <a:avLst/>
            <a:gdLst/>
            <a:ahLst/>
            <a:cxnLst/>
            <a:rect l="l" t="t" r="r" b="b"/>
            <a:pathLst>
              <a:path w="567055" h="828675">
                <a:moveTo>
                  <a:pt x="425030" y="0"/>
                </a:moveTo>
                <a:lnTo>
                  <a:pt x="141693" y="0"/>
                </a:lnTo>
                <a:lnTo>
                  <a:pt x="141693" y="544830"/>
                </a:lnTo>
                <a:lnTo>
                  <a:pt x="0" y="544830"/>
                </a:lnTo>
                <a:lnTo>
                  <a:pt x="283425" y="828167"/>
                </a:lnTo>
                <a:lnTo>
                  <a:pt x="566762" y="544830"/>
                </a:lnTo>
                <a:lnTo>
                  <a:pt x="425030" y="544830"/>
                </a:lnTo>
                <a:lnTo>
                  <a:pt x="425030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3733800" cy="12192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МУНИЦИПАЛЬНАЯ ПРОГРАММА </a:t>
            </a:r>
            <a:r>
              <a:rPr lang="ru-RU" sz="16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16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16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1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ОРГАНИЗАЦИЯ МЕСТНОГО САМОУПРАВЛЕНИЯ» </a:t>
            </a:r>
          </a:p>
        </p:txBody>
      </p:sp>
      <p:graphicFrame>
        <p:nvGraphicFramePr>
          <p:cNvPr id="512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636934"/>
              </p:ext>
            </p:extLst>
          </p:nvPr>
        </p:nvGraphicFramePr>
        <p:xfrm>
          <a:off x="374650" y="2781300"/>
          <a:ext cx="4449763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" name="Лист" r:id="rId4" imgW="4448163" imgH="4200397" progId="Excel.Sheet.8">
                  <p:embed/>
                </p:oleObj>
              </mc:Choice>
              <mc:Fallback>
                <p:oleObj name="Лист" r:id="rId4" imgW="4448163" imgH="4200397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2781300"/>
                        <a:ext cx="4449763" cy="395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Box 4"/>
          <p:cNvSpPr txBox="1">
            <a:spLocks noChangeArrowheads="1"/>
          </p:cNvSpPr>
          <p:nvPr/>
        </p:nvSpPr>
        <p:spPr bwMode="auto">
          <a:xfrm rot="10800000" flipV="1">
            <a:off x="36513" y="2779713"/>
            <a:ext cx="154622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1524" y="1600200"/>
            <a:ext cx="3978605" cy="13814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программы: 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 оптимизация системы муниципального управления Крапивинского муниципального округа, повышение эффективности и информационной прозрачности деятельности органов местного самоуправления.</a:t>
            </a:r>
          </a:p>
        </p:txBody>
      </p:sp>
      <p:graphicFrame>
        <p:nvGraphicFramePr>
          <p:cNvPr id="5123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524764"/>
              </p:ext>
            </p:extLst>
          </p:nvPr>
        </p:nvGraphicFramePr>
        <p:xfrm>
          <a:off x="5116513" y="3006725"/>
          <a:ext cx="3821112" cy="364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" name="Лист" r:id="rId7" imgW="3819441" imgH="3638552" progId="Excel.Sheet.8">
                  <p:embed/>
                </p:oleObj>
              </mc:Choice>
              <mc:Fallback>
                <p:oleObj name="Лист" r:id="rId7" imgW="3819441" imgH="3638552" progId="Excel.Sheet.8">
                  <p:embed/>
                  <p:pic>
                    <p:nvPicPr>
                      <p:cNvPr id="0" name="Picture 27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13" y="3006725"/>
                        <a:ext cx="3821112" cy="364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5548745" y="1610096"/>
            <a:ext cx="3429000" cy="13716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программы: 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обеспечение граждан информацией о деятельности органов местного самоуправления.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105400" y="762000"/>
            <a:ext cx="4038600" cy="9144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ru-RU" sz="16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МУНИЦИПАЛЬНАЯ ПРОГРАММА  «</a:t>
            </a:r>
            <a:r>
              <a:rPr lang="ru-RU" sz="16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ИНФОРМАЦИОННАЯ ОБЕСПЕЧЕННОСТЬ ЖИТЕЛЕЙ»</a:t>
            </a:r>
            <a:endParaRPr lang="ru-RU" sz="1600" b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129" name="TextBox 4"/>
          <p:cNvSpPr txBox="1">
            <a:spLocks noChangeArrowheads="1"/>
          </p:cNvSpPr>
          <p:nvPr/>
        </p:nvSpPr>
        <p:spPr bwMode="auto">
          <a:xfrm>
            <a:off x="4953000" y="2781300"/>
            <a:ext cx="914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 dirty="0" err="1">
                <a:solidFill>
                  <a:srgbClr val="002060"/>
                </a:solidFill>
                <a:cs typeface="Times New Roman" pitchFamily="18" charset="0"/>
              </a:rPr>
              <a:t>тыс.руб</a:t>
            </a:r>
            <a:r>
              <a:rPr lang="ru-RU" altLang="ru-RU" sz="1300" b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5800" y="152400"/>
            <a:ext cx="7543800" cy="584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 КРАПИВИНСКОГО МУНИЦИПАЛЬНОГО ОКРУГА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 РАСХОДАМ В РАЗРЕЗЕ МУНИЦИПАЛЬНЫХ ПРОГРАММ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066800" y="5105400"/>
            <a:ext cx="7696200" cy="161925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5867400" cy="685800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 </a:t>
            </a:r>
            <a:b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«РАЗВИТИЕ ОБРАЗОВАНИЯ»</a:t>
            </a:r>
          </a:p>
        </p:txBody>
      </p:sp>
      <p:graphicFrame>
        <p:nvGraphicFramePr>
          <p:cNvPr id="6146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932328"/>
              </p:ext>
            </p:extLst>
          </p:nvPr>
        </p:nvGraphicFramePr>
        <p:xfrm>
          <a:off x="381000" y="1828800"/>
          <a:ext cx="4433888" cy="325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" name="Лист" r:id="rId5" imgW="4428993" imgH="3257678" progId="Excel.Sheet.8">
                  <p:embed/>
                </p:oleObj>
              </mc:Choice>
              <mc:Fallback>
                <p:oleObj name="Лист" r:id="rId5" imgW="4428993" imgH="3257678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4433888" cy="325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4"/>
          <p:cNvSpPr txBox="1">
            <a:spLocks noChangeArrowheads="1"/>
          </p:cNvSpPr>
          <p:nvPr/>
        </p:nvSpPr>
        <p:spPr bwMode="auto">
          <a:xfrm rot="10800000" flipV="1">
            <a:off x="3740727" y="1595190"/>
            <a:ext cx="96190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300" b="1" dirty="0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4400" y="838200"/>
            <a:ext cx="8032750" cy="72231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доступности качественного образования, отвечающего системе приоритетов социально ориентированного развития Крапивинского муниципального округа.</a:t>
            </a:r>
          </a:p>
        </p:txBody>
      </p:sp>
      <p:sp>
        <p:nvSpPr>
          <p:cNvPr id="6152" name="Прямоугольник 11"/>
          <p:cNvSpPr>
            <a:spLocks noChangeArrowheads="1"/>
          </p:cNvSpPr>
          <p:nvPr/>
        </p:nvSpPr>
        <p:spPr bwMode="auto">
          <a:xfrm>
            <a:off x="1371600" y="5124450"/>
            <a:ext cx="6858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В рамках муниципальной программы осуществляется содержание: аппарата управления образования, 11 общеобразовательных школ, 1 школы- интерната для детей с ограниченными возможностями здоровья, 13 дошкольных образовательных учреждений, 1 дома творчества,  центра диагностики и консультирования, информационно-методического кабинета, централизованной бухгалтерии учреждений образования. Осуществляется реализация мер социальной поддержки отдельных категорий граждан.</a:t>
            </a:r>
          </a:p>
        </p:txBody>
      </p:sp>
      <p:sp>
        <p:nvSpPr>
          <p:cNvPr id="9" name="object 9"/>
          <p:cNvSpPr>
            <a:spLocks noChangeArrowheads="1"/>
          </p:cNvSpPr>
          <p:nvPr/>
        </p:nvSpPr>
        <p:spPr bwMode="auto">
          <a:xfrm>
            <a:off x="5257800" y="1883228"/>
            <a:ext cx="398463" cy="2971800"/>
          </a:xfrm>
          <a:custGeom>
            <a:avLst/>
            <a:gdLst>
              <a:gd name="T0" fmla="*/ 0 h 3228340"/>
              <a:gd name="T1" fmla="*/ 3228340 h 3228340"/>
            </a:gdLst>
            <a:ahLst/>
            <a:cxnLst/>
            <a:rect l="0" t="T0" r="0" b="T1"/>
            <a:pathLst>
              <a:path h="3228340">
                <a:moveTo>
                  <a:pt x="0" y="0"/>
                </a:moveTo>
                <a:lnTo>
                  <a:pt x="0" y="3227959"/>
                </a:lnTo>
              </a:path>
            </a:pathLst>
          </a:custGeom>
          <a:noFill/>
          <a:ln w="57150">
            <a:solidFill>
              <a:srgbClr val="0070C0"/>
            </a:solidFill>
            <a:miter lim="800000"/>
            <a:headEnd/>
            <a:tailEnd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kern="0" smtClean="0">
              <a:solidFill>
                <a:prstClr val="black"/>
              </a:solidFill>
            </a:endParaRPr>
          </a:p>
        </p:txBody>
      </p:sp>
      <p:sp>
        <p:nvSpPr>
          <p:cNvPr id="6154" name="Прямоугольник 10"/>
          <p:cNvSpPr>
            <a:spLocks noChangeArrowheads="1"/>
          </p:cNvSpPr>
          <p:nvPr/>
        </p:nvSpPr>
        <p:spPr bwMode="auto">
          <a:xfrm>
            <a:off x="5320146" y="2123704"/>
            <a:ext cx="32182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В рамках национального проекта «Образование» предусмотрена 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реализация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региональных проектов:</a:t>
            </a:r>
          </a:p>
          <a:p>
            <a:r>
              <a:rPr lang="ru-RU" altLang="ru-RU" sz="16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ru-RU" sz="1600" b="1" i="1" dirty="0">
                <a:solidFill>
                  <a:srgbClr val="002060"/>
                </a:solidFill>
                <a:cs typeface="Times New Roman" pitchFamily="18" charset="0"/>
              </a:rPr>
              <a:t>«Педагоги и наставники (Кемеровская область – Кузбасс»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2026 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год –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35 641,5 тыс. руб.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2027 год –  36 780,2 тыс. руб.</a:t>
            </a:r>
          </a:p>
          <a:p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2028 год 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 –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36 824,5 тыс. руб.</a:t>
            </a:r>
          </a:p>
        </p:txBody>
      </p:sp>
      <p:sp>
        <p:nvSpPr>
          <p:cNvPr id="12" name="object 14"/>
          <p:cNvSpPr>
            <a:spLocks noChangeArrowheads="1"/>
          </p:cNvSpPr>
          <p:nvPr/>
        </p:nvSpPr>
        <p:spPr bwMode="auto">
          <a:xfrm>
            <a:off x="7939087" y="1688275"/>
            <a:ext cx="1204913" cy="12192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kern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8382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МЕРЫ СОЦИАЛЬНОЙ ПОДДЕРЖКИ, ПРЕДОСТАВЛЯЕМЫЕ ИЗ БЮДЖЕТА КРАПИВИНСКОГО МУНИЦИПАЛЬНОГО ОКРУГА, В РАМКАХ МП «РАЗВИТИЕ ОБРАЗОВАНИЯ»</a:t>
            </a:r>
          </a:p>
        </p:txBody>
      </p:sp>
      <p:graphicFrame>
        <p:nvGraphicFramePr>
          <p:cNvPr id="5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919254"/>
              </p:ext>
            </p:extLst>
          </p:nvPr>
        </p:nvGraphicFramePr>
        <p:xfrm>
          <a:off x="152400" y="838200"/>
          <a:ext cx="8839200" cy="5967755"/>
        </p:xfrm>
        <a:graphic>
          <a:graphicData uri="http://schemas.openxmlformats.org/drawingml/2006/table">
            <a:tbl>
              <a:tblPr/>
              <a:tblGrid>
                <a:gridCol w="7177128"/>
                <a:gridCol w="893446"/>
                <a:gridCol w="768626"/>
              </a:tblGrid>
              <a:tr h="342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получателей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526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 Социальная поддержка работников образовательных организаций и участников образовательного процесса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Губернаторская стипендия отличникам учебы общеобразовательных организаций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486,24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9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Губернаторская стипендия обучающимся общеобразовательных организаций-победителям и призерам регионального этапа всероссийской олимпиады школьников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Социальная поддержка работникам, имеющим звание «Заслуженный»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17,76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0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394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513,0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26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 Меры социальной поддержки семьям с детьми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Компенсация части платы за присмотр и уход, взимаемой с родителей (законных представителей) детей, осваивающих образовательные программы дошкольного образования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314,3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81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Осуществление назначения и выплаты единовременного государственного пособия гражданам, усыновившим (удочерившим) детей-сирот и детей, оставшихся без попечения родителей, установленного Законом Кемеровской области от 13 марта 2008 года № 5-ОЗ «О предоставлении меры социальной поддержки гражданам, усыновившим (удочерившим) детей-сирот и детей, оставшихся без попечения родителей»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5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Осуществление назначения и выплаты денежных средств семьям, взявшим на воспитание детей-сирот и детей, оставшихся без попечения родителей, предоставление им мер социальной поддержки, осуществление назначения и выплаты денежных средств лицам, находившимся под попечительством, лицам, являвшимся приемными родителями, в соответствии с Законом Кемеровской области от 14 декабря 2010 года № 124-ОЗ «О некоторых вопросах в сфере опеки и попечительства несовершеннолетних»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223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4 000,0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вознаграждение приемному родителю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19 024,3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2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пособия опекаемым детям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21 900,0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354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241</a:t>
                      </a:r>
                      <a:endParaRPr lang="ru-RU" alt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31 218,0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5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635</a:t>
                      </a:r>
                      <a:endParaRPr lang="ru-RU" alt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31 731,0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762000" y="-1"/>
            <a:ext cx="7467600" cy="973777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МЕРЫ СОЦИАЛЬНОЙ ПОДДЕРЖКИ, ПРЕДОСТАВЛЯЕМЫЕ ИЗ БЮДЖЕТА КРАПИВИНСКОГО МУНИЦИПАЛЬНОГО ОКРУГА, В РАМКАХ МП «РАЗВИТИЕ ОБРАЗОВАНИЯ»</a:t>
            </a:r>
          </a:p>
        </p:txBody>
      </p:sp>
      <p:graphicFrame>
        <p:nvGraphicFramePr>
          <p:cNvPr id="5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385351"/>
              </p:ext>
            </p:extLst>
          </p:nvPr>
        </p:nvGraphicFramePr>
        <p:xfrm>
          <a:off x="197922" y="1146954"/>
          <a:ext cx="8827324" cy="4676561"/>
        </p:xfrm>
        <a:graphic>
          <a:graphicData uri="http://schemas.openxmlformats.org/drawingml/2006/table">
            <a:tbl>
              <a:tblPr/>
              <a:tblGrid>
                <a:gridCol w="7177128"/>
                <a:gridCol w="893446"/>
                <a:gridCol w="756750"/>
              </a:tblGrid>
              <a:tr h="183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получателей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 Меры социальной поддержки семьям с детьми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3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Организация и осуществление деятельности по опеке и попечительству, осуществление контроля за использованием и сохранностью жилых помещений, нанимателями или членами семей нанимателей по договорам социального найма либо собственниками которых являются дети-сироты и дети, оставшиеся без попечения родителей, за обеспечением надлежащего санитарного и технического состояния жилых помещений, а также осуществления контроля за распоряжением ими</a:t>
                      </a:r>
                    </a:p>
                  </a:txBody>
                  <a:tcPr marL="7620" marR="7620" marT="76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2913,6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9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Адресная социальная поддержка участников образовательного процесса</a:t>
                      </a:r>
                    </a:p>
                  </a:txBody>
                  <a:tcPr marL="7620" marR="7620" marT="76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162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352,8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53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родителей, жилыми помещениями</a:t>
                      </a:r>
                    </a:p>
                  </a:txBody>
                  <a:tcPr marL="7620" marR="7620" marT="762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74 626,3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0329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членам семей участников специальной военной операции, указанным в подпункте 2 статьи 2 Закона Кемеровской области - Кузбасса «О мерах социальной поддержки семей граждан, принимающих  участие в специальной военной операции», обучающимся в пятых - одиннадцатых классах муниципальных общеобразовательных организаций, бесплатного одноразового горячего питания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223,2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598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бесплатного двухразового питания детям-инвалидам, не имеющим ограниченных возможностей здоровья, обучающимся в муниципальных общеобразовательных организациях 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592,9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16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Итого </a:t>
                      </a: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242</a:t>
                      </a:r>
                      <a:endParaRPr lang="ru-RU" alt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78 708,8</a:t>
                      </a:r>
                      <a:endParaRPr lang="ru-RU" alt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8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Grp="1"/>
          </p:cNvSpPr>
          <p:nvPr>
            <p:ph type="title"/>
          </p:nvPr>
        </p:nvSpPr>
        <p:spPr bwMode="auto">
          <a:xfrm>
            <a:off x="1733797" y="0"/>
            <a:ext cx="7410203" cy="133003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ru-RU" altLang="ru-RU" sz="1800" b="1" dirty="0" smtClean="0">
                <a:solidFill>
                  <a:srgbClr val="052847"/>
                </a:solidFill>
                <a:latin typeface="Bookman Old Style" pitchFamily="18" charset="0"/>
              </a:rPr>
              <a:t>ПОКАЗАТЕЛИ ПРОГНОЗА СОЦИАЛЬНО-ЭКОНОМИЧЕСКОГО РАЗВИТИЯ КРАПИВИНСКОГО МУНИЦИПАЛЬНОГО ОКРУГА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757" y="1033153"/>
            <a:ext cx="558140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Крапивинский муниципальный округ расположен в центральной части Кемеровской области - Кузбасса по обоим берегам  реки Томи.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/>
            </a:r>
            <a:b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</a:br>
            <a:r>
              <a:rPr lang="ru-RU" altLang="ru-RU" sz="18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Площадь территории округа 6,9 тыс. кв.км.</a:t>
            </a:r>
            <a:endParaRPr lang="ru-RU" altLang="ru-RU" sz="18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2" descr="безымянный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297168" y="757573"/>
            <a:ext cx="2448272" cy="175063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  <a:extLst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12680"/>
              </p:ext>
            </p:extLst>
          </p:nvPr>
        </p:nvGraphicFramePr>
        <p:xfrm>
          <a:off x="166254" y="2434443"/>
          <a:ext cx="8609612" cy="4310947"/>
        </p:xfrm>
        <a:graphic>
          <a:graphicData uri="http://schemas.openxmlformats.org/drawingml/2006/table">
            <a:tbl>
              <a:tblPr firstRow="1" bandRow="1"/>
              <a:tblGrid>
                <a:gridCol w="3930733"/>
                <a:gridCol w="843148"/>
                <a:gridCol w="914400"/>
                <a:gridCol w="938151"/>
                <a:gridCol w="985652"/>
                <a:gridCol w="997528"/>
              </a:tblGrid>
              <a:tr h="33220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2024 год отчет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2025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2027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2028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1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Численность населения (среднегодовая), тыс. человек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2A2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21,611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21,412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21,217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Уровень зарегистрированной безработицы, % к трудоспособному населению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2A2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02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Среднемесячная заработная плата 1 работника, руб.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2A2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51 532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56 764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60 195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62 022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63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244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Индекс промышленного производства 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% к предыдущему году в сопоставимых ценах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95,8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8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Индекс производства продукции сельского хозяйства,  % к предыдущему году в сопоставимых ценах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2A2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81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Ввод жилых домов, тыс. кв. м.  общей площади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2A2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80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Темп роста оборота розничной торговли, % к предыдущему году в сопоставимых ценах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Рождаемость  (чел.)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9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</a:rPr>
                        <a:t>Смертность (чел.)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3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299" y="0"/>
            <a:ext cx="6757802" cy="1024288"/>
          </a:xfrm>
        </p:spPr>
        <p:txBody>
          <a:bodyPr/>
          <a:lstStyle/>
          <a:p>
            <a:pPr algn="ctr">
              <a:defRPr/>
            </a:pP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РАСХОДЫ НА ОХРАНУ СЕМЬИ И ДЕТСТВА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635302"/>
              </p:ext>
            </p:extLst>
          </p:nvPr>
        </p:nvGraphicFramePr>
        <p:xfrm>
          <a:off x="204849" y="914881"/>
          <a:ext cx="8666018" cy="5904117"/>
        </p:xfrm>
        <a:graphic>
          <a:graphicData uri="http://schemas.openxmlformats.org/drawingml/2006/table">
            <a:tbl>
              <a:tblPr firstRow="1" bandRow="1"/>
              <a:tblGrid>
                <a:gridCol w="5355771"/>
                <a:gridCol w="1068780"/>
                <a:gridCol w="1137061"/>
                <a:gridCol w="1104406"/>
              </a:tblGrid>
              <a:tr h="2569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Виды субвенций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2026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2027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2028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36344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</a:t>
                      </a:r>
                      <a:r>
                        <a:rPr lang="ru-RU" altLang="ru-RU" sz="14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жилых помещений</a:t>
                      </a:r>
                      <a:endParaRPr lang="ru-RU" altLang="ru-RU" sz="1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74 626,3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74 939,4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74 939,4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4395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Компенсация части платы за присмотр и уход, взимаемой с родителей (законных представителей) детей, осваивающих образовательные программы дошкольного образования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314,3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314,3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314,3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9313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Организация</a:t>
                      </a:r>
                      <a:r>
                        <a:rPr lang="ru-RU" altLang="ru-RU" sz="1400" kern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круглогодичного отдыха, оздоровления и занятости обучающихся</a:t>
                      </a:r>
                      <a:endParaRPr lang="ru-RU" altLang="ru-RU" sz="14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982,7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982,7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982,7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33303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членам семей участников специальной военной операции, указанным в подпункте 2 статьи 2 Закона Кемеровской области - Кузбасса «О мерах социальной поддержки семей граждан, принимающих  участие в специальной военной операции», обучающимся в пятых - одиннадцатых классах муниципальных общеобразовательных организаций, бесплатного одноразового горячего питания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223,2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223,2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223,2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1964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Обеспечение мер социальной поддержки многодетных семей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4274,3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4274,3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4274,3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1964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Адресная социальная поддержка в сфере организации и обеспечения отдыха и оздоровления членов семей, указанных в подпункте 2 статьи 2 Закона Кемеровской области - Кузбасса "О мерах социальной поддержки семей граждан, принимающих участие в специальной военной операции" в возрасте от 6 лет до достижения ими 18 лет (расходы, связанные с проведением специальной военной операции)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42,5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42,5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42,5</a:t>
                      </a:r>
                      <a:endParaRPr lang="ru-RU" alt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1736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80 463,3</a:t>
                      </a:r>
                      <a:endParaRPr lang="ru-RU" alt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80 463,3</a:t>
                      </a:r>
                      <a:endParaRPr lang="ru-RU" alt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80 463,3</a:t>
                      </a:r>
                      <a:endParaRPr lang="ru-RU" alt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177" y="0"/>
            <a:ext cx="6757802" cy="1024288"/>
          </a:xfrm>
        </p:spPr>
        <p:txBody>
          <a:bodyPr/>
          <a:lstStyle/>
          <a:p>
            <a:pPr algn="ctr">
              <a:defRPr/>
            </a:pP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РАСХОДЫ НА ОХРАНУ СЕМЬИ И ДЕТСТВА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141138"/>
              </p:ext>
            </p:extLst>
          </p:nvPr>
        </p:nvGraphicFramePr>
        <p:xfrm>
          <a:off x="204850" y="960715"/>
          <a:ext cx="8666018" cy="5837184"/>
        </p:xfrm>
        <a:graphic>
          <a:graphicData uri="http://schemas.openxmlformats.org/drawingml/2006/table">
            <a:tbl>
              <a:tblPr firstRow="1" bandRow="1"/>
              <a:tblGrid>
                <a:gridCol w="5355771"/>
                <a:gridCol w="1068780"/>
                <a:gridCol w="1137061"/>
                <a:gridCol w="1104406"/>
              </a:tblGrid>
              <a:tr h="32188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Виды субвенций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2026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2027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2028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31253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Осуществление назначения и выплаты денежных средств семьям, взявшим на воспитание детей-сирот и детей, оставшихся без попечения родителей, предоставление им мер социальной поддержки, осуществление назначения и выплаты денежных средств лицам, находившимся под попечительством, лицам, являвшимся приемными родителями, в соответствии с Законом Кемеровской области от 14 декабря 2010 года № 124-ОЗ «О некоторых вопросах в сфере опеки и попечительства несовершеннолетних»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23 024,3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23 024,3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23 024,3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4447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Осуществление назначения и выплаты единовременного государственного пособия гражданам, усыновившим (удочерившим) детей-сирот и детей, оставшихся без попечения родителей, установленного Законом Кемеровской области от 13 марта 2008 года № 5-ОЗ «О предоставлении меры социальной поддержки гражданам, усыновившим (удочерившим) детей-сирот и детей, оставшихся без попечения родителей»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7223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бесплатного двухразового питания детям-инвалидам, не имеющим ограниченных возможностей здоровья, обучающимся в муниципальных общеобразовательных организациях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592,9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592,9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592,9</a:t>
                      </a:r>
                      <a:endParaRPr lang="ru-RU" altLang="ru-RU" sz="16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466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23 717,2</a:t>
                      </a:r>
                      <a:endParaRPr lang="ru-RU" alt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23 717,2</a:t>
                      </a:r>
                      <a:endParaRPr lang="ru-RU" alt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altLang="ru-RU" sz="16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23 717,2</a:t>
                      </a:r>
                      <a:endParaRPr lang="ru-RU" alt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28600" y="5638800"/>
            <a:ext cx="6172200" cy="11430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2209800" y="0"/>
            <a:ext cx="5791200" cy="685800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  <a:b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«СОЦИАЛЬНАЯ ПОДДЕРЖКА НАСЕЛЕНИЯ</a:t>
            </a:r>
            <a:r>
              <a:rPr lang="ru-RU" altLang="ru-RU" sz="1600" smtClean="0">
                <a:solidFill>
                  <a:srgbClr val="002060"/>
                </a:solidFill>
                <a:latin typeface="Bookman Old Style" pitchFamily="18" charset="0"/>
              </a:rPr>
              <a:t>»</a:t>
            </a:r>
          </a:p>
        </p:txBody>
      </p:sp>
      <p:graphicFrame>
        <p:nvGraphicFramePr>
          <p:cNvPr id="7170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068531"/>
              </p:ext>
            </p:extLst>
          </p:nvPr>
        </p:nvGraphicFramePr>
        <p:xfrm>
          <a:off x="177800" y="2006600"/>
          <a:ext cx="6042025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Лист" r:id="rId4" imgW="5657778" imgH="3448064" progId="Excel.Sheet.8">
                  <p:embed/>
                </p:oleObj>
              </mc:Choice>
              <mc:Fallback>
                <p:oleObj name="Лист" r:id="rId4" imgW="5657778" imgH="3448064" progId="Excel.Sheet.8">
                  <p:embed/>
                  <p:pic>
                    <p:nvPicPr>
                      <p:cNvPr id="0" name="Picture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006600"/>
                        <a:ext cx="6042025" cy="344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28600" y="762000"/>
            <a:ext cx="6705600" cy="10668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</a:rPr>
              <a:t>Повышение эффективности системы социальной поддержки и социального обслуживания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</a:rPr>
              <a:t>населения на территории Крапивинского округа.</a:t>
            </a:r>
          </a:p>
        </p:txBody>
      </p:sp>
      <p:sp>
        <p:nvSpPr>
          <p:cNvPr id="24583" name="TextBox 5"/>
          <p:cNvSpPr txBox="1">
            <a:spLocks noChangeArrowheads="1"/>
          </p:cNvSpPr>
          <p:nvPr/>
        </p:nvSpPr>
        <p:spPr bwMode="auto">
          <a:xfrm rot="10800000" flipV="1">
            <a:off x="6705600" y="2546133"/>
            <a:ext cx="24384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В рамках национального проекта </a:t>
            </a: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«Семья» 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предусмотрена реализация</a:t>
            </a:r>
          </a:p>
          <a:p>
            <a:pPr>
              <a:defRPr/>
            </a:pP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регионального проекта </a:t>
            </a: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«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Многодетная </a:t>
            </a: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семья» в  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сумме </a:t>
            </a: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12 822,9тыс.руб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., в том числе: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2026 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год – </a:t>
            </a: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4 274,3тыс.руб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.;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2027 год 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– </a:t>
            </a: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4 274,3тыс.руб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.;</a:t>
            </a:r>
          </a:p>
          <a:p>
            <a:pPr>
              <a:defRPr/>
            </a:pP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2028 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год – </a:t>
            </a: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4274,3тыс.руб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.</a:t>
            </a:r>
          </a:p>
          <a:p>
            <a:pPr>
              <a:defRPr/>
            </a:pP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Регионального проекта </a:t>
            </a: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«Старшее поколение» 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в сумме </a:t>
            </a:r>
            <a:r>
              <a:rPr lang="ru-RU" altLang="ru-RU" sz="1400" b="1" dirty="0" smtClean="0">
                <a:solidFill>
                  <a:srgbClr val="002060"/>
                </a:solidFill>
                <a:cs typeface="+mn-cs"/>
              </a:rPr>
              <a:t>17 886,4 </a:t>
            </a:r>
            <a:r>
              <a:rPr lang="ru-RU" altLang="ru-RU" sz="1400" b="1" dirty="0" err="1" smtClean="0">
                <a:solidFill>
                  <a:srgbClr val="002060"/>
                </a:solidFill>
                <a:cs typeface="+mn-cs"/>
              </a:rPr>
              <a:t>тыс.руб</a:t>
            </a:r>
            <a:r>
              <a:rPr lang="ru-RU" altLang="ru-RU" sz="1400" b="1" dirty="0">
                <a:solidFill>
                  <a:srgbClr val="002060"/>
                </a:solidFill>
                <a:cs typeface="+mn-cs"/>
              </a:rPr>
              <a:t>., в том числе:</a:t>
            </a:r>
          </a:p>
          <a:p>
            <a:pPr lvl="0">
              <a:defRPr/>
            </a:pPr>
            <a:r>
              <a:rPr lang="ru-RU" altLang="ru-RU" sz="1400" b="1" dirty="0" smtClean="0">
                <a:solidFill>
                  <a:srgbClr val="002060"/>
                </a:solidFill>
              </a:rPr>
              <a:t>2026 </a:t>
            </a:r>
            <a:r>
              <a:rPr lang="ru-RU" altLang="ru-RU" sz="1400" b="1" dirty="0">
                <a:solidFill>
                  <a:srgbClr val="002060"/>
                </a:solidFill>
              </a:rPr>
              <a:t>год –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4 300,5 </a:t>
            </a:r>
            <a:r>
              <a:rPr lang="ru-RU" altLang="ru-RU" sz="14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altLang="ru-RU" sz="1400" b="1" dirty="0">
                <a:solidFill>
                  <a:srgbClr val="002060"/>
                </a:solidFill>
              </a:rPr>
              <a:t>.;</a:t>
            </a:r>
          </a:p>
          <a:p>
            <a:pPr lvl="0">
              <a:defRPr/>
            </a:pPr>
            <a:r>
              <a:rPr lang="ru-RU" altLang="ru-RU" sz="1400" b="1" dirty="0" smtClean="0">
                <a:solidFill>
                  <a:srgbClr val="002060"/>
                </a:solidFill>
              </a:rPr>
              <a:t>2027 год </a:t>
            </a:r>
            <a:r>
              <a:rPr lang="ru-RU" altLang="ru-RU" sz="1400" b="1" dirty="0">
                <a:solidFill>
                  <a:srgbClr val="002060"/>
                </a:solidFill>
              </a:rPr>
              <a:t>–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4 704,2 </a:t>
            </a:r>
            <a:r>
              <a:rPr lang="ru-RU" altLang="ru-RU" sz="14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altLang="ru-RU" sz="1400" b="1" dirty="0">
                <a:solidFill>
                  <a:srgbClr val="002060"/>
                </a:solidFill>
              </a:rPr>
              <a:t>.;</a:t>
            </a:r>
          </a:p>
          <a:p>
            <a:pPr lvl="0">
              <a:defRPr/>
            </a:pPr>
            <a:r>
              <a:rPr lang="ru-RU" altLang="ru-RU" sz="1400" b="1" dirty="0" smtClean="0">
                <a:solidFill>
                  <a:srgbClr val="002060"/>
                </a:solidFill>
              </a:rPr>
              <a:t>2028 </a:t>
            </a:r>
            <a:r>
              <a:rPr lang="ru-RU" altLang="ru-RU" sz="1400" b="1" dirty="0">
                <a:solidFill>
                  <a:srgbClr val="002060"/>
                </a:solidFill>
              </a:rPr>
              <a:t>год –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8 881,7 </a:t>
            </a:r>
            <a:r>
              <a:rPr lang="ru-RU" altLang="ru-RU" sz="14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altLang="ru-RU" sz="1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176" name="object 14"/>
          <p:cNvSpPr>
            <a:spLocks noChangeArrowheads="1"/>
          </p:cNvSpPr>
          <p:nvPr/>
        </p:nvSpPr>
        <p:spPr bwMode="auto">
          <a:xfrm>
            <a:off x="7086600" y="789314"/>
            <a:ext cx="1689100" cy="12192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 sz="1800">
              <a:latin typeface="Calibri" pitchFamily="34" charset="0"/>
            </a:endParaRPr>
          </a:p>
        </p:txBody>
      </p:sp>
      <p:sp>
        <p:nvSpPr>
          <p:cNvPr id="11" name="object 9"/>
          <p:cNvSpPr>
            <a:spLocks noChangeArrowheads="1"/>
          </p:cNvSpPr>
          <p:nvPr/>
        </p:nvSpPr>
        <p:spPr bwMode="auto">
          <a:xfrm>
            <a:off x="6477000" y="2438400"/>
            <a:ext cx="274638" cy="3200400"/>
          </a:xfrm>
          <a:custGeom>
            <a:avLst/>
            <a:gdLst>
              <a:gd name="T0" fmla="*/ 0 h 3228340"/>
              <a:gd name="T1" fmla="*/ 3228340 h 3228340"/>
            </a:gdLst>
            <a:ahLst/>
            <a:cxnLst/>
            <a:rect l="0" t="T0" r="0" b="T1"/>
            <a:pathLst>
              <a:path h="3228340">
                <a:moveTo>
                  <a:pt x="0" y="0"/>
                </a:moveTo>
                <a:lnTo>
                  <a:pt x="0" y="3227959"/>
                </a:lnTo>
              </a:path>
            </a:pathLst>
          </a:custGeom>
          <a:noFill/>
          <a:ln w="38100">
            <a:solidFill>
              <a:srgbClr val="7030A0"/>
            </a:solidFill>
            <a:miter lim="800000"/>
            <a:headEnd/>
            <a:tailEnd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kern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04800" y="5638800"/>
            <a:ext cx="6248400" cy="1143000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 рамках муниципальной программы осуществляется содержание: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аппарата управления социальной защиты населения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Комплексного центра социального обслуживания населения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Социально-реабилитационного центра для несовершеннолетних. Осуществляется реализация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мер социальной поддержки отдельных категорий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граждан.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400"/>
              </a:lnSpc>
              <a:defRPr/>
            </a:pP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57200" y="1998601"/>
            <a:ext cx="914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 dirty="0" err="1">
                <a:solidFill>
                  <a:srgbClr val="002060"/>
                </a:solidFill>
                <a:cs typeface="Times New Roman" pitchFamily="18" charset="0"/>
              </a:rPr>
              <a:t>тыс.руб</a:t>
            </a:r>
            <a:r>
              <a:rPr lang="ru-RU" altLang="ru-RU" sz="1300" b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"/>
          <p:cNvSpPr txBox="1">
            <a:spLocks noChangeArrowheads="1"/>
          </p:cNvSpPr>
          <p:nvPr/>
        </p:nvSpPr>
        <p:spPr bwMode="auto">
          <a:xfrm>
            <a:off x="795338" y="254000"/>
            <a:ext cx="73914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  <a:t>МЕРЫ СОЦИАЛЬНОЙ ПОДДЕРЖКИ, ПРЕДОСТАВЛЯЕМЫЕ ИЗ БЮДЖЕТА КРАПИВИНСКОГО МУНИЦИПАЛЬНОГО ОКРУГА,  В РАМКАХ МП «СОЦИАЛЬНАЯ ПОДДЕРЖКА НАСЕЛЕНИЯ»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993517"/>
              </p:ext>
            </p:extLst>
          </p:nvPr>
        </p:nvGraphicFramePr>
        <p:xfrm>
          <a:off x="261257" y="1401289"/>
          <a:ext cx="8740239" cy="3420018"/>
        </p:xfrm>
        <a:graphic>
          <a:graphicData uri="http://schemas.openxmlformats.org/drawingml/2006/table">
            <a:tbl>
              <a:tblPr firstRow="1" bandRow="1"/>
              <a:tblGrid>
                <a:gridCol w="7346867"/>
                <a:gridCol w="688821"/>
                <a:gridCol w="704551"/>
              </a:tblGrid>
              <a:tr h="487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получа-телей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514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 Меры социальной поддержки отдельным категориям граждан</a:t>
                      </a:r>
                    </a:p>
                  </a:txBody>
                  <a:tcPr marL="7620" marR="7620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b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Выплата социального пособия на погребение и возмещение расходов по гарантированному перечню услуг по погребению</a:t>
                      </a:r>
                      <a:endParaRPr lang="ru-RU" sz="14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41</a:t>
                      </a: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388,5</a:t>
                      </a:r>
                      <a:endParaRPr lang="ru-RU" sz="1100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550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Социальная поддержка отдельных категорий семей в форме оснащения жилых помещений автономными дымовыми пожарными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извещателями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и (или) датчиками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извещателями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) угарного газа 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155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148,5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8001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2. Меры социальной поддержки семьям с детьми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2744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Обеспечение мер социальной поддержки многодетных семей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201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4274,3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83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397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6 244,2</a:t>
                      </a:r>
                    </a:p>
                  </a:txBody>
                  <a:tcPr marL="36002" marR="7620" marT="762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6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075363" cy="449263"/>
          </a:xfrm>
        </p:spPr>
        <p:txBody>
          <a:bodyPr/>
          <a:lstStyle/>
          <a:p>
            <a:pPr algn="ctr" eaLnBrk="1" hangingPunct="1"/>
            <a:r>
              <a:rPr lang="ru-RU" altLang="ru-RU" sz="1800" b="1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  <a:br>
              <a:rPr lang="ru-RU" altLang="ru-RU" sz="1800" b="1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800" b="1" smtClean="0">
                <a:solidFill>
                  <a:srgbClr val="002060"/>
                </a:solidFill>
                <a:latin typeface="Bookman Old Style" pitchFamily="18" charset="0"/>
              </a:rPr>
              <a:t>«КУЛЬТУРА»</a:t>
            </a:r>
            <a:br>
              <a:rPr lang="ru-RU" altLang="ru-RU" sz="1800" b="1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altLang="ru-RU" sz="1800" b="1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819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651192"/>
              </p:ext>
            </p:extLst>
          </p:nvPr>
        </p:nvGraphicFramePr>
        <p:xfrm>
          <a:off x="177800" y="2311400"/>
          <a:ext cx="4686300" cy="420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" name="Лист" r:id="rId5" imgW="4686252" imgH="4209993" progId="Excel.Sheet.8">
                  <p:embed/>
                </p:oleObj>
              </mc:Choice>
              <mc:Fallback>
                <p:oleObj name="Лист" r:id="rId5" imgW="4686252" imgH="4209993" progId="Excel.Sheet.8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2311400"/>
                        <a:ext cx="4686300" cy="420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Box 4"/>
          <p:cNvSpPr txBox="1">
            <a:spLocks noChangeArrowheads="1"/>
          </p:cNvSpPr>
          <p:nvPr/>
        </p:nvSpPr>
        <p:spPr bwMode="auto">
          <a:xfrm rot="10800000" flipV="1">
            <a:off x="228600" y="2147888"/>
            <a:ext cx="914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3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800" y="552450"/>
            <a:ext cx="7754938" cy="135255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1DA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культурного наследия Крапивинского округа и создание условий для равной доступности  культурных благ, развития и реализации культурного и духовного потенциала каждой личности. Создание и развитие социально-экономических и организационных условий для самореализации молодежи, духовно-нравственное воспитание молодежи.</a:t>
            </a:r>
          </a:p>
        </p:txBody>
      </p:sp>
      <p:sp>
        <p:nvSpPr>
          <p:cNvPr id="11" name="object 9"/>
          <p:cNvSpPr>
            <a:spLocks noChangeArrowheads="1"/>
          </p:cNvSpPr>
          <p:nvPr/>
        </p:nvSpPr>
        <p:spPr bwMode="auto">
          <a:xfrm>
            <a:off x="5103813" y="2819400"/>
            <a:ext cx="46037" cy="3381375"/>
          </a:xfrm>
          <a:custGeom>
            <a:avLst/>
            <a:gdLst>
              <a:gd name="T0" fmla="*/ 0 h 3228340"/>
              <a:gd name="T1" fmla="*/ 3228340 h 3228340"/>
            </a:gdLst>
            <a:ahLst/>
            <a:cxnLst/>
            <a:rect l="0" t="T0" r="0" b="T1"/>
            <a:pathLst>
              <a:path h="3228340">
                <a:moveTo>
                  <a:pt x="0" y="0"/>
                </a:moveTo>
                <a:lnTo>
                  <a:pt x="0" y="3227959"/>
                </a:lnTo>
              </a:path>
            </a:pathLst>
          </a:custGeom>
          <a:noFill/>
          <a:ln w="38100">
            <a:solidFill>
              <a:srgbClr val="C00000"/>
            </a:solidFill>
            <a:miter lim="800000"/>
            <a:headEnd/>
            <a:tailEnd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kern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13267" y="2819400"/>
            <a:ext cx="3764477" cy="3153887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1DA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TextBox 1"/>
          <p:cNvSpPr txBox="1">
            <a:spLocks noChangeArrowheads="1"/>
          </p:cNvSpPr>
          <p:nvPr/>
        </p:nvSpPr>
        <p:spPr bwMode="auto">
          <a:xfrm>
            <a:off x="5486401" y="3030187"/>
            <a:ext cx="3408218" cy="268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В рамках муниципальной программы осуществляется содержание: </a:t>
            </a:r>
          </a:p>
          <a:p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аппарата управления культуры, молодежной политики и спорта; клубной системы (21филиала); библиотечной системы (25 филиалов); музея; Молодежного культурно-досугового центра «Лидер»; школы-искусств (3 филиала); спортивной школы; Центра бухгалтерского учета и обслуживания учреждений культуры, молодежной политики и спорта</a:t>
            </a:r>
            <a:r>
              <a:rPr lang="ru-RU" altLang="ru-RU" sz="1400" b="1" dirty="0" smtClean="0">
                <a:solidFill>
                  <a:srgbClr val="002060"/>
                </a:solidFill>
                <a:cs typeface="Times New Roman" pitchFamily="18" charset="0"/>
              </a:rPr>
              <a:t>. </a:t>
            </a:r>
            <a:endParaRPr lang="ru-RU" altLang="ru-RU" sz="1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58738" y="363538"/>
            <a:ext cx="4267200" cy="762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 «ИМУЩЕСТВЕННЫЙ КОМПЛЕКС»</a:t>
            </a:r>
          </a:p>
        </p:txBody>
      </p:sp>
      <p:graphicFrame>
        <p:nvGraphicFramePr>
          <p:cNvPr id="9218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551993"/>
              </p:ext>
            </p:extLst>
          </p:nvPr>
        </p:nvGraphicFramePr>
        <p:xfrm>
          <a:off x="57150" y="2586038"/>
          <a:ext cx="3819525" cy="401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" name="Лист" r:id="rId5" imgW="3819393" imgH="4019607" progId="Excel.Sheet.8">
                  <p:embed/>
                </p:oleObj>
              </mc:Choice>
              <mc:Fallback>
                <p:oleObj name="Лист" r:id="rId5" imgW="3819393" imgH="4019607" progId="Excel.Sheet.8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2586038"/>
                        <a:ext cx="3819525" cy="401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74663" y="1066800"/>
            <a:ext cx="4249737" cy="2068513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b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Повышение эффективности и прозрачности управления и распоряжения муниципальным имуществом и земельными ресурсами Крапивинского муниципального округа;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эффективной системы управления и распоряжения муниципальной собственностью Крапивинского муниципального округа;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муниципального имущества и земельных участков.</a:t>
            </a:r>
          </a:p>
          <a:p>
            <a:pPr>
              <a:defRPr/>
            </a:pP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 rot="10800000" flipV="1">
            <a:off x="107950" y="3049588"/>
            <a:ext cx="10080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300" b="1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9219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771909"/>
              </p:ext>
            </p:extLst>
          </p:nvPr>
        </p:nvGraphicFramePr>
        <p:xfrm>
          <a:off x="4562475" y="3195638"/>
          <a:ext cx="4429125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" name="Лист" r:id="rId8" imgW="4428993" imgH="3448064" progId="Excel.Sheet.8">
                  <p:embed/>
                </p:oleObj>
              </mc:Choice>
              <mc:Fallback>
                <p:oleObj name="Лист" r:id="rId8" imgW="4428993" imgH="3448064" progId="Excel.Sheet.8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3195638"/>
                        <a:ext cx="4429125" cy="344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5029200" y="1219200"/>
            <a:ext cx="3962400" cy="20574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автотранспортными услугами Главы Крапивинского муниципального округа, Совета народных депутатов Крапивинского муниципального округа, ее структурных подразделений и иных муниципальных учреждений, и предприятий Крапивинского муниципального округа легковым, грузовым транспортом, автобусами, имеющейся специальной техникой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Заголовок 1"/>
          <p:cNvSpPr txBox="1">
            <a:spLocks/>
          </p:cNvSpPr>
          <p:nvPr/>
        </p:nvSpPr>
        <p:spPr bwMode="auto">
          <a:xfrm>
            <a:off x="4724400" y="533400"/>
            <a:ext cx="426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</a:p>
          <a:p>
            <a:pPr algn="ctr"/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«Пассажирские перевозки»</a:t>
            </a:r>
            <a:r>
              <a:rPr lang="ru-RU" altLang="ru-RU" sz="1600" b="1" dirty="0" smtClean="0">
                <a:solidFill>
                  <a:schemeClr val="bg1"/>
                </a:solidFill>
                <a:latin typeface="Bookman Old Style" pitchFamily="18" charset="0"/>
              </a:rPr>
              <a:t>»</a:t>
            </a:r>
            <a:endParaRPr lang="ru-RU" altLang="ru-RU" sz="1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225" name="TextBox 5"/>
          <p:cNvSpPr txBox="1">
            <a:spLocks noChangeArrowheads="1"/>
          </p:cNvSpPr>
          <p:nvPr/>
        </p:nvSpPr>
        <p:spPr bwMode="auto">
          <a:xfrm rot="10800000" flipV="1">
            <a:off x="4876800" y="3240088"/>
            <a:ext cx="10636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48770"/>
              </p:ext>
            </p:extLst>
          </p:nvPr>
        </p:nvGraphicFramePr>
        <p:xfrm>
          <a:off x="0" y="3456505"/>
          <a:ext cx="4702629" cy="321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0" name="Лист" r:id="rId4" imgW="4772133" imgH="3295678" progId="Excel.Sheet.8">
                  <p:embed/>
                </p:oleObj>
              </mc:Choice>
              <mc:Fallback>
                <p:oleObj name="Лист" r:id="rId4" imgW="4772133" imgH="3295678" progId="Excel.Sheet.8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56505"/>
                        <a:ext cx="4702629" cy="32174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76200" y="0"/>
            <a:ext cx="4359275" cy="152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2868613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«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ЖИЛИЩНО-КОММУНАЛЬНЫЙ КОМПЛЕКС </a:t>
            </a: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И ДОРОЖНЫЙ КОМПЛЕКС, ЭНЕРГОСБЕРЕЖЕНИЕ И ПОВЫШЕНИЕ ЭНЕРГЕТИЧЕСКОЙ ЭФФЕКТИВНОСТИ»</a:t>
            </a:r>
          </a:p>
        </p:txBody>
      </p:sp>
      <p:sp>
        <p:nvSpPr>
          <p:cNvPr id="1028" name="Скругленный прямоугольник 1027"/>
          <p:cNvSpPr/>
          <p:nvPr/>
        </p:nvSpPr>
        <p:spPr>
          <a:xfrm>
            <a:off x="76200" y="1524000"/>
            <a:ext cx="4191000" cy="18288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A2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</a:t>
            </a: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коммунальной инфраструктуры  в соответствие со стандартами качества, обеспечивающими комфортные условия проживания населения Крапивинского муниципального округа. Снижение потребления энергоресурсов. Эффективность функционирования топливно-энергетического комплекса. Повышение комфортности жилищного фонда.</a:t>
            </a:r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 rot="10800000" flipV="1">
            <a:off x="3352800" y="3357563"/>
            <a:ext cx="1066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3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3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248" name="Заголовок 1"/>
          <p:cNvSpPr>
            <a:spLocks noGrp="1"/>
          </p:cNvSpPr>
          <p:nvPr>
            <p:ph type="title"/>
          </p:nvPr>
        </p:nvSpPr>
        <p:spPr>
          <a:xfrm>
            <a:off x="4572000" y="228600"/>
            <a:ext cx="4343400" cy="9144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 «ОБЕСПЕЧЕНИЕ БЕЗОПАСНОСТИ ЖИЗНЕДЕЯТЕЛЬНОСТИ НАСЕЛЕНИЯ НА ТЕРРИТОРИИ КМО»</a:t>
            </a:r>
          </a:p>
        </p:txBody>
      </p:sp>
      <p:graphicFrame>
        <p:nvGraphicFramePr>
          <p:cNvPr id="1024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052372"/>
              </p:ext>
            </p:extLst>
          </p:nvPr>
        </p:nvGraphicFramePr>
        <p:xfrm>
          <a:off x="4737100" y="3467100"/>
          <a:ext cx="4383088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1" name="Лист" r:id="rId7" imgW="4657881" imgH="3457660" progId="Excel.Sheet.8">
                  <p:embed/>
                </p:oleObj>
              </mc:Choice>
              <mc:Fallback>
                <p:oleObj name="Лист" r:id="rId7" imgW="4657881" imgH="3457660" progId="Excel.Sheet.8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467100"/>
                        <a:ext cx="4383088" cy="322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 flipH="1">
            <a:off x="8077200" y="3124200"/>
            <a:ext cx="106680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lang="ru-RU" sz="1200" b="1" i="0" u="none" strike="noStrike" kern="1200" baseline="0">
                <a:solidFill>
                  <a:srgbClr val="33339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300" b="1" dirty="0">
                <a:solidFill>
                  <a:srgbClr val="333399">
                    <a:lumMod val="50000"/>
                  </a:srgbClr>
                </a:solidFill>
                <a:cs typeface="+mn-cs"/>
              </a:rPr>
              <a:t>тыс. руб.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43400" y="1143000"/>
            <a:ext cx="4765675" cy="19050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Минимизация 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 на водных объектах;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общественных объединений правоохранительной направленности;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предотвращение и (или) ликвидация последствий природных чрезвычайных ситуаций в результате паводка.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Заголовок 1"/>
          <p:cNvSpPr>
            <a:spLocks noGrp="1"/>
          </p:cNvSpPr>
          <p:nvPr>
            <p:ph type="title"/>
          </p:nvPr>
        </p:nvSpPr>
        <p:spPr>
          <a:xfrm>
            <a:off x="260414" y="438149"/>
            <a:ext cx="3581400" cy="12954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 «ПООЩРЕНИЕ ГРАЖДАН, ОРГАНИЗАЦИЙ ЗА ЗАСЛУГИ В СОЦИАЛЬНО-ЭКОНОМИЧЕСКОМ РАЗВИТИИ»</a:t>
            </a:r>
            <a:b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</a:br>
            <a:endParaRPr lang="ru-RU" alt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153400" y="3157538"/>
            <a:ext cx="990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alibri"/>
              <a:cs typeface="Arial" charset="0"/>
            </a:endParaRPr>
          </a:p>
        </p:txBody>
      </p:sp>
      <p:sp>
        <p:nvSpPr>
          <p:cNvPr id="12296" name="Прямоугольник 8"/>
          <p:cNvSpPr>
            <a:spLocks noChangeArrowheads="1"/>
          </p:cNvSpPr>
          <p:nvPr/>
        </p:nvSpPr>
        <p:spPr bwMode="auto">
          <a:xfrm rot="10800000" flipV="1">
            <a:off x="4800600" y="438150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 «ЖИЛИЩЕ»</a:t>
            </a:r>
            <a:endParaRPr lang="ru-RU" altLang="ru-RU" sz="16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76800" y="1371600"/>
            <a:ext cx="3733800" cy="14478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программы: 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социально незащищенных категорий граждан, предоставление социальных выплат молодым семьям.</a:t>
            </a:r>
          </a:p>
        </p:txBody>
      </p:sp>
      <p:graphicFrame>
        <p:nvGraphicFramePr>
          <p:cNvPr id="12291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80671"/>
              </p:ext>
            </p:extLst>
          </p:nvPr>
        </p:nvGraphicFramePr>
        <p:xfrm>
          <a:off x="4462271" y="3022436"/>
          <a:ext cx="4448175" cy="364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6" name="Лист" r:id="rId5" imgW="4448163" imgH="3333679" progId="Excel.Sheet.8">
                  <p:embed/>
                </p:oleObj>
              </mc:Choice>
              <mc:Fallback>
                <p:oleObj name="Лист" r:id="rId5" imgW="4448163" imgH="3333679" progId="Excel.Sheet.8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271" y="3022436"/>
                        <a:ext cx="4448175" cy="36436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 flipH="1">
            <a:off x="3619500" y="3022436"/>
            <a:ext cx="990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тыс.руб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latin typeface="Calibri"/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9728" y="1645920"/>
            <a:ext cx="4352543" cy="109728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 </a:t>
            </a:r>
          </a:p>
          <a:p>
            <a:pPr algn="ctr"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торжественных и юбилейных мероприятий;</a:t>
            </a:r>
          </a:p>
          <a:p>
            <a:pPr algn="ctr"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улучшение материального благосостояния Почетных граждан Крапивинского  округа.</a:t>
            </a:r>
          </a:p>
          <a:p>
            <a:pPr>
              <a:defRPr/>
            </a:pP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603730"/>
              </p:ext>
            </p:extLst>
          </p:nvPr>
        </p:nvGraphicFramePr>
        <p:xfrm>
          <a:off x="317500" y="3311525"/>
          <a:ext cx="3797300" cy="333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7" name="Лист" r:id="rId8" imgW="4448163" imgH="3343275" progId="Excel.Sheet.8">
                  <p:embed/>
                </p:oleObj>
              </mc:Choice>
              <mc:Fallback>
                <p:oleObj name="Лист" r:id="rId8" imgW="4448163" imgH="3343275" progId="Excel.Shee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3311525"/>
                        <a:ext cx="3797300" cy="333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810000" cy="1143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  <a:b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  <a:t>«БЛАГОУСТРОЙСТВО»</a:t>
            </a:r>
            <a:b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</a:br>
            <a:endParaRPr lang="ru-RU" altLang="ru-RU" sz="16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0" y="2898775"/>
            <a:ext cx="9715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3315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756102"/>
              </p:ext>
            </p:extLst>
          </p:nvPr>
        </p:nvGraphicFramePr>
        <p:xfrm>
          <a:off x="4521200" y="3306763"/>
          <a:ext cx="4448175" cy="332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6" name="Лист" r:id="rId5" imgW="4448163" imgH="3333679" progId="Excel.Sheet.8">
                  <p:embed/>
                </p:oleObj>
              </mc:Choice>
              <mc:Fallback>
                <p:oleObj name="Лист" r:id="rId5" imgW="4448163" imgH="3333679" progId="Excel.Sheet.8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06763"/>
                        <a:ext cx="4448175" cy="3328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543425" y="1524000"/>
            <a:ext cx="4306888" cy="12192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торжественных и юбилейных мероприятий;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улучшение материального благосостояния Почетных граждан Крапивинского  округа.</a:t>
            </a:r>
          </a:p>
          <a:p>
            <a:pPr>
              <a:defRPr/>
            </a:pP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0" name="Заголовок 1"/>
          <p:cNvSpPr txBox="1">
            <a:spLocks/>
          </p:cNvSpPr>
          <p:nvPr/>
        </p:nvSpPr>
        <p:spPr bwMode="auto">
          <a:xfrm>
            <a:off x="4267200" y="0"/>
            <a:ext cx="43434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 «ПООЩРЕНИЕ ГРАЖДАН, ОРГАНИЗАЦИЙ ЗА ЗАСЛУГИ В СОЦИАЛЬНО-ЭКОНОМИЧЕСКОМ РАЗВИТИИ»</a:t>
            </a:r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4495800" y="3065463"/>
            <a:ext cx="10842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509677"/>
              </p:ext>
            </p:extLst>
          </p:nvPr>
        </p:nvGraphicFramePr>
        <p:xfrm>
          <a:off x="38101" y="3052762"/>
          <a:ext cx="4351020" cy="332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7" name="Лист" r:id="rId8" imgW="4505289" imgH="3714835" progId="Excel.Sheet.8">
                  <p:embed/>
                </p:oleObj>
              </mc:Choice>
              <mc:Fallback>
                <p:oleObj name="Лист" r:id="rId8" imgW="4505289" imgH="3714835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1" y="3052762"/>
                        <a:ext cx="4351020" cy="3323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 rot="10800000" flipV="1">
            <a:off x="359662" y="1277747"/>
            <a:ext cx="38862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300" b="1" dirty="0">
                <a:solidFill>
                  <a:srgbClr val="002060"/>
                </a:solidFill>
              </a:rPr>
              <a:t>Цели муниципальной программы: </a:t>
            </a:r>
          </a:p>
          <a:p>
            <a:pPr eaLnBrk="0" hangingPunct="0"/>
            <a:r>
              <a:rPr lang="ru-RU" altLang="ru-RU" sz="1300" dirty="0">
                <a:solidFill>
                  <a:srgbClr val="002060"/>
                </a:solidFill>
              </a:rPr>
              <a:t>Комплексное развитие и благоустройство Крапивинского муниципального округа, создание максимально благоприятных,  комфортных,  и безопасных условий для проживания и отдыха жителей.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V="1">
            <a:off x="3657600" y="2617787"/>
            <a:ext cx="914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тыс. руб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4" name="Заголовок 1"/>
          <p:cNvSpPr txBox="1">
            <a:spLocks/>
          </p:cNvSpPr>
          <p:nvPr/>
        </p:nvSpPr>
        <p:spPr bwMode="auto">
          <a:xfrm>
            <a:off x="4724400" y="256032"/>
            <a:ext cx="3733800" cy="113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  <a:b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Bookman Old Style" pitchFamily="18" charset="0"/>
              </a:rPr>
              <a:t>«</a:t>
            </a: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БЛАГОУСТРОЙСТВО»</a:t>
            </a:r>
            <a:r>
              <a:rPr lang="ru-RU" altLang="ru-RU" sz="1800" b="1" dirty="0">
                <a:solidFill>
                  <a:srgbClr val="8A2E00"/>
                </a:solidFill>
                <a:latin typeface="Bookman Old Style" pitchFamily="18" charset="0"/>
              </a:rPr>
              <a:t/>
            </a:r>
            <a:br>
              <a:rPr lang="ru-RU" altLang="ru-RU" sz="1800" b="1" dirty="0">
                <a:solidFill>
                  <a:srgbClr val="8A2E00"/>
                </a:solidFill>
                <a:latin typeface="Bookman Old Style" pitchFamily="18" charset="0"/>
              </a:rPr>
            </a:br>
            <a:endParaRPr lang="ru-RU" altLang="ru-RU" sz="1800" b="1" dirty="0">
              <a:solidFill>
                <a:srgbClr val="8A2E00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49825" y="1066800"/>
            <a:ext cx="3965575" cy="1312924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b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 rot="10800000" flipV="1">
            <a:off x="5029200" y="1113343"/>
            <a:ext cx="38862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300" b="1" dirty="0">
                <a:solidFill>
                  <a:srgbClr val="002060"/>
                </a:solidFill>
              </a:rPr>
              <a:t>Цели муниципальной программы: </a:t>
            </a:r>
          </a:p>
          <a:p>
            <a:pPr eaLnBrk="0" hangingPunct="0"/>
            <a:r>
              <a:rPr lang="ru-RU" altLang="ru-RU" sz="1300" dirty="0">
                <a:solidFill>
                  <a:srgbClr val="002060"/>
                </a:solidFill>
              </a:rPr>
              <a:t>Комплексное развитие и благоустройство Крапивинского муниципального округа, создание максимально благоприятных,  комфортных,  и безопасных условий для проживания и отдыха жителей.</a:t>
            </a:r>
          </a:p>
        </p:txBody>
      </p:sp>
      <p:graphicFrame>
        <p:nvGraphicFramePr>
          <p:cNvPr id="14339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543635"/>
              </p:ext>
            </p:extLst>
          </p:nvPr>
        </p:nvGraphicFramePr>
        <p:xfrm>
          <a:off x="4572001" y="2992438"/>
          <a:ext cx="4343400" cy="355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" name="Лист" r:id="rId4" imgW="4505289" imgH="3714835" progId="Excel.Sheet.8">
                  <p:embed/>
                </p:oleObj>
              </mc:Choice>
              <mc:Fallback>
                <p:oleObj name="Лист" r:id="rId4" imgW="4505289" imgH="3714835" progId="Excel.Sheet.8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2992438"/>
                        <a:ext cx="4343400" cy="35546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rot="10800000" flipV="1">
            <a:off x="8229600" y="2684524"/>
            <a:ext cx="914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тыс. руб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2400" y="246063"/>
            <a:ext cx="4495800" cy="10668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 «РАЗВИТИЕ ТУРИЗМА»</a:t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alt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2400" y="1066800"/>
            <a:ext cx="4114800" cy="16002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/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</a:p>
          <a:p>
            <a:pPr eaLnBrk="0" hangingPunct="0"/>
            <a:r>
              <a:rPr lang="ru-RU" alt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создания и активного продвижения туристского продукта в Крапивинском муниципальном округе на основе совершенствования инфраструктуры туризма и широко использования историко-культурного, природного и духовного наследия.</a:t>
            </a:r>
            <a:endParaRPr lang="ru-RU" alt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330216"/>
              </p:ext>
            </p:extLst>
          </p:nvPr>
        </p:nvGraphicFramePr>
        <p:xfrm>
          <a:off x="101600" y="2992499"/>
          <a:ext cx="4324096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" name="Лист" r:id="rId7" imgW="5076933" imgH="3600450" progId="Excel.Sheet.8">
                  <p:embed/>
                </p:oleObj>
              </mc:Choice>
              <mc:Fallback>
                <p:oleObj name="Лист" r:id="rId7" imgW="5076933" imgH="3600450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2992499"/>
                        <a:ext cx="4324096" cy="346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316" y="1"/>
            <a:ext cx="6543305" cy="1690688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solidFill>
                  <a:srgbClr val="052847"/>
                </a:solidFill>
                <a:latin typeface="Bookman Old Style" pitchFamily="18" charset="0"/>
                <a:ea typeface="+mn-ea"/>
                <a:cs typeface="+mn-cs"/>
              </a:rPr>
              <a:t>ПОКАЗАТЕЛИ ЭФФЕКТИВНОСТИ ДЕЯТЕЛЬНОСТИ ОРГАНОВ МЕСТНОГО САМОУПРАВЛЕНИЯ КРАПИВИНСКОГО МУНИЦИПАЛЬНОГО ОКРУГА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618924"/>
              </p:ext>
            </p:extLst>
          </p:nvPr>
        </p:nvGraphicFramePr>
        <p:xfrm>
          <a:off x="296881" y="1041321"/>
          <a:ext cx="8609611" cy="5047723"/>
        </p:xfrm>
        <a:graphic>
          <a:graphicData uri="http://schemas.openxmlformats.org/drawingml/2006/table">
            <a:tbl>
              <a:tblPr firstRow="1" bandRow="1"/>
              <a:tblGrid>
                <a:gridCol w="3325093"/>
                <a:gridCol w="985652"/>
                <a:gridCol w="1031058"/>
                <a:gridCol w="779013"/>
                <a:gridCol w="799247"/>
                <a:gridCol w="839715"/>
                <a:gridCol w="849833"/>
              </a:tblGrid>
              <a:tr h="16625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2024 год отчет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2026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2027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2028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045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Численность населения на конец года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чел.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21510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21 313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21 121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20 934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20 750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50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Численность населения среднегодовая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чел. 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21 611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21 412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21 217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21 028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20 843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022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Объем доходов местного бюджета в расчете на 1 жителя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тыс.руб.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66,3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068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Объем расходов местного бюджета в расчете на 1 жителя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тыс.руб.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68,0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839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Объем расходов местного бюджета на жилищно-коммунальное хозяйство в расчете на 1 жителя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тыс.руб.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796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Объем расходов местного бюджета на образование в </a:t>
                      </a:r>
                    </a:p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расчете на 1 жителя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тыс.руб.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29,2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5938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Объем расходов местного бюджета на культуру  и кинематографию в расчете на      1 жителя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тыс.руб.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912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Объем расходов местного бюджета на социальную политику в расчете на 1 жителя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тыс.руб.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912">
                <a:tc>
                  <a:txBody>
                    <a:bodyPr/>
                    <a:lstStyle/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Объем расходов местного бюджета на физическую культуру и спорта в</a:t>
                      </a:r>
                      <a:r>
                        <a:rPr kumimoji="0" lang="ru-RU" altLang="ru-RU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  расчете </a:t>
                      </a: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на 1 жителя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тыс.руб.</a:t>
                      </a:r>
                    </a:p>
                  </a:txBody>
                  <a:tcPr marL="91435" marR="91435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28613" y="565150"/>
            <a:ext cx="4267200" cy="7524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МУНИЦИПАЛЬНАЯ  ПРОГРАММА </a:t>
            </a:r>
            <a:br>
              <a:rPr lang="ru-RU" altLang="ru-RU" sz="1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 «УЛУЧШЕНИЕ УСЛОВИЙ И ОХРАНЫ ТРУДА» </a:t>
            </a:r>
          </a:p>
        </p:txBody>
      </p:sp>
      <p:graphicFrame>
        <p:nvGraphicFramePr>
          <p:cNvPr id="1536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726025"/>
              </p:ext>
            </p:extLst>
          </p:nvPr>
        </p:nvGraphicFramePr>
        <p:xfrm>
          <a:off x="57150" y="2863850"/>
          <a:ext cx="3813175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4" name="Лист" r:id="rId5" imgW="3819393" imgH="3829221" progId="Excel.Sheet.8">
                  <p:embed/>
                </p:oleObj>
              </mc:Choice>
              <mc:Fallback>
                <p:oleObj name="Лист" r:id="rId5" imgW="3819393" imgH="3829221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2863850"/>
                        <a:ext cx="3813175" cy="383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0325" y="1443038"/>
            <a:ext cx="4513263" cy="1223962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условий и охраны труда; предупреждение и снижение производственного травматизма и профессиональной заболеваемости работников муниципальных учреждений.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0" y="2667000"/>
            <a:ext cx="1042988" cy="493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Calibri"/>
              <a:cs typeface="Arial" charset="0"/>
            </a:endParaRPr>
          </a:p>
        </p:txBody>
      </p:sp>
      <p:sp>
        <p:nvSpPr>
          <p:cNvPr id="15367" name="Заголовок 1"/>
          <p:cNvSpPr txBox="1">
            <a:spLocks/>
          </p:cNvSpPr>
          <p:nvPr/>
        </p:nvSpPr>
        <p:spPr bwMode="auto">
          <a:xfrm>
            <a:off x="4824413" y="565150"/>
            <a:ext cx="431958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 «ПОДДЕРЖКА СОЦИАЛЬНО ОРИЕНТИРОВАННЫХ НЕКОММЕРЧЕСКИХ ОРГАНИЗАЦИЙ»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53000" y="1676400"/>
            <a:ext cx="3940175" cy="130175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и эффективной деятельности социально ориентированных некоммерческих организаций в  Крапивинском муниципальном  округе.</a:t>
            </a:r>
          </a:p>
        </p:txBody>
      </p:sp>
      <p:graphicFrame>
        <p:nvGraphicFramePr>
          <p:cNvPr id="15363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540633"/>
              </p:ext>
            </p:extLst>
          </p:nvPr>
        </p:nvGraphicFramePr>
        <p:xfrm>
          <a:off x="4597400" y="3109913"/>
          <a:ext cx="4495800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5" name="Лист" r:id="rId8" imgW="4495704" imgH="3724431" progId="Excel.Sheet.8">
                  <p:embed/>
                </p:oleObj>
              </mc:Choice>
              <mc:Fallback>
                <p:oleObj name="Лист" r:id="rId8" imgW="4495704" imgH="3724431" progId="Excel.Sheet.8">
                  <p:embed/>
                  <p:pic>
                    <p:nvPicPr>
                      <p:cNvPr id="0" name="Picture 27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109913"/>
                        <a:ext cx="4495800" cy="372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759097"/>
              </p:ext>
            </p:extLst>
          </p:nvPr>
        </p:nvGraphicFramePr>
        <p:xfrm>
          <a:off x="531813" y="2244725"/>
          <a:ext cx="4448175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1" name="Лист" r:id="rId5" imgW="4448163" imgH="3924414" progId="Excel.Sheet.8">
                  <p:embed/>
                </p:oleObj>
              </mc:Choice>
              <mc:Fallback>
                <p:oleObj name="Лист" r:id="rId5" imgW="4448163" imgH="3924414" progId="Excel.Sheet.8">
                  <p:embed/>
                  <p:pic>
                    <p:nvPicPr>
                      <p:cNvPr id="0" name="Picture 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44725"/>
                        <a:ext cx="4448175" cy="392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85800" y="914400"/>
            <a:ext cx="6629400" cy="14478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A176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муниципальной программы: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и комфорта городской среды на территории Крапивинского муниципального округа путем реализации комплекса первоочередных мероприятий по благоустройству;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благоустройства на территории Крапивинского муниципального округа, развитие благоприятных, комфортных и безопасных условий для проживания</a:t>
            </a:r>
            <a:r>
              <a:rPr lang="ru-RU" sz="1300" dirty="0">
                <a:solidFill>
                  <a:srgbClr val="002060"/>
                </a:solidFill>
              </a:rPr>
              <a:t>.</a:t>
            </a:r>
            <a:endParaRPr lang="ru-RU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Заголовок 1"/>
          <p:cNvSpPr txBox="1">
            <a:spLocks/>
          </p:cNvSpPr>
          <p:nvPr/>
        </p:nvSpPr>
        <p:spPr bwMode="auto">
          <a:xfrm>
            <a:off x="1447800" y="152400"/>
            <a:ext cx="6781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 «ФОРМИРОВАНИЕ СОВРЕМЕННОЙ ГОРОДСКОЙ СРЕДЫ»</a:t>
            </a: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 rot="10800000" flipH="1" flipV="1">
            <a:off x="7696200" y="1782763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object 9"/>
          <p:cNvSpPr>
            <a:spLocks noChangeArrowheads="1"/>
          </p:cNvSpPr>
          <p:nvPr/>
        </p:nvSpPr>
        <p:spPr bwMode="auto">
          <a:xfrm>
            <a:off x="5334000" y="2514600"/>
            <a:ext cx="114300" cy="3763963"/>
          </a:xfrm>
          <a:custGeom>
            <a:avLst/>
            <a:gdLst>
              <a:gd name="T0" fmla="*/ 0 h 3228340"/>
              <a:gd name="T1" fmla="*/ 3228340 h 3228340"/>
            </a:gdLst>
            <a:ahLst/>
            <a:cxnLst/>
            <a:rect l="0" t="T0" r="0" b="T1"/>
            <a:pathLst>
              <a:path h="3228340">
                <a:moveTo>
                  <a:pt x="0" y="0"/>
                </a:moveTo>
                <a:lnTo>
                  <a:pt x="0" y="3227959"/>
                </a:lnTo>
              </a:path>
            </a:pathLst>
          </a:custGeom>
          <a:noFill/>
          <a:ln w="38100">
            <a:solidFill>
              <a:srgbClr val="A176AE"/>
            </a:solidFill>
            <a:miter lim="800000"/>
            <a:headEnd/>
            <a:tailEnd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kern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 rot="10800000" flipV="1">
            <a:off x="5410200" y="2661215"/>
            <a:ext cx="373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Предусмотрена реализация регионального проекта «Формирование комфортной городской среды» в рамках национального проекта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«Инфраструктура для жизни» </a:t>
            </a:r>
          </a:p>
          <a:p>
            <a:pPr lvl="0">
              <a:defRPr/>
            </a:pPr>
            <a:r>
              <a:rPr lang="ru-RU" altLang="ru-RU" sz="1400" b="1" dirty="0" smtClean="0">
                <a:solidFill>
                  <a:srgbClr val="002060"/>
                </a:solidFill>
              </a:rPr>
              <a:t>2025 </a:t>
            </a:r>
            <a:r>
              <a:rPr lang="ru-RU" altLang="ru-RU" sz="1400" b="1" dirty="0">
                <a:solidFill>
                  <a:srgbClr val="002060"/>
                </a:solidFill>
              </a:rPr>
              <a:t>год –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4 046,9 </a:t>
            </a:r>
            <a:r>
              <a:rPr lang="ru-RU" altLang="ru-RU" sz="14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altLang="ru-RU" sz="1400" b="1" dirty="0">
                <a:solidFill>
                  <a:srgbClr val="002060"/>
                </a:solidFill>
              </a:rPr>
              <a:t>.;</a:t>
            </a:r>
          </a:p>
          <a:p>
            <a:pPr lvl="0">
              <a:defRPr/>
            </a:pPr>
            <a:r>
              <a:rPr lang="ru-RU" altLang="ru-RU" sz="1400" b="1" dirty="0">
                <a:solidFill>
                  <a:srgbClr val="002060"/>
                </a:solidFill>
              </a:rPr>
              <a:t>2026 год –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4 017,7 </a:t>
            </a:r>
            <a:r>
              <a:rPr lang="ru-RU" altLang="ru-RU" sz="14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altLang="ru-RU" sz="1400" b="1" dirty="0">
                <a:solidFill>
                  <a:srgbClr val="002060"/>
                </a:solidFill>
              </a:rPr>
              <a:t>.;</a:t>
            </a:r>
          </a:p>
          <a:p>
            <a:pPr lvl="0">
              <a:defRPr/>
            </a:pPr>
            <a:r>
              <a:rPr lang="ru-RU" altLang="ru-RU" sz="1400" b="1" dirty="0" smtClean="0">
                <a:solidFill>
                  <a:srgbClr val="002060"/>
                </a:solidFill>
              </a:rPr>
              <a:t>2027 </a:t>
            </a:r>
            <a:r>
              <a:rPr lang="ru-RU" altLang="ru-RU" sz="1400" b="1" dirty="0">
                <a:solidFill>
                  <a:srgbClr val="002060"/>
                </a:solidFill>
              </a:rPr>
              <a:t>год –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3 863,1 </a:t>
            </a:r>
            <a:r>
              <a:rPr lang="ru-RU" altLang="ru-RU" sz="1400" b="1" dirty="0" err="1" smtClean="0">
                <a:solidFill>
                  <a:srgbClr val="002060"/>
                </a:solidFill>
              </a:rPr>
              <a:t>тыс.руб</a:t>
            </a:r>
            <a:r>
              <a:rPr lang="ru-RU" altLang="ru-RU" sz="1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6393" name="object 2"/>
          <p:cNvSpPr>
            <a:spLocks noChangeArrowheads="1"/>
          </p:cNvSpPr>
          <p:nvPr/>
        </p:nvSpPr>
        <p:spPr bwMode="auto">
          <a:xfrm>
            <a:off x="5784850" y="5024438"/>
            <a:ext cx="1185863" cy="12319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6394" name="object 2"/>
          <p:cNvSpPr>
            <a:spLocks noChangeArrowheads="1"/>
          </p:cNvSpPr>
          <p:nvPr/>
        </p:nvSpPr>
        <p:spPr bwMode="auto">
          <a:xfrm>
            <a:off x="5791200" y="4876800"/>
            <a:ext cx="2514600" cy="182880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343400" y="838200"/>
            <a:ext cx="4648200" cy="24384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694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alt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программы: 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на территории Крапивинского муниципального округа;</a:t>
            </a:r>
          </a:p>
          <a:p>
            <a:pPr>
              <a:defRPr/>
            </a:pPr>
            <a:r>
              <a:rPr lang="ru-RU" sz="1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и развитие спорта высших достижений; повышение эффективности подготовки спортсменов в спорте высших достижений; создание условий для укрепления здоровья населения путем приобщения различных слоев общества к регулярным занятиям физической культурой и спортом; популяризация и поддержка массового спорта; создание условий, обеспечивающих возможность гражданам систематически заниматься физической культурой и спортом.</a:t>
            </a:r>
          </a:p>
        </p:txBody>
      </p:sp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4191000" cy="14478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  <a:t>МУНИЦИПАЛЬНАЯ ПРОГРАММА </a:t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  <a:t> «ПРОФИЛАКТИКА ТЕРРОРИЗМА, МИНИМИЗАЦИЯ И ЛИКВИДАЦИЯ ПОСЛЕДСТВИЙ ЕГО ПРОЯВЛЕНИЙ»</a:t>
            </a: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alt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1219200"/>
            <a:ext cx="3886200" cy="16002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Rectangle 1"/>
          <p:cNvSpPr>
            <a:spLocks noChangeArrowheads="1"/>
          </p:cNvSpPr>
          <p:nvPr/>
        </p:nvSpPr>
        <p:spPr bwMode="auto">
          <a:xfrm>
            <a:off x="228600" y="1217613"/>
            <a:ext cx="3810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300" b="1">
                <a:solidFill>
                  <a:srgbClr val="002060"/>
                </a:solidFill>
              </a:rPr>
              <a:t>Цель муниципальной программы: </a:t>
            </a:r>
          </a:p>
          <a:p>
            <a:r>
              <a:rPr lang="ru-RU" altLang="ru-RU" sz="1300">
                <a:solidFill>
                  <a:srgbClr val="002060"/>
                </a:solidFill>
              </a:rPr>
              <a:t>Противодействие терроризму на территории Крапивинского муниципального округа Кемеровской области – Кузбасса в целях защиты основ конституционного строя Российской Федерации, общественной безопасности, прав и свобод граждан.</a:t>
            </a:r>
          </a:p>
        </p:txBody>
      </p:sp>
      <p:graphicFrame>
        <p:nvGraphicFramePr>
          <p:cNvPr id="18434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357256"/>
              </p:ext>
            </p:extLst>
          </p:nvPr>
        </p:nvGraphicFramePr>
        <p:xfrm>
          <a:off x="4495800" y="3352800"/>
          <a:ext cx="4327525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0" name="Лист" r:id="rId4" imgW="4324326" imgH="3581258" progId="Excel.Sheet.8">
                  <p:embed/>
                </p:oleObj>
              </mc:Choice>
              <mc:Fallback>
                <p:oleObj name="Лист" r:id="rId4" imgW="4324326" imgH="3581258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4327525" cy="3582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Прямоугольник 11"/>
          <p:cNvSpPr>
            <a:spLocks noChangeArrowheads="1"/>
          </p:cNvSpPr>
          <p:nvPr/>
        </p:nvSpPr>
        <p:spPr bwMode="auto">
          <a:xfrm>
            <a:off x="4495800" y="0"/>
            <a:ext cx="373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002060"/>
                </a:solidFill>
                <a:latin typeface="Bookman Old Style" pitchFamily="18" charset="0"/>
              </a:rPr>
              <a:t>МУНИЦИПАЛЬНАЯ ПРОГРАММА «РАЗВИТИЕ ФИЗИЧЕСКОЙ КУЛЬТУРЫ И СПОРТА»</a:t>
            </a:r>
          </a:p>
        </p:txBody>
      </p:sp>
      <p:graphicFrame>
        <p:nvGraphicFramePr>
          <p:cNvPr id="1843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917303"/>
              </p:ext>
            </p:extLst>
          </p:nvPr>
        </p:nvGraphicFramePr>
        <p:xfrm>
          <a:off x="101600" y="3095625"/>
          <a:ext cx="4260850" cy="355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1" name="Лист" r:id="rId7" imgW="4448163" imgH="3648047" progId="Excel.Sheet.8">
                  <p:embed/>
                </p:oleObj>
              </mc:Choice>
              <mc:Fallback>
                <p:oleObj name="Лист" r:id="rId7" imgW="4448163" imgH="3648047" progId="Excel.Sheet.8">
                  <p:embed/>
                  <p:pic>
                    <p:nvPicPr>
                      <p:cNvPr id="0" name="Picture 27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3095625"/>
                        <a:ext cx="4260850" cy="355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Box 10"/>
          <p:cNvSpPr txBox="1">
            <a:spLocks noChangeArrowheads="1"/>
          </p:cNvSpPr>
          <p:nvPr/>
        </p:nvSpPr>
        <p:spPr bwMode="auto">
          <a:xfrm rot="10800000" flipH="1" flipV="1">
            <a:off x="69850" y="2943225"/>
            <a:ext cx="10429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8443" name="TextBox 11"/>
          <p:cNvSpPr txBox="1">
            <a:spLocks noChangeArrowheads="1"/>
          </p:cNvSpPr>
          <p:nvPr/>
        </p:nvSpPr>
        <p:spPr bwMode="auto">
          <a:xfrm rot="10800000" flipH="1" flipV="1">
            <a:off x="8153400" y="3214688"/>
            <a:ext cx="9906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4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662416" cy="14478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  <a:t>МУНИЦИПАЛЬНАЯ ПРОГРАММА </a:t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  <a:t> «ДОРОЖНОЕ ХОЗЯЙСТВО И НАЦИОНАЛЬНАЯ ЭКОНОМИКА»</a:t>
            </a:r>
            <a:br>
              <a:rPr lang="ru-RU" altLang="ru-RU" sz="1600" b="1" dirty="0" smtClean="0">
                <a:solidFill>
                  <a:srgbClr val="002060"/>
                </a:solidFill>
                <a:latin typeface="Bookman Old Style" pitchFamily="18" charset="0"/>
                <a:ea typeface="+mn-ea"/>
                <a:cs typeface="Arial" pitchFamily="34" charset="0"/>
              </a:rPr>
            </a:br>
            <a:endParaRPr lang="ru-RU" altLang="ru-RU" sz="1600" b="1" dirty="0" smtClean="0">
              <a:solidFill>
                <a:srgbClr val="002060"/>
              </a:solidFill>
              <a:latin typeface="Bookman Old Style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1080655"/>
            <a:ext cx="8586216" cy="1248017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300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Rectangle 1"/>
          <p:cNvSpPr>
            <a:spLocks noChangeArrowheads="1"/>
          </p:cNvSpPr>
          <p:nvPr/>
        </p:nvSpPr>
        <p:spPr bwMode="auto">
          <a:xfrm>
            <a:off x="313944" y="1227609"/>
            <a:ext cx="8500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400" b="1" dirty="0" smtClean="0"/>
              <a:t>Цели муниципальной программы:</a:t>
            </a:r>
          </a:p>
          <a:p>
            <a:r>
              <a:rPr lang="ru-RU" sz="1400" dirty="0" smtClean="0"/>
              <a:t>- обеспечение бесперебойного и безопасного функционирования дорожного хозяйства на территории округа;</a:t>
            </a:r>
          </a:p>
          <a:p>
            <a:r>
              <a:rPr lang="ru-RU" sz="1400" dirty="0" smtClean="0"/>
              <a:t>- комплексное решение вопросов организации планировочной структуры; территориального, инфраструктурного и социально-экономического развития округа.</a:t>
            </a:r>
            <a:endParaRPr lang="ru-RU" sz="1400" dirty="0"/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 rot="10800000" flipH="1" flipV="1">
            <a:off x="6669363" y="2474862"/>
            <a:ext cx="10429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rgbClr val="002060"/>
                </a:solidFill>
                <a:cs typeface="Times New Roman" pitchFamily="18" charset="0"/>
              </a:rPr>
              <a:t>тыс.руб.</a:t>
            </a:r>
            <a:endParaRPr lang="ru-RU" altLang="ru-RU" sz="1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01065247"/>
              </p:ext>
            </p:extLst>
          </p:nvPr>
        </p:nvGraphicFramePr>
        <p:xfrm>
          <a:off x="1473708" y="26280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57200" y="838200"/>
            <a:ext cx="8001000" cy="2286000"/>
          </a:xfrm>
          <a:prstGeom prst="roundRect">
            <a:avLst>
              <a:gd name="adj" fmla="val 21778"/>
            </a:avLst>
          </a:prstGeom>
          <a:solidFill>
            <a:schemeClr val="bg1"/>
          </a:solidFill>
          <a:ln w="19050">
            <a:solidFill>
              <a:srgbClr val="7892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Заголовок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943600" cy="649288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smtClean="0">
                <a:solidFill>
                  <a:srgbClr val="002060"/>
                </a:solidFill>
                <a:latin typeface="Bookman Old Style" pitchFamily="18" charset="0"/>
              </a:rPr>
              <a:t>ДОРОЖНЫЙ ФОНД КРАПИВИНСКОГО МУНИЦИПАЛЬНОГО ОКРУГА</a:t>
            </a:r>
          </a:p>
        </p:txBody>
      </p:sp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739775" y="801688"/>
            <a:ext cx="7424738" cy="23225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92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lnSpc>
                <a:spcPct val="1150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Муниципальный дорожный фонд - часть средств бюджета округа, подлежащая использованию в целях финансового обеспечения дорожной деятельности в отношении автомобильных дорог общего пользования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местного значения в границах Крапивинского муниципального округа,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 на территории  Крапивинского муниципального округа.   </a:t>
            </a:r>
          </a:p>
          <a:p>
            <a:pPr algn="just" eaLnBrk="1" hangingPunct="1">
              <a:lnSpc>
                <a:spcPct val="115000"/>
              </a:lnSpc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Основными источниками доходов дорожного фонда являются поступления от акцизов, транспортного налога, субсидий из бюджета Кемеровской области - Кузбасса.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1506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692242"/>
              </p:ext>
            </p:extLst>
          </p:nvPr>
        </p:nvGraphicFramePr>
        <p:xfrm>
          <a:off x="1374775" y="3327400"/>
          <a:ext cx="5753100" cy="322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3" name="Лист" r:id="rId4" imgW="6305718" imgH="3533661" progId="Excel.Sheet.8">
                  <p:embed/>
                </p:oleObj>
              </mc:Choice>
              <mc:Fallback>
                <p:oleObj name="Лист" r:id="rId4" imgW="6305718" imgH="3533661" progId="Excel.Sheet.8">
                  <p:embed/>
                  <p:pic>
                    <p:nvPicPr>
                      <p:cNvPr id="0" name="Picture 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327400"/>
                        <a:ext cx="5753100" cy="322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57570" y="3429145"/>
            <a:ext cx="11430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Диаграмма 67"/>
          <p:cNvGraphicFramePr/>
          <p:nvPr>
            <p:extLst>
              <p:ext uri="{D42A27DB-BD31-4B8C-83A1-F6EECF244321}">
                <p14:modId xmlns:p14="http://schemas.microsoft.com/office/powerpoint/2010/main" val="174822304"/>
              </p:ext>
            </p:extLst>
          </p:nvPr>
        </p:nvGraphicFramePr>
        <p:xfrm>
          <a:off x="5549161" y="1328654"/>
          <a:ext cx="3116239" cy="329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9" name="Диаграмма 68"/>
          <p:cNvGraphicFramePr/>
          <p:nvPr>
            <p:extLst>
              <p:ext uri="{D42A27DB-BD31-4B8C-83A1-F6EECF244321}">
                <p14:modId xmlns:p14="http://schemas.microsoft.com/office/powerpoint/2010/main" val="113430176"/>
              </p:ext>
            </p:extLst>
          </p:nvPr>
        </p:nvGraphicFramePr>
        <p:xfrm>
          <a:off x="2852463" y="2563748"/>
          <a:ext cx="3116239" cy="329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Диаграмма 61"/>
          <p:cNvGraphicFramePr/>
          <p:nvPr>
            <p:extLst>
              <p:ext uri="{D42A27DB-BD31-4B8C-83A1-F6EECF244321}">
                <p14:modId xmlns:p14="http://schemas.microsoft.com/office/powerpoint/2010/main" val="1945925104"/>
              </p:ext>
            </p:extLst>
          </p:nvPr>
        </p:nvGraphicFramePr>
        <p:xfrm>
          <a:off x="23623" y="1188573"/>
          <a:ext cx="3116239" cy="329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6853237" y="2558986"/>
            <a:ext cx="1202690" cy="695960"/>
            <a:chOff x="6853237" y="2558986"/>
            <a:chExt cx="1202690" cy="69596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4594" y="2879216"/>
              <a:ext cx="89788" cy="955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858000" y="2563748"/>
              <a:ext cx="1193165" cy="686435"/>
            </a:xfrm>
            <a:custGeom>
              <a:avLst/>
              <a:gdLst/>
              <a:ahLst/>
              <a:cxnLst/>
              <a:rect l="l" t="t" r="r" b="b"/>
              <a:pathLst>
                <a:path w="1193165" h="686435">
                  <a:moveTo>
                    <a:pt x="596519" y="0"/>
                  </a:moveTo>
                  <a:lnTo>
                    <a:pt x="535530" y="1770"/>
                  </a:lnTo>
                  <a:lnTo>
                    <a:pt x="476302" y="6967"/>
                  </a:lnTo>
                  <a:lnTo>
                    <a:pt x="419136" y="15417"/>
                  </a:lnTo>
                  <a:lnTo>
                    <a:pt x="364331" y="26949"/>
                  </a:lnTo>
                  <a:lnTo>
                    <a:pt x="312187" y="41390"/>
                  </a:lnTo>
                  <a:lnTo>
                    <a:pt x="263004" y="58567"/>
                  </a:lnTo>
                  <a:lnTo>
                    <a:pt x="217081" y="78308"/>
                  </a:lnTo>
                  <a:lnTo>
                    <a:pt x="174720" y="100441"/>
                  </a:lnTo>
                  <a:lnTo>
                    <a:pt x="136219" y="124792"/>
                  </a:lnTo>
                  <a:lnTo>
                    <a:pt x="101878" y="151190"/>
                  </a:lnTo>
                  <a:lnTo>
                    <a:pt x="71998" y="179462"/>
                  </a:lnTo>
                  <a:lnTo>
                    <a:pt x="46878" y="209436"/>
                  </a:lnTo>
                  <a:lnTo>
                    <a:pt x="12119" y="273799"/>
                  </a:lnTo>
                  <a:lnTo>
                    <a:pt x="0" y="342900"/>
                  </a:lnTo>
                  <a:lnTo>
                    <a:pt x="3079" y="377978"/>
                  </a:lnTo>
                  <a:lnTo>
                    <a:pt x="26819" y="444918"/>
                  </a:lnTo>
                  <a:lnTo>
                    <a:pt x="71998" y="506422"/>
                  </a:lnTo>
                  <a:lnTo>
                    <a:pt x="101878" y="534705"/>
                  </a:lnTo>
                  <a:lnTo>
                    <a:pt x="136219" y="561111"/>
                  </a:lnTo>
                  <a:lnTo>
                    <a:pt x="174720" y="585470"/>
                  </a:lnTo>
                  <a:lnTo>
                    <a:pt x="217081" y="607607"/>
                  </a:lnTo>
                  <a:lnTo>
                    <a:pt x="263004" y="627352"/>
                  </a:lnTo>
                  <a:lnTo>
                    <a:pt x="312187" y="644532"/>
                  </a:lnTo>
                  <a:lnTo>
                    <a:pt x="364331" y="658975"/>
                  </a:lnTo>
                  <a:lnTo>
                    <a:pt x="419136" y="670508"/>
                  </a:lnTo>
                  <a:lnTo>
                    <a:pt x="476302" y="678959"/>
                  </a:lnTo>
                  <a:lnTo>
                    <a:pt x="535530" y="684156"/>
                  </a:lnTo>
                  <a:lnTo>
                    <a:pt x="596519" y="685926"/>
                  </a:lnTo>
                  <a:lnTo>
                    <a:pt x="657485" y="684156"/>
                  </a:lnTo>
                  <a:lnTo>
                    <a:pt x="716693" y="678959"/>
                  </a:lnTo>
                  <a:lnTo>
                    <a:pt x="773842" y="670508"/>
                  </a:lnTo>
                  <a:lnTo>
                    <a:pt x="828633" y="658975"/>
                  </a:lnTo>
                  <a:lnTo>
                    <a:pt x="880765" y="644532"/>
                  </a:lnTo>
                  <a:lnTo>
                    <a:pt x="929937" y="627352"/>
                  </a:lnTo>
                  <a:lnTo>
                    <a:pt x="975851" y="607607"/>
                  </a:lnTo>
                  <a:lnTo>
                    <a:pt x="1018206" y="585469"/>
                  </a:lnTo>
                  <a:lnTo>
                    <a:pt x="1056702" y="561111"/>
                  </a:lnTo>
                  <a:lnTo>
                    <a:pt x="1091038" y="534705"/>
                  </a:lnTo>
                  <a:lnTo>
                    <a:pt x="1120916" y="506422"/>
                  </a:lnTo>
                  <a:lnTo>
                    <a:pt x="1146034" y="476436"/>
                  </a:lnTo>
                  <a:lnTo>
                    <a:pt x="1180791" y="412042"/>
                  </a:lnTo>
                  <a:lnTo>
                    <a:pt x="1192910" y="342900"/>
                  </a:lnTo>
                  <a:lnTo>
                    <a:pt x="1189831" y="307844"/>
                  </a:lnTo>
                  <a:lnTo>
                    <a:pt x="1166092" y="240939"/>
                  </a:lnTo>
                  <a:lnTo>
                    <a:pt x="1120916" y="179462"/>
                  </a:lnTo>
                  <a:lnTo>
                    <a:pt x="1091038" y="151190"/>
                  </a:lnTo>
                  <a:lnTo>
                    <a:pt x="1056702" y="124792"/>
                  </a:lnTo>
                  <a:lnTo>
                    <a:pt x="1018206" y="100441"/>
                  </a:lnTo>
                  <a:lnTo>
                    <a:pt x="975851" y="78308"/>
                  </a:lnTo>
                  <a:lnTo>
                    <a:pt x="929937" y="58567"/>
                  </a:lnTo>
                  <a:lnTo>
                    <a:pt x="880765" y="41390"/>
                  </a:lnTo>
                  <a:lnTo>
                    <a:pt x="828633" y="26949"/>
                  </a:lnTo>
                  <a:lnTo>
                    <a:pt x="773842" y="15417"/>
                  </a:lnTo>
                  <a:lnTo>
                    <a:pt x="716693" y="6967"/>
                  </a:lnTo>
                  <a:lnTo>
                    <a:pt x="657485" y="1770"/>
                  </a:lnTo>
                  <a:lnTo>
                    <a:pt x="5965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858000" y="2563748"/>
              <a:ext cx="1193165" cy="686435"/>
            </a:xfrm>
            <a:custGeom>
              <a:avLst/>
              <a:gdLst/>
              <a:ahLst/>
              <a:cxnLst/>
              <a:rect l="l" t="t" r="r" b="b"/>
              <a:pathLst>
                <a:path w="1193165" h="686435">
                  <a:moveTo>
                    <a:pt x="0" y="342900"/>
                  </a:moveTo>
                  <a:lnTo>
                    <a:pt x="12119" y="273799"/>
                  </a:lnTo>
                  <a:lnTo>
                    <a:pt x="46878" y="209436"/>
                  </a:lnTo>
                  <a:lnTo>
                    <a:pt x="71998" y="179462"/>
                  </a:lnTo>
                  <a:lnTo>
                    <a:pt x="101878" y="151190"/>
                  </a:lnTo>
                  <a:lnTo>
                    <a:pt x="136219" y="124792"/>
                  </a:lnTo>
                  <a:lnTo>
                    <a:pt x="174720" y="100441"/>
                  </a:lnTo>
                  <a:lnTo>
                    <a:pt x="217081" y="78308"/>
                  </a:lnTo>
                  <a:lnTo>
                    <a:pt x="263004" y="58567"/>
                  </a:lnTo>
                  <a:lnTo>
                    <a:pt x="312187" y="41390"/>
                  </a:lnTo>
                  <a:lnTo>
                    <a:pt x="364331" y="26949"/>
                  </a:lnTo>
                  <a:lnTo>
                    <a:pt x="419136" y="15417"/>
                  </a:lnTo>
                  <a:lnTo>
                    <a:pt x="476302" y="6967"/>
                  </a:lnTo>
                  <a:lnTo>
                    <a:pt x="535530" y="1770"/>
                  </a:lnTo>
                  <a:lnTo>
                    <a:pt x="596519" y="0"/>
                  </a:lnTo>
                  <a:lnTo>
                    <a:pt x="657485" y="1770"/>
                  </a:lnTo>
                  <a:lnTo>
                    <a:pt x="716693" y="6967"/>
                  </a:lnTo>
                  <a:lnTo>
                    <a:pt x="773842" y="15417"/>
                  </a:lnTo>
                  <a:lnTo>
                    <a:pt x="828633" y="26949"/>
                  </a:lnTo>
                  <a:lnTo>
                    <a:pt x="880765" y="41390"/>
                  </a:lnTo>
                  <a:lnTo>
                    <a:pt x="929937" y="58567"/>
                  </a:lnTo>
                  <a:lnTo>
                    <a:pt x="975851" y="78308"/>
                  </a:lnTo>
                  <a:lnTo>
                    <a:pt x="1018206" y="100441"/>
                  </a:lnTo>
                  <a:lnTo>
                    <a:pt x="1056702" y="124792"/>
                  </a:lnTo>
                  <a:lnTo>
                    <a:pt x="1091038" y="151190"/>
                  </a:lnTo>
                  <a:lnTo>
                    <a:pt x="1120916" y="179462"/>
                  </a:lnTo>
                  <a:lnTo>
                    <a:pt x="1146034" y="209436"/>
                  </a:lnTo>
                  <a:lnTo>
                    <a:pt x="1180791" y="273799"/>
                  </a:lnTo>
                  <a:lnTo>
                    <a:pt x="1192910" y="342900"/>
                  </a:lnTo>
                  <a:lnTo>
                    <a:pt x="1189831" y="377978"/>
                  </a:lnTo>
                  <a:lnTo>
                    <a:pt x="1166092" y="444918"/>
                  </a:lnTo>
                  <a:lnTo>
                    <a:pt x="1120916" y="506422"/>
                  </a:lnTo>
                  <a:lnTo>
                    <a:pt x="1091038" y="534705"/>
                  </a:lnTo>
                  <a:lnTo>
                    <a:pt x="1056702" y="561111"/>
                  </a:lnTo>
                  <a:lnTo>
                    <a:pt x="1018206" y="585469"/>
                  </a:lnTo>
                  <a:lnTo>
                    <a:pt x="975851" y="607607"/>
                  </a:lnTo>
                  <a:lnTo>
                    <a:pt x="929937" y="627352"/>
                  </a:lnTo>
                  <a:lnTo>
                    <a:pt x="880765" y="644532"/>
                  </a:lnTo>
                  <a:lnTo>
                    <a:pt x="828633" y="658975"/>
                  </a:lnTo>
                  <a:lnTo>
                    <a:pt x="773842" y="670508"/>
                  </a:lnTo>
                  <a:lnTo>
                    <a:pt x="716693" y="678959"/>
                  </a:lnTo>
                  <a:lnTo>
                    <a:pt x="657485" y="684156"/>
                  </a:lnTo>
                  <a:lnTo>
                    <a:pt x="596519" y="685926"/>
                  </a:lnTo>
                  <a:lnTo>
                    <a:pt x="535530" y="684156"/>
                  </a:lnTo>
                  <a:lnTo>
                    <a:pt x="476302" y="678959"/>
                  </a:lnTo>
                  <a:lnTo>
                    <a:pt x="419136" y="670508"/>
                  </a:lnTo>
                  <a:lnTo>
                    <a:pt x="364331" y="658975"/>
                  </a:lnTo>
                  <a:lnTo>
                    <a:pt x="312187" y="644532"/>
                  </a:lnTo>
                  <a:lnTo>
                    <a:pt x="263004" y="627352"/>
                  </a:lnTo>
                  <a:lnTo>
                    <a:pt x="217081" y="607607"/>
                  </a:lnTo>
                  <a:lnTo>
                    <a:pt x="174720" y="585470"/>
                  </a:lnTo>
                  <a:lnTo>
                    <a:pt x="136219" y="561111"/>
                  </a:lnTo>
                  <a:lnTo>
                    <a:pt x="101878" y="534705"/>
                  </a:lnTo>
                  <a:lnTo>
                    <a:pt x="71998" y="506422"/>
                  </a:lnTo>
                  <a:lnTo>
                    <a:pt x="46878" y="476436"/>
                  </a:lnTo>
                  <a:lnTo>
                    <a:pt x="12119" y="412042"/>
                  </a:lnTo>
                  <a:lnTo>
                    <a:pt x="0" y="34290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018146" y="2675382"/>
            <a:ext cx="8724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1 419400,2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0965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тыс.руб.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91742" y="2243137"/>
            <a:ext cx="1311275" cy="695960"/>
            <a:chOff x="1091742" y="2243137"/>
            <a:chExt cx="1311275" cy="69596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3653" y="2600452"/>
              <a:ext cx="93344" cy="9334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96505" y="2247900"/>
              <a:ext cx="1301750" cy="686435"/>
            </a:xfrm>
            <a:custGeom>
              <a:avLst/>
              <a:gdLst/>
              <a:ahLst/>
              <a:cxnLst/>
              <a:rect l="l" t="t" r="r" b="b"/>
              <a:pathLst>
                <a:path w="1301750" h="686435">
                  <a:moveTo>
                    <a:pt x="650760" y="0"/>
                  </a:moveTo>
                  <a:lnTo>
                    <a:pt x="588087" y="1569"/>
                  </a:lnTo>
                  <a:lnTo>
                    <a:pt x="527099" y="6183"/>
                  </a:lnTo>
                  <a:lnTo>
                    <a:pt x="468070" y="13697"/>
                  </a:lnTo>
                  <a:lnTo>
                    <a:pt x="411272" y="23968"/>
                  </a:lnTo>
                  <a:lnTo>
                    <a:pt x="356977" y="36851"/>
                  </a:lnTo>
                  <a:lnTo>
                    <a:pt x="305459" y="52203"/>
                  </a:lnTo>
                  <a:lnTo>
                    <a:pt x="256991" y="69880"/>
                  </a:lnTo>
                  <a:lnTo>
                    <a:pt x="211844" y="89738"/>
                  </a:lnTo>
                  <a:lnTo>
                    <a:pt x="170291" y="111634"/>
                  </a:lnTo>
                  <a:lnTo>
                    <a:pt x="132606" y="135424"/>
                  </a:lnTo>
                  <a:lnTo>
                    <a:pt x="99061" y="160964"/>
                  </a:lnTo>
                  <a:lnTo>
                    <a:pt x="69928" y="188109"/>
                  </a:lnTo>
                  <a:lnTo>
                    <a:pt x="25992" y="246645"/>
                  </a:lnTo>
                  <a:lnTo>
                    <a:pt x="2978" y="309879"/>
                  </a:lnTo>
                  <a:lnTo>
                    <a:pt x="0" y="342900"/>
                  </a:lnTo>
                  <a:lnTo>
                    <a:pt x="2978" y="375941"/>
                  </a:lnTo>
                  <a:lnTo>
                    <a:pt x="25992" y="439210"/>
                  </a:lnTo>
                  <a:lnTo>
                    <a:pt x="69928" y="497772"/>
                  </a:lnTo>
                  <a:lnTo>
                    <a:pt x="99061" y="524928"/>
                  </a:lnTo>
                  <a:lnTo>
                    <a:pt x="132606" y="550476"/>
                  </a:lnTo>
                  <a:lnTo>
                    <a:pt x="170291" y="574273"/>
                  </a:lnTo>
                  <a:lnTo>
                    <a:pt x="211844" y="596174"/>
                  </a:lnTo>
                  <a:lnTo>
                    <a:pt x="256991" y="616037"/>
                  </a:lnTo>
                  <a:lnTo>
                    <a:pt x="305459" y="633717"/>
                  </a:lnTo>
                  <a:lnTo>
                    <a:pt x="356977" y="649072"/>
                  </a:lnTo>
                  <a:lnTo>
                    <a:pt x="411272" y="661957"/>
                  </a:lnTo>
                  <a:lnTo>
                    <a:pt x="468070" y="672228"/>
                  </a:lnTo>
                  <a:lnTo>
                    <a:pt x="527099" y="679743"/>
                  </a:lnTo>
                  <a:lnTo>
                    <a:pt x="588087" y="684357"/>
                  </a:lnTo>
                  <a:lnTo>
                    <a:pt x="650760" y="685926"/>
                  </a:lnTo>
                  <a:lnTo>
                    <a:pt x="713412" y="684357"/>
                  </a:lnTo>
                  <a:lnTo>
                    <a:pt x="774381" y="679743"/>
                  </a:lnTo>
                  <a:lnTo>
                    <a:pt x="833393" y="672228"/>
                  </a:lnTo>
                  <a:lnTo>
                    <a:pt x="890177" y="661957"/>
                  </a:lnTo>
                  <a:lnTo>
                    <a:pt x="944458" y="649072"/>
                  </a:lnTo>
                  <a:lnTo>
                    <a:pt x="995965" y="633717"/>
                  </a:lnTo>
                  <a:lnTo>
                    <a:pt x="1044424" y="616037"/>
                  </a:lnTo>
                  <a:lnTo>
                    <a:pt x="1089563" y="596174"/>
                  </a:lnTo>
                  <a:lnTo>
                    <a:pt x="1131108" y="574273"/>
                  </a:lnTo>
                  <a:lnTo>
                    <a:pt x="1168788" y="550476"/>
                  </a:lnTo>
                  <a:lnTo>
                    <a:pt x="1202329" y="524928"/>
                  </a:lnTo>
                  <a:lnTo>
                    <a:pt x="1231458" y="497772"/>
                  </a:lnTo>
                  <a:lnTo>
                    <a:pt x="1275390" y="439210"/>
                  </a:lnTo>
                  <a:lnTo>
                    <a:pt x="1298402" y="375941"/>
                  </a:lnTo>
                  <a:lnTo>
                    <a:pt x="1301381" y="342900"/>
                  </a:lnTo>
                  <a:lnTo>
                    <a:pt x="1298402" y="309879"/>
                  </a:lnTo>
                  <a:lnTo>
                    <a:pt x="1275390" y="246645"/>
                  </a:lnTo>
                  <a:lnTo>
                    <a:pt x="1231458" y="188109"/>
                  </a:lnTo>
                  <a:lnTo>
                    <a:pt x="1202329" y="160964"/>
                  </a:lnTo>
                  <a:lnTo>
                    <a:pt x="1168788" y="135424"/>
                  </a:lnTo>
                  <a:lnTo>
                    <a:pt x="1131108" y="111634"/>
                  </a:lnTo>
                  <a:lnTo>
                    <a:pt x="1089563" y="89738"/>
                  </a:lnTo>
                  <a:lnTo>
                    <a:pt x="1044424" y="69880"/>
                  </a:lnTo>
                  <a:lnTo>
                    <a:pt x="995965" y="52203"/>
                  </a:lnTo>
                  <a:lnTo>
                    <a:pt x="944458" y="36851"/>
                  </a:lnTo>
                  <a:lnTo>
                    <a:pt x="890177" y="23968"/>
                  </a:lnTo>
                  <a:lnTo>
                    <a:pt x="833393" y="13697"/>
                  </a:lnTo>
                  <a:lnTo>
                    <a:pt x="774381" y="6183"/>
                  </a:lnTo>
                  <a:lnTo>
                    <a:pt x="713412" y="1569"/>
                  </a:lnTo>
                  <a:lnTo>
                    <a:pt x="650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096505" y="2247900"/>
              <a:ext cx="1301750" cy="686435"/>
            </a:xfrm>
            <a:custGeom>
              <a:avLst/>
              <a:gdLst/>
              <a:ahLst/>
              <a:cxnLst/>
              <a:rect l="l" t="t" r="r" b="b"/>
              <a:pathLst>
                <a:path w="1301750" h="686435">
                  <a:moveTo>
                    <a:pt x="0" y="342900"/>
                  </a:moveTo>
                  <a:lnTo>
                    <a:pt x="11734" y="277746"/>
                  </a:lnTo>
                  <a:lnTo>
                    <a:pt x="45481" y="216718"/>
                  </a:lnTo>
                  <a:lnTo>
                    <a:pt x="99061" y="160964"/>
                  </a:lnTo>
                  <a:lnTo>
                    <a:pt x="132606" y="135424"/>
                  </a:lnTo>
                  <a:lnTo>
                    <a:pt x="170291" y="111634"/>
                  </a:lnTo>
                  <a:lnTo>
                    <a:pt x="211844" y="89738"/>
                  </a:lnTo>
                  <a:lnTo>
                    <a:pt x="256991" y="69880"/>
                  </a:lnTo>
                  <a:lnTo>
                    <a:pt x="305459" y="52203"/>
                  </a:lnTo>
                  <a:lnTo>
                    <a:pt x="356977" y="36851"/>
                  </a:lnTo>
                  <a:lnTo>
                    <a:pt x="411272" y="23968"/>
                  </a:lnTo>
                  <a:lnTo>
                    <a:pt x="468070" y="13697"/>
                  </a:lnTo>
                  <a:lnTo>
                    <a:pt x="527099" y="6183"/>
                  </a:lnTo>
                  <a:lnTo>
                    <a:pt x="588087" y="1569"/>
                  </a:lnTo>
                  <a:lnTo>
                    <a:pt x="650760" y="0"/>
                  </a:lnTo>
                  <a:lnTo>
                    <a:pt x="713412" y="1569"/>
                  </a:lnTo>
                  <a:lnTo>
                    <a:pt x="774381" y="6183"/>
                  </a:lnTo>
                  <a:lnTo>
                    <a:pt x="833393" y="13697"/>
                  </a:lnTo>
                  <a:lnTo>
                    <a:pt x="890177" y="23968"/>
                  </a:lnTo>
                  <a:lnTo>
                    <a:pt x="944458" y="36851"/>
                  </a:lnTo>
                  <a:lnTo>
                    <a:pt x="995965" y="52203"/>
                  </a:lnTo>
                  <a:lnTo>
                    <a:pt x="1044424" y="69880"/>
                  </a:lnTo>
                  <a:lnTo>
                    <a:pt x="1089563" y="89738"/>
                  </a:lnTo>
                  <a:lnTo>
                    <a:pt x="1131108" y="111634"/>
                  </a:lnTo>
                  <a:lnTo>
                    <a:pt x="1168788" y="135424"/>
                  </a:lnTo>
                  <a:lnTo>
                    <a:pt x="1202329" y="160964"/>
                  </a:lnTo>
                  <a:lnTo>
                    <a:pt x="1231458" y="188109"/>
                  </a:lnTo>
                  <a:lnTo>
                    <a:pt x="1275390" y="246645"/>
                  </a:lnTo>
                  <a:lnTo>
                    <a:pt x="1298402" y="309879"/>
                  </a:lnTo>
                  <a:lnTo>
                    <a:pt x="1301381" y="342900"/>
                  </a:lnTo>
                  <a:lnTo>
                    <a:pt x="1298402" y="375941"/>
                  </a:lnTo>
                  <a:lnTo>
                    <a:pt x="1275390" y="439210"/>
                  </a:lnTo>
                  <a:lnTo>
                    <a:pt x="1231458" y="497772"/>
                  </a:lnTo>
                  <a:lnTo>
                    <a:pt x="1202329" y="524928"/>
                  </a:lnTo>
                  <a:lnTo>
                    <a:pt x="1168788" y="550476"/>
                  </a:lnTo>
                  <a:lnTo>
                    <a:pt x="1131108" y="574273"/>
                  </a:lnTo>
                  <a:lnTo>
                    <a:pt x="1089563" y="596174"/>
                  </a:lnTo>
                  <a:lnTo>
                    <a:pt x="1044424" y="616037"/>
                  </a:lnTo>
                  <a:lnTo>
                    <a:pt x="995965" y="633717"/>
                  </a:lnTo>
                  <a:lnTo>
                    <a:pt x="944458" y="649072"/>
                  </a:lnTo>
                  <a:lnTo>
                    <a:pt x="890177" y="661957"/>
                  </a:lnTo>
                  <a:lnTo>
                    <a:pt x="833393" y="672228"/>
                  </a:lnTo>
                  <a:lnTo>
                    <a:pt x="774381" y="679743"/>
                  </a:lnTo>
                  <a:lnTo>
                    <a:pt x="713412" y="684357"/>
                  </a:lnTo>
                  <a:lnTo>
                    <a:pt x="650760" y="685926"/>
                  </a:lnTo>
                  <a:lnTo>
                    <a:pt x="588087" y="684357"/>
                  </a:lnTo>
                  <a:lnTo>
                    <a:pt x="527099" y="679743"/>
                  </a:lnTo>
                  <a:lnTo>
                    <a:pt x="468070" y="672228"/>
                  </a:lnTo>
                  <a:lnTo>
                    <a:pt x="411272" y="661957"/>
                  </a:lnTo>
                  <a:lnTo>
                    <a:pt x="356977" y="649072"/>
                  </a:lnTo>
                  <a:lnTo>
                    <a:pt x="305459" y="633717"/>
                  </a:lnTo>
                  <a:lnTo>
                    <a:pt x="256991" y="616037"/>
                  </a:lnTo>
                  <a:lnTo>
                    <a:pt x="211844" y="596174"/>
                  </a:lnTo>
                  <a:lnTo>
                    <a:pt x="170291" y="574273"/>
                  </a:lnTo>
                  <a:lnTo>
                    <a:pt x="132606" y="550476"/>
                  </a:lnTo>
                  <a:lnTo>
                    <a:pt x="99061" y="524928"/>
                  </a:lnTo>
                  <a:lnTo>
                    <a:pt x="69928" y="497772"/>
                  </a:lnTo>
                  <a:lnTo>
                    <a:pt x="25992" y="439210"/>
                  </a:lnTo>
                  <a:lnTo>
                    <a:pt x="2978" y="375941"/>
                  </a:lnTo>
                  <a:lnTo>
                    <a:pt x="0" y="342900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310132" y="2359279"/>
            <a:ext cx="8724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fontAlgn="auto">
              <a:spcBef>
                <a:spcPts val="105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1 403 704,3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906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тыс.руб.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3962400" y="3769867"/>
            <a:ext cx="1155065" cy="748665"/>
            <a:chOff x="4269295" y="3626802"/>
            <a:chExt cx="1155065" cy="748665"/>
          </a:xfrm>
        </p:grpSpPr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9851" y="3987038"/>
              <a:ext cx="93218" cy="9321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274058" y="3631565"/>
              <a:ext cx="1145540" cy="739140"/>
            </a:xfrm>
            <a:custGeom>
              <a:avLst/>
              <a:gdLst/>
              <a:ahLst/>
              <a:cxnLst/>
              <a:rect l="l" t="t" r="r" b="b"/>
              <a:pathLst>
                <a:path w="1145539" h="739139">
                  <a:moveTo>
                    <a:pt x="572515" y="0"/>
                  </a:moveTo>
                  <a:lnTo>
                    <a:pt x="513994" y="1906"/>
                  </a:lnTo>
                  <a:lnTo>
                    <a:pt x="457159" y="7503"/>
                  </a:lnTo>
                  <a:lnTo>
                    <a:pt x="402300" y="16605"/>
                  </a:lnTo>
                  <a:lnTo>
                    <a:pt x="349704" y="29025"/>
                  </a:lnTo>
                  <a:lnTo>
                    <a:pt x="299660" y="44579"/>
                  </a:lnTo>
                  <a:lnTo>
                    <a:pt x="252455" y="63081"/>
                  </a:lnTo>
                  <a:lnTo>
                    <a:pt x="208379" y="84346"/>
                  </a:lnTo>
                  <a:lnTo>
                    <a:pt x="167719" y="108188"/>
                  </a:lnTo>
                  <a:lnTo>
                    <a:pt x="130763" y="134421"/>
                  </a:lnTo>
                  <a:lnTo>
                    <a:pt x="97800" y="162861"/>
                  </a:lnTo>
                  <a:lnTo>
                    <a:pt x="69117" y="193321"/>
                  </a:lnTo>
                  <a:lnTo>
                    <a:pt x="45003" y="225617"/>
                  </a:lnTo>
                  <a:lnTo>
                    <a:pt x="25746" y="259562"/>
                  </a:lnTo>
                  <a:lnTo>
                    <a:pt x="11635" y="294972"/>
                  </a:lnTo>
                  <a:lnTo>
                    <a:pt x="0" y="369443"/>
                  </a:lnTo>
                  <a:lnTo>
                    <a:pt x="2956" y="407202"/>
                  </a:lnTo>
                  <a:lnTo>
                    <a:pt x="25746" y="479264"/>
                  </a:lnTo>
                  <a:lnTo>
                    <a:pt x="45003" y="513195"/>
                  </a:lnTo>
                  <a:lnTo>
                    <a:pt x="69117" y="545478"/>
                  </a:lnTo>
                  <a:lnTo>
                    <a:pt x="97800" y="575928"/>
                  </a:lnTo>
                  <a:lnTo>
                    <a:pt x="130763" y="604359"/>
                  </a:lnTo>
                  <a:lnTo>
                    <a:pt x="167719" y="630586"/>
                  </a:lnTo>
                  <a:lnTo>
                    <a:pt x="208379" y="654423"/>
                  </a:lnTo>
                  <a:lnTo>
                    <a:pt x="252455" y="675684"/>
                  </a:lnTo>
                  <a:lnTo>
                    <a:pt x="299660" y="694183"/>
                  </a:lnTo>
                  <a:lnTo>
                    <a:pt x="349704" y="709735"/>
                  </a:lnTo>
                  <a:lnTo>
                    <a:pt x="402300" y="722154"/>
                  </a:lnTo>
                  <a:lnTo>
                    <a:pt x="457159" y="731255"/>
                  </a:lnTo>
                  <a:lnTo>
                    <a:pt x="513994" y="736852"/>
                  </a:lnTo>
                  <a:lnTo>
                    <a:pt x="572515" y="738759"/>
                  </a:lnTo>
                  <a:lnTo>
                    <a:pt x="631058" y="736852"/>
                  </a:lnTo>
                  <a:lnTo>
                    <a:pt x="687908" y="731255"/>
                  </a:lnTo>
                  <a:lnTo>
                    <a:pt x="742778" y="722154"/>
                  </a:lnTo>
                  <a:lnTo>
                    <a:pt x="795381" y="709735"/>
                  </a:lnTo>
                  <a:lnTo>
                    <a:pt x="845428" y="694183"/>
                  </a:lnTo>
                  <a:lnTo>
                    <a:pt x="892631" y="675684"/>
                  </a:lnTo>
                  <a:lnTo>
                    <a:pt x="936705" y="654423"/>
                  </a:lnTo>
                  <a:lnTo>
                    <a:pt x="977360" y="630586"/>
                  </a:lnTo>
                  <a:lnTo>
                    <a:pt x="1014309" y="604359"/>
                  </a:lnTo>
                  <a:lnTo>
                    <a:pt x="1047265" y="575928"/>
                  </a:lnTo>
                  <a:lnTo>
                    <a:pt x="1075940" y="545478"/>
                  </a:lnTo>
                  <a:lnTo>
                    <a:pt x="1100046" y="513195"/>
                  </a:lnTo>
                  <a:lnTo>
                    <a:pt x="1119296" y="479264"/>
                  </a:lnTo>
                  <a:lnTo>
                    <a:pt x="1133402" y="443871"/>
                  </a:lnTo>
                  <a:lnTo>
                    <a:pt x="1145031" y="369443"/>
                  </a:lnTo>
                  <a:lnTo>
                    <a:pt x="1142076" y="331661"/>
                  </a:lnTo>
                  <a:lnTo>
                    <a:pt x="1119296" y="259562"/>
                  </a:lnTo>
                  <a:lnTo>
                    <a:pt x="1100046" y="225617"/>
                  </a:lnTo>
                  <a:lnTo>
                    <a:pt x="1075940" y="193321"/>
                  </a:lnTo>
                  <a:lnTo>
                    <a:pt x="1047265" y="162861"/>
                  </a:lnTo>
                  <a:lnTo>
                    <a:pt x="1014309" y="134421"/>
                  </a:lnTo>
                  <a:lnTo>
                    <a:pt x="977360" y="108188"/>
                  </a:lnTo>
                  <a:lnTo>
                    <a:pt x="936705" y="84346"/>
                  </a:lnTo>
                  <a:lnTo>
                    <a:pt x="892631" y="63081"/>
                  </a:lnTo>
                  <a:lnTo>
                    <a:pt x="845428" y="44579"/>
                  </a:lnTo>
                  <a:lnTo>
                    <a:pt x="795381" y="29025"/>
                  </a:lnTo>
                  <a:lnTo>
                    <a:pt x="742778" y="16605"/>
                  </a:lnTo>
                  <a:lnTo>
                    <a:pt x="687908" y="7503"/>
                  </a:lnTo>
                  <a:lnTo>
                    <a:pt x="631058" y="1906"/>
                  </a:lnTo>
                  <a:lnTo>
                    <a:pt x="572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274058" y="3631565"/>
              <a:ext cx="1145540" cy="739140"/>
            </a:xfrm>
            <a:custGeom>
              <a:avLst/>
              <a:gdLst/>
              <a:ahLst/>
              <a:cxnLst/>
              <a:rect l="l" t="t" r="r" b="b"/>
              <a:pathLst>
                <a:path w="1145539" h="739139">
                  <a:moveTo>
                    <a:pt x="0" y="369443"/>
                  </a:moveTo>
                  <a:lnTo>
                    <a:pt x="11635" y="294972"/>
                  </a:lnTo>
                  <a:lnTo>
                    <a:pt x="25746" y="259562"/>
                  </a:lnTo>
                  <a:lnTo>
                    <a:pt x="45003" y="225617"/>
                  </a:lnTo>
                  <a:lnTo>
                    <a:pt x="69117" y="193321"/>
                  </a:lnTo>
                  <a:lnTo>
                    <a:pt x="97800" y="162861"/>
                  </a:lnTo>
                  <a:lnTo>
                    <a:pt x="130763" y="134421"/>
                  </a:lnTo>
                  <a:lnTo>
                    <a:pt x="167719" y="108188"/>
                  </a:lnTo>
                  <a:lnTo>
                    <a:pt x="208379" y="84346"/>
                  </a:lnTo>
                  <a:lnTo>
                    <a:pt x="252455" y="63081"/>
                  </a:lnTo>
                  <a:lnTo>
                    <a:pt x="299660" y="44579"/>
                  </a:lnTo>
                  <a:lnTo>
                    <a:pt x="349704" y="29025"/>
                  </a:lnTo>
                  <a:lnTo>
                    <a:pt x="402300" y="16605"/>
                  </a:lnTo>
                  <a:lnTo>
                    <a:pt x="457159" y="7503"/>
                  </a:lnTo>
                  <a:lnTo>
                    <a:pt x="513994" y="1906"/>
                  </a:lnTo>
                  <a:lnTo>
                    <a:pt x="572515" y="0"/>
                  </a:lnTo>
                  <a:lnTo>
                    <a:pt x="631058" y="1906"/>
                  </a:lnTo>
                  <a:lnTo>
                    <a:pt x="687908" y="7503"/>
                  </a:lnTo>
                  <a:lnTo>
                    <a:pt x="742778" y="16605"/>
                  </a:lnTo>
                  <a:lnTo>
                    <a:pt x="795381" y="29025"/>
                  </a:lnTo>
                  <a:lnTo>
                    <a:pt x="845428" y="44579"/>
                  </a:lnTo>
                  <a:lnTo>
                    <a:pt x="892631" y="63081"/>
                  </a:lnTo>
                  <a:lnTo>
                    <a:pt x="936705" y="84346"/>
                  </a:lnTo>
                  <a:lnTo>
                    <a:pt x="977360" y="108188"/>
                  </a:lnTo>
                  <a:lnTo>
                    <a:pt x="1014309" y="134421"/>
                  </a:lnTo>
                  <a:lnTo>
                    <a:pt x="1047265" y="162861"/>
                  </a:lnTo>
                  <a:lnTo>
                    <a:pt x="1075940" y="193321"/>
                  </a:lnTo>
                  <a:lnTo>
                    <a:pt x="1100046" y="225617"/>
                  </a:lnTo>
                  <a:lnTo>
                    <a:pt x="1119296" y="259562"/>
                  </a:lnTo>
                  <a:lnTo>
                    <a:pt x="1133402" y="294972"/>
                  </a:lnTo>
                  <a:lnTo>
                    <a:pt x="1145031" y="369443"/>
                  </a:lnTo>
                  <a:lnTo>
                    <a:pt x="1142076" y="407202"/>
                  </a:lnTo>
                  <a:lnTo>
                    <a:pt x="1119296" y="479264"/>
                  </a:lnTo>
                  <a:lnTo>
                    <a:pt x="1100046" y="513195"/>
                  </a:lnTo>
                  <a:lnTo>
                    <a:pt x="1075940" y="545478"/>
                  </a:lnTo>
                  <a:lnTo>
                    <a:pt x="1047265" y="575928"/>
                  </a:lnTo>
                  <a:lnTo>
                    <a:pt x="1014309" y="604359"/>
                  </a:lnTo>
                  <a:lnTo>
                    <a:pt x="977360" y="630586"/>
                  </a:lnTo>
                  <a:lnTo>
                    <a:pt x="936705" y="654423"/>
                  </a:lnTo>
                  <a:lnTo>
                    <a:pt x="892631" y="675684"/>
                  </a:lnTo>
                  <a:lnTo>
                    <a:pt x="845428" y="694183"/>
                  </a:lnTo>
                  <a:lnTo>
                    <a:pt x="795381" y="709735"/>
                  </a:lnTo>
                  <a:lnTo>
                    <a:pt x="742778" y="722154"/>
                  </a:lnTo>
                  <a:lnTo>
                    <a:pt x="687908" y="731255"/>
                  </a:lnTo>
                  <a:lnTo>
                    <a:pt x="631058" y="736852"/>
                  </a:lnTo>
                  <a:lnTo>
                    <a:pt x="572515" y="738759"/>
                  </a:lnTo>
                  <a:lnTo>
                    <a:pt x="513994" y="736852"/>
                  </a:lnTo>
                  <a:lnTo>
                    <a:pt x="457159" y="731255"/>
                  </a:lnTo>
                  <a:lnTo>
                    <a:pt x="402300" y="722154"/>
                  </a:lnTo>
                  <a:lnTo>
                    <a:pt x="349704" y="709735"/>
                  </a:lnTo>
                  <a:lnTo>
                    <a:pt x="299660" y="694183"/>
                  </a:lnTo>
                  <a:lnTo>
                    <a:pt x="252455" y="675684"/>
                  </a:lnTo>
                  <a:lnTo>
                    <a:pt x="208379" y="654423"/>
                  </a:lnTo>
                  <a:lnTo>
                    <a:pt x="167719" y="630586"/>
                  </a:lnTo>
                  <a:lnTo>
                    <a:pt x="130763" y="604359"/>
                  </a:lnTo>
                  <a:lnTo>
                    <a:pt x="97800" y="575928"/>
                  </a:lnTo>
                  <a:lnTo>
                    <a:pt x="69117" y="545478"/>
                  </a:lnTo>
                  <a:lnTo>
                    <a:pt x="45003" y="513195"/>
                  </a:lnTo>
                  <a:lnTo>
                    <a:pt x="25746" y="479264"/>
                  </a:lnTo>
                  <a:lnTo>
                    <a:pt x="11635" y="443871"/>
                  </a:lnTo>
                  <a:lnTo>
                    <a:pt x="0" y="369443"/>
                  </a:lnTo>
                  <a:close/>
                </a:path>
              </a:pathLst>
            </a:custGeom>
            <a:ln w="952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116200" y="3917822"/>
            <a:ext cx="8737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1404432,2,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906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тыс.руб.</a:t>
            </a: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66772" y="362711"/>
            <a:ext cx="5669280" cy="755903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550227" y="4444234"/>
            <a:ext cx="971550" cy="286617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 fontAlgn="auto">
              <a:spcBef>
                <a:spcPts val="315"/>
              </a:spcBef>
              <a:spcAft>
                <a:spcPts val="0"/>
              </a:spcAft>
            </a:pPr>
            <a:r>
              <a:rPr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6</a:t>
            </a:r>
            <a:r>
              <a:rPr lang="ru-RU"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3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43400" y="5715000"/>
            <a:ext cx="990600" cy="287258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075" fontAlgn="auto">
              <a:spcBef>
                <a:spcPts val="320"/>
              </a:spcBef>
              <a:spcAft>
                <a:spcPts val="0"/>
              </a:spcAft>
            </a:pPr>
            <a:r>
              <a:rPr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7 </a:t>
            </a:r>
            <a:r>
              <a:rPr sz="1600" b="1" spc="-3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481951" y="5375973"/>
            <a:ext cx="976630" cy="286617"/>
          </a:xfrm>
          <a:prstGeom prst="rect">
            <a:avLst/>
          </a:prstGeom>
          <a:solidFill>
            <a:srgbClr val="BCD6ED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 fontAlgn="auto">
              <a:spcBef>
                <a:spcPts val="315"/>
              </a:spcBef>
              <a:spcAft>
                <a:spcPts val="0"/>
              </a:spcAft>
            </a:pPr>
            <a:r>
              <a:rPr sz="16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202</a:t>
            </a:r>
            <a:r>
              <a:rPr lang="ru-RU" sz="1600" b="1" spc="-50" dirty="0" smtClean="0">
                <a:solidFill>
                  <a:srgbClr val="001F5F"/>
                </a:solidFill>
                <a:latin typeface="Times New Roman"/>
                <a:cs typeface="Times New Roman"/>
              </a:rPr>
              <a:t>8 </a:t>
            </a:r>
            <a:r>
              <a:rPr sz="1600" b="1" spc="-3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год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7347" y="5959246"/>
            <a:ext cx="35540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265" marR="742950" indent="-203200" fontAlgn="auto">
              <a:spcBef>
                <a:spcPts val="95"/>
              </a:spcBef>
              <a:spcAft>
                <a:spcPts val="0"/>
              </a:spcAft>
            </a:pP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Расходы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социальную </a:t>
            </a: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сферу </a:t>
            </a:r>
            <a:r>
              <a:rPr sz="1600" b="1" spc="-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Прочие</a:t>
            </a:r>
            <a:r>
              <a:rPr sz="16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расходы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7023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Непрограммные </a:t>
            </a:r>
            <a:r>
              <a:rPr sz="1600" b="1" spc="-25" dirty="0" err="1" smtClean="0">
                <a:solidFill>
                  <a:srgbClr val="001F5F"/>
                </a:solidFill>
                <a:latin typeface="Times New Roman"/>
                <a:cs typeface="Times New Roman"/>
              </a:rPr>
              <a:t>расходы</a:t>
            </a: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36525" y="6027737"/>
            <a:ext cx="838200" cy="716280"/>
            <a:chOff x="136525" y="6027737"/>
            <a:chExt cx="838200" cy="716280"/>
          </a:xfrm>
        </p:grpSpPr>
        <p:sp>
          <p:nvSpPr>
            <p:cNvPr id="56" name="object 56"/>
            <p:cNvSpPr/>
            <p:nvPr/>
          </p:nvSpPr>
          <p:spPr>
            <a:xfrm>
              <a:off x="419100" y="6280150"/>
              <a:ext cx="262255" cy="228600"/>
            </a:xfrm>
            <a:custGeom>
              <a:avLst/>
              <a:gdLst/>
              <a:ahLst/>
              <a:cxnLst/>
              <a:rect l="l" t="t" r="r" b="b"/>
              <a:pathLst>
                <a:path w="262255" h="228600">
                  <a:moveTo>
                    <a:pt x="130975" y="0"/>
                  </a:moveTo>
                  <a:lnTo>
                    <a:pt x="79992" y="8981"/>
                  </a:lnTo>
                  <a:lnTo>
                    <a:pt x="38360" y="33475"/>
                  </a:lnTo>
                  <a:lnTo>
                    <a:pt x="10292" y="69806"/>
                  </a:lnTo>
                  <a:lnTo>
                    <a:pt x="0" y="114300"/>
                  </a:lnTo>
                  <a:lnTo>
                    <a:pt x="10292" y="158793"/>
                  </a:lnTo>
                  <a:lnTo>
                    <a:pt x="38360" y="195124"/>
                  </a:lnTo>
                  <a:lnTo>
                    <a:pt x="79992" y="219618"/>
                  </a:lnTo>
                  <a:lnTo>
                    <a:pt x="130975" y="228600"/>
                  </a:lnTo>
                  <a:lnTo>
                    <a:pt x="181950" y="219618"/>
                  </a:lnTo>
                  <a:lnTo>
                    <a:pt x="223578" y="195124"/>
                  </a:lnTo>
                  <a:lnTo>
                    <a:pt x="251645" y="158793"/>
                  </a:lnTo>
                  <a:lnTo>
                    <a:pt x="261937" y="114300"/>
                  </a:lnTo>
                  <a:lnTo>
                    <a:pt x="251645" y="69806"/>
                  </a:lnTo>
                  <a:lnTo>
                    <a:pt x="223578" y="33475"/>
                  </a:lnTo>
                  <a:lnTo>
                    <a:pt x="181950" y="8981"/>
                  </a:lnTo>
                  <a:lnTo>
                    <a:pt x="13097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19100" y="6280150"/>
              <a:ext cx="262255" cy="228600"/>
            </a:xfrm>
            <a:custGeom>
              <a:avLst/>
              <a:gdLst/>
              <a:ahLst/>
              <a:cxnLst/>
              <a:rect l="l" t="t" r="r" b="b"/>
              <a:pathLst>
                <a:path w="262255" h="228600">
                  <a:moveTo>
                    <a:pt x="0" y="114300"/>
                  </a:moveTo>
                  <a:lnTo>
                    <a:pt x="10292" y="69806"/>
                  </a:lnTo>
                  <a:lnTo>
                    <a:pt x="38360" y="33475"/>
                  </a:lnTo>
                  <a:lnTo>
                    <a:pt x="79992" y="8981"/>
                  </a:lnTo>
                  <a:lnTo>
                    <a:pt x="130975" y="0"/>
                  </a:lnTo>
                  <a:lnTo>
                    <a:pt x="181950" y="8981"/>
                  </a:lnTo>
                  <a:lnTo>
                    <a:pt x="223578" y="33475"/>
                  </a:lnTo>
                  <a:lnTo>
                    <a:pt x="251645" y="69806"/>
                  </a:lnTo>
                  <a:lnTo>
                    <a:pt x="261937" y="114300"/>
                  </a:lnTo>
                  <a:lnTo>
                    <a:pt x="251645" y="158793"/>
                  </a:lnTo>
                  <a:lnTo>
                    <a:pt x="223578" y="195124"/>
                  </a:lnTo>
                  <a:lnTo>
                    <a:pt x="181950" y="219618"/>
                  </a:lnTo>
                  <a:lnTo>
                    <a:pt x="130975" y="228600"/>
                  </a:lnTo>
                  <a:lnTo>
                    <a:pt x="79992" y="219618"/>
                  </a:lnTo>
                  <a:lnTo>
                    <a:pt x="38360" y="195124"/>
                  </a:lnTo>
                  <a:lnTo>
                    <a:pt x="10292" y="15879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142875" y="6034087"/>
              <a:ext cx="260350" cy="228600"/>
            </a:xfrm>
            <a:custGeom>
              <a:avLst/>
              <a:gdLst/>
              <a:ahLst/>
              <a:cxnLst/>
              <a:rect l="l" t="t" r="r" b="b"/>
              <a:pathLst>
                <a:path w="260350" h="228600">
                  <a:moveTo>
                    <a:pt x="130175" y="0"/>
                  </a:moveTo>
                  <a:lnTo>
                    <a:pt x="79504" y="8981"/>
                  </a:lnTo>
                  <a:lnTo>
                    <a:pt x="38126" y="33475"/>
                  </a:lnTo>
                  <a:lnTo>
                    <a:pt x="10229" y="69806"/>
                  </a:lnTo>
                  <a:lnTo>
                    <a:pt x="0" y="114300"/>
                  </a:lnTo>
                  <a:lnTo>
                    <a:pt x="10229" y="158793"/>
                  </a:lnTo>
                  <a:lnTo>
                    <a:pt x="38126" y="195124"/>
                  </a:lnTo>
                  <a:lnTo>
                    <a:pt x="79504" y="219618"/>
                  </a:lnTo>
                  <a:lnTo>
                    <a:pt x="130175" y="228600"/>
                  </a:lnTo>
                  <a:lnTo>
                    <a:pt x="180845" y="219618"/>
                  </a:lnTo>
                  <a:lnTo>
                    <a:pt x="222223" y="195124"/>
                  </a:lnTo>
                  <a:lnTo>
                    <a:pt x="250120" y="158793"/>
                  </a:lnTo>
                  <a:lnTo>
                    <a:pt x="260350" y="114300"/>
                  </a:lnTo>
                  <a:lnTo>
                    <a:pt x="250120" y="69806"/>
                  </a:lnTo>
                  <a:lnTo>
                    <a:pt x="222223" y="33475"/>
                  </a:lnTo>
                  <a:lnTo>
                    <a:pt x="180845" y="8981"/>
                  </a:lnTo>
                  <a:lnTo>
                    <a:pt x="13017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srgbClr val="8064A2">
                    <a:lumMod val="75000"/>
                  </a:srgbClr>
                </a:solidFill>
                <a:latin typeface="Calibri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42875" y="6034087"/>
              <a:ext cx="260350" cy="228600"/>
            </a:xfrm>
            <a:custGeom>
              <a:avLst/>
              <a:gdLst/>
              <a:ahLst/>
              <a:cxnLst/>
              <a:rect l="l" t="t" r="r" b="b"/>
              <a:pathLst>
                <a:path w="260350" h="228600">
                  <a:moveTo>
                    <a:pt x="0" y="114300"/>
                  </a:moveTo>
                  <a:lnTo>
                    <a:pt x="10229" y="69806"/>
                  </a:lnTo>
                  <a:lnTo>
                    <a:pt x="38126" y="33475"/>
                  </a:lnTo>
                  <a:lnTo>
                    <a:pt x="79504" y="8981"/>
                  </a:lnTo>
                  <a:lnTo>
                    <a:pt x="130175" y="0"/>
                  </a:lnTo>
                  <a:lnTo>
                    <a:pt x="180845" y="8981"/>
                  </a:lnTo>
                  <a:lnTo>
                    <a:pt x="222223" y="33475"/>
                  </a:lnTo>
                  <a:lnTo>
                    <a:pt x="250120" y="69806"/>
                  </a:lnTo>
                  <a:lnTo>
                    <a:pt x="260350" y="114300"/>
                  </a:lnTo>
                  <a:lnTo>
                    <a:pt x="250120" y="158793"/>
                  </a:lnTo>
                  <a:lnTo>
                    <a:pt x="222223" y="195124"/>
                  </a:lnTo>
                  <a:lnTo>
                    <a:pt x="180845" y="219618"/>
                  </a:lnTo>
                  <a:lnTo>
                    <a:pt x="130175" y="228600"/>
                  </a:lnTo>
                  <a:lnTo>
                    <a:pt x="79504" y="219618"/>
                  </a:lnTo>
                  <a:lnTo>
                    <a:pt x="38126" y="195124"/>
                  </a:lnTo>
                  <a:lnTo>
                    <a:pt x="10229" y="15879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06437" y="6508750"/>
              <a:ext cx="262255" cy="228600"/>
            </a:xfrm>
            <a:custGeom>
              <a:avLst/>
              <a:gdLst/>
              <a:ahLst/>
              <a:cxnLst/>
              <a:rect l="l" t="t" r="r" b="b"/>
              <a:pathLst>
                <a:path w="262255" h="228600">
                  <a:moveTo>
                    <a:pt x="130975" y="0"/>
                  </a:moveTo>
                  <a:lnTo>
                    <a:pt x="79992" y="8981"/>
                  </a:lnTo>
                  <a:lnTo>
                    <a:pt x="38360" y="33475"/>
                  </a:lnTo>
                  <a:lnTo>
                    <a:pt x="10292" y="69806"/>
                  </a:lnTo>
                  <a:lnTo>
                    <a:pt x="0" y="114300"/>
                  </a:lnTo>
                  <a:lnTo>
                    <a:pt x="10292" y="158793"/>
                  </a:lnTo>
                  <a:lnTo>
                    <a:pt x="38360" y="195124"/>
                  </a:lnTo>
                  <a:lnTo>
                    <a:pt x="79992" y="219618"/>
                  </a:lnTo>
                  <a:lnTo>
                    <a:pt x="130975" y="228600"/>
                  </a:lnTo>
                  <a:lnTo>
                    <a:pt x="181950" y="219618"/>
                  </a:lnTo>
                  <a:lnTo>
                    <a:pt x="223578" y="195124"/>
                  </a:lnTo>
                  <a:lnTo>
                    <a:pt x="251645" y="158793"/>
                  </a:lnTo>
                  <a:lnTo>
                    <a:pt x="261937" y="114300"/>
                  </a:lnTo>
                  <a:lnTo>
                    <a:pt x="251645" y="69806"/>
                  </a:lnTo>
                  <a:lnTo>
                    <a:pt x="223578" y="33475"/>
                  </a:lnTo>
                  <a:lnTo>
                    <a:pt x="181950" y="8981"/>
                  </a:lnTo>
                  <a:lnTo>
                    <a:pt x="1309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706437" y="6508750"/>
              <a:ext cx="262255" cy="228600"/>
            </a:xfrm>
            <a:custGeom>
              <a:avLst/>
              <a:gdLst/>
              <a:ahLst/>
              <a:cxnLst/>
              <a:rect l="l" t="t" r="r" b="b"/>
              <a:pathLst>
                <a:path w="262255" h="228600">
                  <a:moveTo>
                    <a:pt x="0" y="114300"/>
                  </a:moveTo>
                  <a:lnTo>
                    <a:pt x="10292" y="69806"/>
                  </a:lnTo>
                  <a:lnTo>
                    <a:pt x="38360" y="33475"/>
                  </a:lnTo>
                  <a:lnTo>
                    <a:pt x="79992" y="8981"/>
                  </a:lnTo>
                  <a:lnTo>
                    <a:pt x="130975" y="0"/>
                  </a:lnTo>
                  <a:lnTo>
                    <a:pt x="181950" y="8981"/>
                  </a:lnTo>
                  <a:lnTo>
                    <a:pt x="223578" y="33475"/>
                  </a:lnTo>
                  <a:lnTo>
                    <a:pt x="251645" y="69806"/>
                  </a:lnTo>
                  <a:lnTo>
                    <a:pt x="261937" y="114300"/>
                  </a:lnTo>
                  <a:lnTo>
                    <a:pt x="251645" y="158793"/>
                  </a:lnTo>
                  <a:lnTo>
                    <a:pt x="223578" y="195124"/>
                  </a:lnTo>
                  <a:lnTo>
                    <a:pt x="181950" y="219618"/>
                  </a:lnTo>
                  <a:lnTo>
                    <a:pt x="130975" y="228600"/>
                  </a:lnTo>
                  <a:lnTo>
                    <a:pt x="79992" y="219618"/>
                  </a:lnTo>
                  <a:lnTo>
                    <a:pt x="38360" y="195124"/>
                  </a:lnTo>
                  <a:lnTo>
                    <a:pt x="10292" y="158793"/>
                  </a:lnTo>
                  <a:lnTo>
                    <a:pt x="0" y="11430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48000" y="2676796"/>
            <a:ext cx="1023442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457 344,1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33%</a:t>
            </a:r>
            <a:endParaRPr lang="ru-RU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4447667" y="2265567"/>
            <a:ext cx="971931" cy="5232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1200,0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4029" y="4454963"/>
            <a:ext cx="1219200" cy="52322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945 888,1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66%</a:t>
            </a:r>
            <a:endParaRPr lang="ru-RU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160" y="1124711"/>
            <a:ext cx="1225972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435 982,4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31%</a:t>
            </a:r>
            <a:endParaRPr lang="ru-RU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09862" y="4048780"/>
            <a:ext cx="1219200" cy="52322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963271,9 67%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66107" y="1295400"/>
            <a:ext cx="1023442" cy="523220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475 061,3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33%</a:t>
            </a:r>
            <a:endParaRPr lang="ru-RU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7404670" y="1219200"/>
            <a:ext cx="971931" cy="5232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1200,0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890635" y="4223321"/>
            <a:ext cx="1219200" cy="523220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943 138,9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66%</a:t>
            </a:r>
            <a:endParaRPr lang="ru-RU" sz="14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38400" y="213756"/>
            <a:ext cx="5867400" cy="84314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defRPr/>
            </a:pPr>
            <a:r>
              <a:rPr lang="ru-RU" altLang="ru-RU" sz="1600" dirty="0">
                <a:solidFill>
                  <a:srgbClr val="002060"/>
                </a:solidFill>
                <a:latin typeface="Bookman Old Style" pitchFamily="18" charset="0"/>
              </a:rPr>
              <a:t>ИСПОЛНЕНИЕ УКАЗОВ ПРЕЗИДЕНТА РОССИЙСКОЙ </a:t>
            </a:r>
            <a:r>
              <a:rPr lang="ru-RU" altLang="ru-RU" sz="1600" dirty="0" smtClean="0">
                <a:solidFill>
                  <a:srgbClr val="002060"/>
                </a:solidFill>
                <a:latin typeface="Bookman Old Style" pitchFamily="18" charset="0"/>
              </a:rPr>
              <a:t>ФЕДЕРАЦИИ</a:t>
            </a:r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06873"/>
              </p:ext>
            </p:extLst>
          </p:nvPr>
        </p:nvGraphicFramePr>
        <p:xfrm>
          <a:off x="1107374" y="1371600"/>
          <a:ext cx="7079364" cy="4800599"/>
        </p:xfrm>
        <a:graphic>
          <a:graphicData uri="http://schemas.openxmlformats.org/drawingml/2006/table">
            <a:tbl>
              <a:tblPr firstRow="1" bandRow="1"/>
              <a:tblGrid>
                <a:gridCol w="2804960"/>
                <a:gridCol w="909553"/>
                <a:gridCol w="1121617"/>
                <a:gridCol w="1121617"/>
                <a:gridCol w="1121617"/>
              </a:tblGrid>
              <a:tr h="896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Средняя заработная плата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  <a:endParaRPr lang="ru-RU" sz="1300" b="1" i="0" u="none" strike="noStrike" baseline="0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</a:t>
                      </a: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14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61 228,2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baseline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61 228,2</a:t>
                      </a:r>
                      <a:endParaRPr lang="ru-RU" sz="1400" b="1" i="0" u="none" strike="noStrike" kern="1200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61 228,2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39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54 224,6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54 224,6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54 224,6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8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50 345,9</a:t>
                      </a:r>
                      <a:endParaRPr lang="ru-RU" sz="1400" b="1" i="0" u="none" strike="noStrike" kern="1200" baseline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53 500,0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53 500,0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4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60 280,0</a:t>
                      </a:r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50 345,9</a:t>
                      </a:r>
                      <a:endParaRPr lang="ru-RU" sz="1400" b="1" i="0" u="none" strike="noStrike" kern="1200" baseline="0" noProof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noProof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50 345,9</a:t>
                      </a:r>
                      <a:endParaRPr lang="ru-RU" sz="1400" b="1" i="0" u="none" strike="noStrike" kern="1200" baseline="0" noProof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15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защита</a:t>
                      </a:r>
                      <a:endParaRPr lang="ru-RU" sz="1400" b="1" i="0" u="none" strike="noStrike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42 059,0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42 059,0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42 059,0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729552" y="254000"/>
            <a:ext cx="5060311" cy="614363"/>
          </a:xfrm>
        </p:spPr>
        <p:txBody>
          <a:bodyPr/>
          <a:lstStyle/>
          <a:p>
            <a:pPr marL="342900" indent="-342900" algn="ctr"/>
            <a:r>
              <a:rPr lang="ru-RU" altLang="ru-RU" sz="2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УСЛОВНО-УТВЕРЖДЕННЫЕ </a:t>
            </a:r>
            <a:br>
              <a:rPr lang="ru-RU" altLang="ru-RU" sz="2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8436" name="Объект 2"/>
          <p:cNvSpPr>
            <a:spLocks noGrp="1"/>
          </p:cNvSpPr>
          <p:nvPr>
            <p:ph idx="1"/>
          </p:nvPr>
        </p:nvSpPr>
        <p:spPr>
          <a:xfrm>
            <a:off x="628650" y="1343025"/>
            <a:ext cx="7854950" cy="4448175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/>
          <a:lstStyle/>
          <a:p>
            <a:pPr marL="136525" indent="0" algn="ctr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СОГЛАСНО СТ.184.1 БЮДЖЕТНОГО КОДЕКСА РФ  УСТАНОВЛЕН ОБЪЕМ УСЛОВНО-УТВЕРЖДЕННЫХ РАСХОДОВ ОТ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</a:rPr>
              <a:t>ОБЩЕГО ОБЪЕМА РАСХОДОВ БЮДЖЕТА БЕЗ УЧЕТА РАСХОДОВ, ПРЕДУСМОТРЕННЫХ ЗА СЧЕТ МЕЖБЮДЖЕТНЫХ ТРАНСФЕРТОВ, ИМЕЮЩИХ ЦЕЛЕВОЕ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НАЗНАЧЕНИЕ: </a:t>
            </a:r>
          </a:p>
          <a:p>
            <a:pPr marL="136525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136525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2027 ГОД –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</a:rPr>
              <a:t>17 2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00,0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</a:rPr>
              <a:t>ТЫС.РУБЛЕЙ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(2,52%);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136525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ru-RU" alt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136525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2028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</a:rPr>
              <a:t>ГОД – 34 6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00,0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</a:rPr>
              <a:t>ТЫС.РУБЛЕЙ (5,01%).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136525" indent="0"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ru-RU" alt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790" y="0"/>
            <a:ext cx="7350827" cy="1294410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ИСТОЧНИКИ ФИНАНСИРОВАНИЯ </a:t>
            </a:r>
            <a: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И ДЕФИЦИТ БЮДЖЕТА </a:t>
            </a:r>
            <a:b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sz="18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КРАПИВИНСКОГО МУНИЦИПАЛЬНОГО ОКРУГА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141" y="5601126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Источники финансирования дефицита бюджета:</a:t>
            </a:r>
          </a:p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изменение остатков на счетах по учету средств</a:t>
            </a:r>
            <a:endParaRPr lang="ru-RU" alt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8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595432"/>
              </p:ext>
            </p:extLst>
          </p:nvPr>
        </p:nvGraphicFramePr>
        <p:xfrm>
          <a:off x="279400" y="1745672"/>
          <a:ext cx="8128330" cy="4191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46339" y="1434091"/>
            <a:ext cx="11430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2"/>
          <p:cNvSpPr>
            <a:spLocks noChangeArrowheads="1"/>
          </p:cNvSpPr>
          <p:nvPr/>
        </p:nvSpPr>
        <p:spPr bwMode="auto">
          <a:xfrm>
            <a:off x="1219200" y="1219200"/>
            <a:ext cx="6705600" cy="4894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cs typeface="Times New Roman" pitchFamily="18" charset="0"/>
              </a:rPr>
              <a:t>Контактная информация: </a:t>
            </a:r>
          </a:p>
          <a:p>
            <a:pPr algn="ctr"/>
            <a:endParaRPr lang="ru-RU" alt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Крапивинского муниципального округа</a:t>
            </a:r>
          </a:p>
          <a:p>
            <a:pPr algn="ctr"/>
            <a:endParaRPr lang="ru-RU" alt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Адрес: 652440, Кемеровская область, </a:t>
            </a:r>
            <a:r>
              <a:rPr lang="ru-RU" altLang="ru-RU" sz="1600" b="1" dirty="0" err="1">
                <a:solidFill>
                  <a:srgbClr val="002060"/>
                </a:solidFill>
                <a:cs typeface="Times New Roman" pitchFamily="18" charset="0"/>
              </a:rPr>
              <a:t>пгт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. Крапивинский, ул.Юбилейная, 15.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Электронная почта: </a:t>
            </a:r>
            <a:r>
              <a:rPr lang="en-US" altLang="ru-RU" sz="1600" b="1" dirty="0">
                <a:solidFill>
                  <a:srgbClr val="002060"/>
                </a:solidFill>
                <a:cs typeface="Times New Roman" pitchFamily="18" charset="0"/>
                <a:hlinkClick r:id="rId3"/>
              </a:rPr>
              <a:t>k</a:t>
            </a:r>
            <a:r>
              <a:rPr lang="ru-RU" altLang="ru-RU" sz="1600" b="1" dirty="0" err="1">
                <a:solidFill>
                  <a:srgbClr val="002060"/>
                </a:solidFill>
                <a:cs typeface="Times New Roman" pitchFamily="18" charset="0"/>
                <a:hlinkClick r:id="rId3"/>
              </a:rPr>
              <a:t>r</a:t>
            </a:r>
            <a:r>
              <a:rPr lang="en-US" altLang="ru-RU" sz="1600" b="1" dirty="0">
                <a:solidFill>
                  <a:srgbClr val="002060"/>
                </a:solidFill>
                <a:cs typeface="Times New Roman" pitchFamily="18" charset="0"/>
                <a:hlinkClick r:id="rId3"/>
              </a:rPr>
              <a:t>pr</a:t>
            </a:r>
            <a:r>
              <a:rPr lang="ru-RU" altLang="ru-RU" sz="1600" b="1" dirty="0" err="1">
                <a:solidFill>
                  <a:srgbClr val="002060"/>
                </a:solidFill>
                <a:cs typeface="Times New Roman" pitchFamily="18" charset="0"/>
                <a:hlinkClick r:id="rId3"/>
              </a:rPr>
              <a:t>f@ofukem.ru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ctr"/>
            <a:endParaRPr lang="ru-RU" alt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Начальник – </a:t>
            </a:r>
            <a:r>
              <a:rPr lang="ru-RU" altLang="ru-RU" sz="1600" b="1" dirty="0" err="1" smtClean="0">
                <a:solidFill>
                  <a:srgbClr val="002060"/>
                </a:solidFill>
                <a:cs typeface="Times New Roman" pitchFamily="18" charset="0"/>
              </a:rPr>
              <a:t>Баштанова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 Анна Николаевна</a:t>
            </a:r>
            <a:endParaRPr lang="ru-RU" alt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Телефон (8 38446) 2-22-39, Факс: </a:t>
            </a:r>
            <a:r>
              <a:rPr lang="en-US" altLang="ru-RU" sz="1600" b="1" dirty="0">
                <a:solidFill>
                  <a:srgbClr val="002060"/>
                </a:solidFill>
                <a:cs typeface="Times New Roman" pitchFamily="18" charset="0"/>
              </a:rPr>
              <a:t>2-22-54</a:t>
            </a:r>
            <a:endParaRPr lang="ru-RU" alt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endParaRPr lang="ru-RU" alt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График работы: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Понедельник-пятница с 8-30 до 17-30, </a:t>
            </a: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Обеденный перерыв с 13-00 до 14-00. </a:t>
            </a:r>
          </a:p>
          <a:p>
            <a:pPr algn="ctr">
              <a:buFont typeface="Arial" pitchFamily="34" charset="0"/>
              <a:buNone/>
            </a:pP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Выходной: суббота, воскресенье</a:t>
            </a:r>
          </a:p>
          <a:p>
            <a:pPr algn="ctr">
              <a:buFont typeface="Arial" pitchFamily="34" charset="0"/>
              <a:buNone/>
            </a:pPr>
            <a:endParaRPr lang="ru-RU" alt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Размещен на  официальном сайте Крапивинского муниципального  округа 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  <a:hlinkClick r:id="rId4"/>
              </a:rPr>
              <a:t>http://www.krapivino.ru/</a:t>
            </a:r>
            <a:r>
              <a:rPr lang="ru-RU" altLang="ru-RU" sz="16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316" y="1"/>
            <a:ext cx="6543305" cy="1690688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solidFill>
                  <a:srgbClr val="052847"/>
                </a:solidFill>
                <a:latin typeface="Bookman Old Style" pitchFamily="18" charset="0"/>
                <a:ea typeface="+mn-ea"/>
                <a:cs typeface="+mn-cs"/>
              </a:rPr>
              <a:t>ПОКАЗАТЕЛИ ЭФФЕКТИВНОСТИ ДЕЯТЕЛЬНОСТИ ОРГАНОВ МЕСТНОГО САМОУПРАВЛЕНИЯ КРАПИВИНСКОГО МУНИЦИПАЛЬНОГО ОКРУГА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93283"/>
              </p:ext>
            </p:extLst>
          </p:nvPr>
        </p:nvGraphicFramePr>
        <p:xfrm>
          <a:off x="296881" y="1041321"/>
          <a:ext cx="8609611" cy="5277334"/>
        </p:xfrm>
        <a:graphic>
          <a:graphicData uri="http://schemas.openxmlformats.org/drawingml/2006/table">
            <a:tbl>
              <a:tblPr firstRow="1" bandRow="1"/>
              <a:tblGrid>
                <a:gridCol w="3693228"/>
                <a:gridCol w="807522"/>
                <a:gridCol w="841053"/>
                <a:gridCol w="833368"/>
                <a:gridCol w="744892"/>
                <a:gridCol w="839715"/>
                <a:gridCol w="849833"/>
              </a:tblGrid>
              <a:tr h="16625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2023 год отчет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2024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2025 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2026 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2027 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045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50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населения, проживающего в населенных пунктах, не имеющих регулярного автобусного и (или) железнодорожного сообщения с административным центром муниципального района, в общей численности населения муниципального района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022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детей в возрасте 1 - 6 лет, состоящих на учете для определения в муниципальные дошкольные образовательные учреждения, в общей численности детей в возрасте 1 - 6 лет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068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Общая площадь жилых помещений, приходящаяся в среднем на одного жителя, - всего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кв. м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8466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в том числе введенная в действие за один год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кв. м</a:t>
                      </a:r>
                    </a:p>
                  </a:txBody>
                  <a:tcPr marL="91431" marR="91431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0,338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0,187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0,236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0,286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0,286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796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Удовлетворенность населения деятельностью органов местного самоуправления муниципального района</a:t>
                      </a:r>
                    </a:p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22A26"/>
                        </a:solidFill>
                        <a:effectLst/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 от числа опрошен </a:t>
                      </a:r>
                      <a:r>
                        <a:rPr kumimoji="0" lang="ru-RU" alt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ных</a:t>
                      </a:r>
                      <a:endParaRPr kumimoji="0" lang="ru-RU" alt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22A26"/>
                        </a:solidFill>
                        <a:effectLst/>
                        <a:latin typeface="Constantia" pitchFamily="18" charset="0"/>
                        <a:ea typeface="+mn-ea"/>
                        <a:cs typeface="+mn-cs"/>
                      </a:endParaRPr>
                    </a:p>
                  </a:txBody>
                  <a:tcPr marL="35996" marR="17998" marT="46805" marB="468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316" y="1"/>
            <a:ext cx="6543305" cy="1690688"/>
          </a:xfrm>
        </p:spPr>
        <p:txBody>
          <a:bodyPr/>
          <a:lstStyle/>
          <a:p>
            <a:pPr algn="ctr"/>
            <a:r>
              <a:rPr lang="ru-RU" altLang="ru-RU" sz="1800" b="1" dirty="0" smtClean="0">
                <a:solidFill>
                  <a:srgbClr val="052847"/>
                </a:solidFill>
                <a:latin typeface="Bookman Old Style" pitchFamily="18" charset="0"/>
                <a:ea typeface="+mn-ea"/>
                <a:cs typeface="+mn-cs"/>
              </a:rPr>
              <a:t>ПОКАЗАТЕЛИ ЭФФЕКТИВНОСТИ ДЕЯТЕЛЬНОСТИ ОРГАНОВ МЕСТНОГО САМОУПРАВЛЕНИЯ КРАПИВИНСКОГО МУНИЦИПАЛЬНОГО ОКРУГА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www.PresentationPro.com</a:t>
            </a:r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076171"/>
              </p:ext>
            </p:extLst>
          </p:nvPr>
        </p:nvGraphicFramePr>
        <p:xfrm>
          <a:off x="261257" y="938150"/>
          <a:ext cx="8680862" cy="5861134"/>
        </p:xfrm>
        <a:graphic>
          <a:graphicData uri="http://schemas.openxmlformats.org/drawingml/2006/table">
            <a:tbl>
              <a:tblPr firstRow="1" bandRow="1"/>
              <a:tblGrid>
                <a:gridCol w="4560125"/>
                <a:gridCol w="665018"/>
                <a:gridCol w="760021"/>
                <a:gridCol w="736270"/>
                <a:gridCol w="617517"/>
                <a:gridCol w="712519"/>
                <a:gridCol w="629392"/>
              </a:tblGrid>
              <a:tr h="21073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2024 год отчет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2025 год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прогноз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2026</a:t>
                      </a:r>
                      <a:r>
                        <a:rPr lang="ru-RU" sz="1400" b="1" i="0" u="none" strike="noStrike" baseline="0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2027г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2028 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7810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детей в возрасте 1 - 6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1 - 6 лет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8103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учреждений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5194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Расходы бюджета муниципального образования на общее образование в расчете на 1 обучающегося в муниципальных общеобразовательных учреждениях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тыс.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35998" marR="17999" marT="46798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51012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детей в возрасте 5 - 18 лет, получающих услуги по дополнительному образованию в организациях различной организационно- правовой формы и формы собственности, в общей численности детей этой возрастной группы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28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населения, систематически занимающегося физической культурой и спортом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66,4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66,4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810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8103">
                <a:tc>
                  <a:txBody>
                    <a:bodyPr/>
                    <a:lstStyle>
                      <a:lvl1pPr marL="342900" indent="-3429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</a:p>
                  </a:txBody>
                  <a:tcPr marL="35998" marR="91435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22A26"/>
                          </a:solidFill>
                          <a:effectLst/>
                          <a:latin typeface="Constantia" pitchFamily="18" charset="0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91435" marR="9143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7371,1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6015,2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5929,1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5982,4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5 982,4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827088" y="0"/>
            <a:ext cx="8316912" cy="6921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10" name="Овал 9"/>
          <p:cNvSpPr/>
          <p:nvPr/>
        </p:nvSpPr>
        <p:spPr>
          <a:xfrm>
            <a:off x="827088" y="1125538"/>
            <a:ext cx="7921625" cy="53990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63938" y="609600"/>
            <a:ext cx="2232025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Утверждение отчета об исполнении бюджета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(май-июнь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950" y="4221163"/>
            <a:ext cx="2160588" cy="863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Исполнение бюджета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течение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63938" y="6000750"/>
            <a:ext cx="2232025" cy="628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Утверждение бюджета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(декабрь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86600" y="4005263"/>
            <a:ext cx="1949450" cy="13684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бюджета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(ноябрь-декабрь 2025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75463" y="1773238"/>
            <a:ext cx="2160587" cy="1079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проекта бюджета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(ноябрь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</a:p>
        </p:txBody>
      </p:sp>
      <p:sp>
        <p:nvSpPr>
          <p:cNvPr id="1028" name="Скругленный прямоугольник 1027"/>
          <p:cNvSpPr/>
          <p:nvPr/>
        </p:nvSpPr>
        <p:spPr>
          <a:xfrm>
            <a:off x="152400" y="1905000"/>
            <a:ext cx="2052638" cy="12334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Формирование отчета об исполнении бюджета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позднее 1мая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62200" y="1828800"/>
            <a:ext cx="4873625" cy="39766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составляется на основе:</a:t>
            </a:r>
          </a:p>
          <a:p>
            <a:pPr algn="ctr"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Закона Кемеровской области –Кузбасса «Об областном бюджете 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  <a:p>
            <a:pPr algn="ctr"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Прогноза социально-экономического развития Крапивинского муниципального округа на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до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marL="342900" indent="-342900" algn="ctr">
              <a:buFontTx/>
              <a:buAutoNum type="arabicPeriod"/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основных направлениях  бюджетной и налоговой политики  Крапивинского муниципального округа на 2025 год и на плановый период 2026 и 2027 годов</a:t>
            </a:r>
          </a:p>
          <a:p>
            <a:pPr algn="ctr"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Муниципальных программ Крапивинского муниципального округа</a:t>
            </a:r>
          </a:p>
          <a:p>
            <a:pPr algn="ctr"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451448"/>
              </p:ext>
            </p:extLst>
          </p:nvPr>
        </p:nvGraphicFramePr>
        <p:xfrm>
          <a:off x="174625" y="1371600"/>
          <a:ext cx="8740775" cy="5229570"/>
        </p:xfrm>
        <a:graphic>
          <a:graphicData uri="http://schemas.openxmlformats.org/drawingml/2006/table">
            <a:tbl>
              <a:tblPr/>
              <a:tblGrid>
                <a:gridCol w="565602"/>
                <a:gridCol w="1328232"/>
                <a:gridCol w="1717720"/>
                <a:gridCol w="1459259"/>
                <a:gridCol w="1918852"/>
                <a:gridCol w="1751110"/>
              </a:tblGrid>
              <a:tr h="45735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 dirty="0"/>
                    </a:p>
                  </a:txBody>
                  <a:tcPr marL="91437" marR="91437" marT="45737" marB="457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26912">
                <a:tc rowSpan="4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540000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91437" marR="91437" marT="45737" marB="457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311 200,0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308 100,0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321 700,0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2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неналоговые доходы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42 400,0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43 200,0</a:t>
                      </a:r>
                    </a:p>
                  </a:txBody>
                  <a:tcPr marL="7620" marR="7620" marT="76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43 900,0</a:t>
                      </a:r>
                    </a:p>
                  </a:txBody>
                  <a:tcPr marL="7620" marR="7620" marT="76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917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1 040 304,3</a:t>
                      </a:r>
                    </a:p>
                  </a:txBody>
                  <a:tcPr marL="7620" marR="7620" marT="76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1 043 532,2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1 043 600,2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0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1 393 904,3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1 394 832,2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54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1 409 200,2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33592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7" marR="91437" marT="45737" marB="457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средств местного бюджета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648 120,1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639 174,8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645 010,8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1064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средств областного бюджета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708 425,3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720 649,2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729 353,2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1064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счет средств федерального бюджета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47 158,9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44 608,2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45 036,2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4757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1 403</a:t>
                      </a:r>
                      <a:r>
                        <a:rPr lang="ru-RU" alt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704,3</a:t>
                      </a:r>
                      <a:endParaRPr lang="ru-RU" alt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1 404 432,2</a:t>
                      </a:r>
                      <a:endParaRPr lang="ru-RU" alt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1 419 400,2</a:t>
                      </a:r>
                      <a:endParaRPr lang="ru-RU" alt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403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Д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ефицит (-), профицит (+)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-9 800,0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-9 600,0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-10 200,0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CFCC"/>
                    </a:solidFill>
                  </a:tcPr>
                </a:tc>
              </a:tr>
              <a:tr h="589510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Изменение остатков средств бюджета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9 800,0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9 600,0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10 200,0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2133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9 800,0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9 600,0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10 200,0</a:t>
                      </a:r>
                    </a:p>
                  </a:txBody>
                  <a:tcPr marL="91437" marR="91437"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00200" y="284163"/>
            <a:ext cx="65865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kern="0" dirty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ОСНОВНЫЕ ХАРАКТЕРИСТИКИ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800" b="1" kern="0" dirty="0">
                <a:solidFill>
                  <a:srgbClr val="002060"/>
                </a:solidFill>
                <a:latin typeface="Bookman Old Style" pitchFamily="18" charset="0"/>
                <a:ea typeface="+mj-ea"/>
                <a:cs typeface="+mj-cs"/>
              </a:rPr>
              <a:t>БЮДЖЕТА КРАПИВИНСКОГО МУНИЦИПАЛЬНОГО ОКРУГА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kern="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8" name="Text Box 188"/>
          <p:cNvSpPr txBox="1">
            <a:spLocks noChangeArrowheads="1"/>
          </p:cNvSpPr>
          <p:nvPr/>
        </p:nvSpPr>
        <p:spPr bwMode="auto">
          <a:xfrm rot="16200000">
            <a:off x="-239712" y="2446337"/>
            <a:ext cx="1371600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rgbClr val="540000"/>
                </a:solidFill>
                <a:latin typeface="Bookman Old Style" pitchFamily="18" charset="0"/>
                <a:cs typeface="+mn-cs"/>
              </a:rPr>
              <a:t>Доходы</a:t>
            </a:r>
          </a:p>
        </p:txBody>
      </p:sp>
      <p:sp>
        <p:nvSpPr>
          <p:cNvPr id="11" name="Text Box 188"/>
          <p:cNvSpPr txBox="1">
            <a:spLocks noChangeArrowheads="1"/>
          </p:cNvSpPr>
          <p:nvPr/>
        </p:nvSpPr>
        <p:spPr bwMode="auto">
          <a:xfrm rot="16200000">
            <a:off x="-278606" y="3999706"/>
            <a:ext cx="1447800" cy="306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Р</a:t>
            </a:r>
            <a:r>
              <a:rPr lang="ru-RU" altLang="ru-RU" sz="14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асходы</a:t>
            </a:r>
            <a:endParaRPr lang="ru-RU" altLang="ru-RU" sz="14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12" name="Text Box 188"/>
          <p:cNvSpPr txBox="1">
            <a:spLocks noChangeArrowheads="1"/>
          </p:cNvSpPr>
          <p:nvPr/>
        </p:nvSpPr>
        <p:spPr bwMode="auto">
          <a:xfrm>
            <a:off x="34925" y="5638800"/>
            <a:ext cx="2022475" cy="954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14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  <a:cs typeface="+mn-cs"/>
              </a:rPr>
              <a:t>Источники финансирования дефицита бюджета</a:t>
            </a:r>
            <a:endParaRPr lang="ru-RU" altLang="ru-RU" sz="1400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17080" y="982663"/>
            <a:ext cx="1245919" cy="338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тыс.руб</a:t>
            </a:r>
            <a:r>
              <a:rPr lang="ru-RU" sz="1600" b="1" kern="0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6"/>
          <p:cNvSpPr txBox="1">
            <a:spLocks noChangeArrowheads="1"/>
          </p:cNvSpPr>
          <p:nvPr/>
        </p:nvSpPr>
        <p:spPr bwMode="auto">
          <a:xfrm>
            <a:off x="1600200" y="152401"/>
            <a:ext cx="6586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002060"/>
                </a:solidFill>
                <a:latin typeface="Bookman Old Style" pitchFamily="18" charset="0"/>
              </a:rPr>
              <a:t>НОРМАТИВЫ ОТЧИСЛЕНИЯ НАЛОГОВЫХ И НЕНАЛОГОВЫХ ДОХОДОВ В </a:t>
            </a:r>
            <a:endParaRPr lang="ru-RU" altLang="ru-RU" sz="18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alt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БЮДЖЕТ </a:t>
            </a:r>
            <a:r>
              <a:rPr lang="ru-RU" altLang="ru-RU" sz="1800" b="1" dirty="0">
                <a:solidFill>
                  <a:srgbClr val="002060"/>
                </a:solidFill>
                <a:latin typeface="Bookman Old Style" pitchFamily="18" charset="0"/>
              </a:rPr>
              <a:t>КРАПИВИНСКОГО МУНИЦИПАЛЬНОГО ОКРУГА В </a:t>
            </a:r>
            <a:r>
              <a:rPr lang="ru-RU" altLang="ru-RU" sz="1800" b="1" dirty="0" smtClean="0">
                <a:solidFill>
                  <a:srgbClr val="002060"/>
                </a:solidFill>
                <a:latin typeface="Bookman Old Style" pitchFamily="18" charset="0"/>
              </a:rPr>
              <a:t>2026 </a:t>
            </a:r>
            <a:r>
              <a:rPr lang="ru-RU" altLang="ru-RU" sz="1800" b="1" dirty="0">
                <a:solidFill>
                  <a:srgbClr val="002060"/>
                </a:solidFill>
                <a:latin typeface="Bookman Old Style" pitchFamily="18" charset="0"/>
              </a:rPr>
              <a:t>ГОДУ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041393"/>
              </p:ext>
            </p:extLst>
          </p:nvPr>
        </p:nvGraphicFramePr>
        <p:xfrm>
          <a:off x="533400" y="1370013"/>
          <a:ext cx="8305800" cy="5310877"/>
        </p:xfrm>
        <a:graphic>
          <a:graphicData uri="http://schemas.openxmlformats.org/drawingml/2006/table">
            <a:tbl>
              <a:tblPr firstRow="1" bandRow="1"/>
              <a:tblGrid>
                <a:gridCol w="452623"/>
                <a:gridCol w="4697033"/>
                <a:gridCol w="3156144"/>
              </a:tblGrid>
              <a:tr h="292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19" marR="7619" marT="76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Наименование дохода</a:t>
                      </a:r>
                    </a:p>
                  </a:txBody>
                  <a:tcPr marL="7619" marR="7619" marT="76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Норматив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отчислений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7619" marR="7619" marT="7621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896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НАЛОГОВЫЕ ДОХОДЫ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2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доходы физических лиц (НДФЛ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kumimoji="0" lang="ru-RU" sz="12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по дополнительному нормативу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68,18%    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53,18%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71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Акцизы (на бензин, моторные масла, дизельное топливо)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дифференцированным нормативам,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исходя из протяженности дорог -0,2165%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9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Туристический налог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6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Упрощенная система налогообложения (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УСН)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2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Единый сельскохозяйственный налог (ЕСХН)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8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Патентная система налогообложения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04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Транспортный налог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9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9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100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05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НЕНАЛОГОВЫЕ ДОХОДЫ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82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Доходы, получаемые в виде арендной платы за земельные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участки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2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сдачи в аренду имущества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5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поступления от использования имущества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2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оказания платных услуг муниципальными казенными учреждениями, доходы от компенсации затрат государства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5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реализации имущества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9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земельных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участков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8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Поступления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штрафов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иных сумм возмещения ущерба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7619" marR="7619" marT="7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03958"/>
              </p:ext>
            </p:extLst>
          </p:nvPr>
        </p:nvGraphicFramePr>
        <p:xfrm>
          <a:off x="261257" y="1295399"/>
          <a:ext cx="8787740" cy="5121503"/>
        </p:xfrm>
        <a:graphic>
          <a:graphicData uri="http://schemas.openxmlformats.org/drawingml/2006/table">
            <a:tbl>
              <a:tblPr firstRow="1" bandRow="1"/>
              <a:tblGrid>
                <a:gridCol w="4310744"/>
                <a:gridCol w="1353786"/>
                <a:gridCol w="1447800"/>
                <a:gridCol w="1675410"/>
              </a:tblGrid>
              <a:tr h="34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 </a:t>
                      </a:r>
                    </a:p>
                  </a:txBody>
                  <a:tcPr marL="7620" marR="7620" marT="761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b="1" kern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91435" marR="91435" marT="45715" marB="4571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91435" marR="91435" marT="45715" marB="4571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</a:p>
                  </a:txBody>
                  <a:tcPr marL="91435" marR="91435" marT="45715" marB="45715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9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311 200,0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308 100,0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321 700,0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5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НДФЛ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201 600,0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203 700,0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206 700,0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5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</a:t>
                      </a:r>
                      <a:endParaRPr lang="ru-RU" sz="1400" b="1" i="0" u="none" strike="noStrike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25 100,0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25 750,0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25 100,0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3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совокупный доход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(УСН, </a:t>
                      </a:r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ЕСХН, 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ПСН)</a:t>
                      </a:r>
                      <a:endParaRPr lang="ru-RU" sz="1400" b="1" i="0" u="none" strike="noStrike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45 200,0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38 030,0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48 690,0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1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Имущественные налоги</a:t>
                      </a:r>
                      <a:endParaRPr lang="ru-RU" sz="1400" b="1" i="0" u="none" strike="noStrike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27 800,0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28 520,0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28 840,0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6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11 500,0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12 100,0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12 370,0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56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42 400,0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43 200,0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43 900,0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52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использования имущества (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земли. </a:t>
                      </a:r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муниципального имущества)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36 800,0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37 370,0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37 830,0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17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3 500,0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3 700,0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3 900,0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95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земли, муниципального имущества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1 500,0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Штрафные санкции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4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250,0</a:t>
                      </a:r>
                      <a:endParaRPr lang="ru-RU" sz="1400" b="1" i="0" u="none" strike="noStrike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22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ru-RU" sz="16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ДОХОДОВ:</a:t>
                      </a:r>
                      <a:endParaRPr lang="ru-RU" sz="16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353 600,0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351 300,0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365 600,0</a:t>
                      </a:r>
                      <a:endParaRPr lang="ru-RU" sz="1400" b="1" i="0" u="none" strike="noStrike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615045" y="1"/>
            <a:ext cx="6843156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ru-RU" alt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alt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НАЛОГОВЫЕ И НЕНАЛОГОВЫЕ ДОХОДЫ БЮДЖЕТА КРАПИВИНСКОГО МУНИЦИПАЛЬНОГО ОКРУГА</a:t>
            </a:r>
          </a:p>
        </p:txBody>
      </p:sp>
      <p:pic>
        <p:nvPicPr>
          <p:cNvPr id="1237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738" y="0"/>
            <a:ext cx="9572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48600" y="973777"/>
            <a:ext cx="990600" cy="321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LOOPED_PLAYBACK" val="1"/>
  <p:tag name="GENSWF_OUTPUT_FILE_NAME" val="PPP_SBUSC_TXT_3D_Graph_Increasing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угол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уголок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уголок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уголок</Template>
  <TotalTime>11661</TotalTime>
  <Words>4453</Words>
  <Application>Microsoft Office PowerPoint</Application>
  <PresentationFormat>Экран (4:3)</PresentationFormat>
  <Paragraphs>1027</Paragraphs>
  <Slides>39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уголок</vt:lpstr>
      <vt:lpstr>Office Theme</vt:lpstr>
      <vt:lpstr>1_Office Theme</vt:lpstr>
      <vt:lpstr>1_уголок</vt:lpstr>
      <vt:lpstr>2_уголок</vt:lpstr>
      <vt:lpstr>Лист</vt:lpstr>
      <vt:lpstr>Презентация PowerPoint</vt:lpstr>
      <vt:lpstr>ПОКАЗАТЕЛИ ПРОГНОЗА СОЦИАЛЬНО-ЭКОНОМИЧЕСКОГО РАЗВИТИЯ КРАПИВИНСКОГО МУНИЦИПАЛЬНОГО ОКРУГА</vt:lpstr>
      <vt:lpstr>ПОКАЗАТЕЛИ ЭФФЕКТИВНОСТИ ДЕЯТЕЛЬНОСТИ ОРГАНОВ МЕСТНОГО САМОУПРАВЛЕНИЯ КРАПИВИНСКОГО МУНИЦИПАЛЬНОГО ОКРУГА </vt:lpstr>
      <vt:lpstr>ПОКАЗАТЕЛИ ЭФФЕКТИВНОСТИ ДЕЯТЕЛЬНОСТИ ОРГАНОВ МЕСТНОГО САМОУПРАВЛЕНИЯ КРАПИВИНСКОГО МУНИЦИПАЛЬНОГО ОКРУГА </vt:lpstr>
      <vt:lpstr>ПОКАЗАТЕЛИ ЭФФЕКТИВНОСТИ ДЕЯТЕЛЬНОСТИ ОРГАНОВ МЕСТНОГО САМОУПРАВЛЕНИЯ КРАПИВИНСКОГО МУНИЦИПАЛЬНОГО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 В БЮДЖЕТ КРАПИВИНСКОГО МУНИЦИПАЛЬНОГО ОКРУГА</vt:lpstr>
      <vt:lpstr>ГЛАВНЫЕ ЗАДАЧИ И ПРИОРИТЕТЫ ФОРМИРОВАНИЯ БЮДЖЕТА КРАПИВИНСКОГО МУНИЦИПАЛЬНОГО ОКРУГА ПО РАСХОДАМ  НА 2026-2028 ГОДЫ:</vt:lpstr>
      <vt:lpstr>Презентация PowerPoint</vt:lpstr>
      <vt:lpstr>БЮДЖЕТА КРАПИВИНСКОГО МУНИЦИПАЛЬНОГО ОКРУГА НА 2026-2028  ГОДЫ</vt:lpstr>
      <vt:lpstr>МУНИЦИПАЛЬНАЯ ПРОГРАММА  «ОРГАНИЗАЦИЯ МЕСТНОГО САМОУПРАВЛЕНИЯ» </vt:lpstr>
      <vt:lpstr>МУНИЦИПАЛЬНАЯ ПРОГРАММА   «РАЗВИТИЕ ОБРАЗОВАНИЯ»</vt:lpstr>
      <vt:lpstr>МЕРЫ СОЦИАЛЬНОЙ ПОДДЕРЖКИ, ПРЕДОСТАВЛЯЕМЫЕ ИЗ БЮДЖЕТА КРАПИВИНСКОГО МУНИЦИПАЛЬНОГО ОКРУГА, В РАМКАХ МП «РАЗВИТИЕ ОБРАЗОВАНИЯ»</vt:lpstr>
      <vt:lpstr>МЕРЫ СОЦИАЛЬНОЙ ПОДДЕРЖКИ, ПРЕДОСТАВЛЯЕМЫЕ ИЗ БЮДЖЕТА КРАПИВИНСКОГО МУНИЦИПАЛЬНОГО ОКРУГА, В РАМКАХ МП «РАЗВИТИЕ ОБРАЗОВАНИЯ»</vt:lpstr>
      <vt:lpstr>РАСХОДЫ НА ОХРАНУ СЕМЬИ И ДЕТСТВА</vt:lpstr>
      <vt:lpstr>РАСХОДЫ НА ОХРАНУ СЕМЬИ И ДЕТСТВА</vt:lpstr>
      <vt:lpstr>МУНИЦИПАЛЬНАЯ ПРОГРАММА  «СОЦИАЛЬНАЯ ПОДДЕРЖКА НАСЕЛЕНИЯ»</vt:lpstr>
      <vt:lpstr>Презентация PowerPoint</vt:lpstr>
      <vt:lpstr>МУНИЦИПАЛЬНАЯ ПРОГРАММА  «КУЛЬТУРА» </vt:lpstr>
      <vt:lpstr>МУНИЦИПАЛЬНАЯ ПРОГРАММА  «ИМУЩЕСТВЕННЫЙ КОМПЛЕКС»</vt:lpstr>
      <vt:lpstr>МУНИЦИПАЛЬНАЯ ПРОГРАММА  «ОБЕСПЕЧЕНИЕ БЕЗОПАСНОСТИ ЖИЗНЕДЕЯТЕЛЬНОСТИ НАСЕЛЕНИЯ НА ТЕРРИТОРИИ КМО»</vt:lpstr>
      <vt:lpstr>МУНИЦИПАЛЬНАЯ ПРОГРАММА  «ПООЩРЕНИЕ ГРАЖДАН, ОРГАНИЗАЦИЙ ЗА ЗАСЛУГИ В СОЦИАЛЬНО-ЭКОНОМИЧЕСКОМ РАЗВИТИИ» </vt:lpstr>
      <vt:lpstr>МУНИЦИПАЛЬНАЯ ПРОГРАММА  «БЛАГОУСТРОЙСТВО»  </vt:lpstr>
      <vt:lpstr>МУНИЦИПАЛЬНАЯ ПРОГРАММА   «РАЗВИТИЕ ТУРИЗМА» </vt:lpstr>
      <vt:lpstr>МУНИЦИПАЛЬНАЯ  ПРОГРАММА   «УЛУЧШЕНИЕ УСЛОВИЙ И ОХРАНЫ ТРУДА» </vt:lpstr>
      <vt:lpstr>Презентация PowerPoint</vt:lpstr>
      <vt:lpstr>МУНИЦИПАЛЬНАЯ ПРОГРАММА   «ПРОФИЛАКТИКА ТЕРРОРИЗМА, МИНИМИЗАЦИЯ И ЛИКВИДАЦИЯ ПОСЛЕДСТВИЙ ЕГО ПРОЯВЛЕНИЙ» </vt:lpstr>
      <vt:lpstr>МУНИЦИПАЛЬНАЯ ПРОГРАММА   «ДОРОЖНОЕ ХОЗЯЙСТВО И НАЦИОНАЛЬНАЯ ЭКОНОМИКА» </vt:lpstr>
      <vt:lpstr>ДОРОЖНЫЙ ФОНД КРАПИВИНСКОГО МУНИЦИПАЛЬНОГО ОКРУГА</vt:lpstr>
      <vt:lpstr>Презентация PowerPoint</vt:lpstr>
      <vt:lpstr>Презентация PowerPoint</vt:lpstr>
      <vt:lpstr>УСЛОВНО-УТВЕРЖДЕННЫЕ  РАСХОДЫ</vt:lpstr>
      <vt:lpstr>ИСТОЧНИКИ ФИНАНСИРОВАНИЯ  И ДЕФИЦИТ БЮДЖЕТА  КРАПИВИНСКОГО МУНИЦИПАЛЬНОГО ОКРУГА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ASFR</dc:creator>
  <cp:lastModifiedBy>bud_a</cp:lastModifiedBy>
  <cp:revision>1243</cp:revision>
  <cp:lastPrinted>2025-12-25T08:16:20Z</cp:lastPrinted>
  <dcterms:created xsi:type="dcterms:W3CDTF">2004-02-11T14:41:34Z</dcterms:created>
  <dcterms:modified xsi:type="dcterms:W3CDTF">2025-12-30T12:22:08Z</dcterms:modified>
</cp:coreProperties>
</file>