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40"/>
  </p:notesMasterIdLst>
  <p:handoutMasterIdLst>
    <p:handoutMasterId r:id="rId41"/>
  </p:handoutMasterIdLst>
  <p:sldIdLst>
    <p:sldId id="274" r:id="rId6"/>
    <p:sldId id="571" r:id="rId7"/>
    <p:sldId id="589" r:id="rId8"/>
    <p:sldId id="590" r:id="rId9"/>
    <p:sldId id="593" r:id="rId10"/>
    <p:sldId id="613" r:id="rId11"/>
    <p:sldId id="564" r:id="rId12"/>
    <p:sldId id="569" r:id="rId13"/>
    <p:sldId id="573" r:id="rId14"/>
    <p:sldId id="588" r:id="rId15"/>
    <p:sldId id="596" r:id="rId16"/>
    <p:sldId id="597" r:id="rId17"/>
    <p:sldId id="598" r:id="rId18"/>
    <p:sldId id="591" r:id="rId19"/>
    <p:sldId id="594" r:id="rId20"/>
    <p:sldId id="600" r:id="rId21"/>
    <p:sldId id="599" r:id="rId22"/>
    <p:sldId id="601" r:id="rId23"/>
    <p:sldId id="592" r:id="rId24"/>
    <p:sldId id="614" r:id="rId25"/>
    <p:sldId id="602" r:id="rId26"/>
    <p:sldId id="603" r:id="rId27"/>
    <p:sldId id="608" r:id="rId28"/>
    <p:sldId id="604" r:id="rId29"/>
    <p:sldId id="609" r:id="rId30"/>
    <p:sldId id="605" r:id="rId31"/>
    <p:sldId id="610" r:id="rId32"/>
    <p:sldId id="606" r:id="rId33"/>
    <p:sldId id="611" r:id="rId34"/>
    <p:sldId id="607" r:id="rId35"/>
    <p:sldId id="612" r:id="rId36"/>
    <p:sldId id="583" r:id="rId37"/>
    <p:sldId id="581" r:id="rId38"/>
    <p:sldId id="555" r:id="rId3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18"/>
    <a:srgbClr val="005024"/>
    <a:srgbClr val="009999"/>
    <a:srgbClr val="2E9616"/>
    <a:srgbClr val="8FCD29"/>
    <a:srgbClr val="37FF91"/>
    <a:srgbClr val="D9F5FB"/>
    <a:srgbClr val="F36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 autoAdjust="0"/>
    <p:restoredTop sz="81451" autoAdjust="0"/>
  </p:normalViewPr>
  <p:slideViewPr>
    <p:cSldViewPr snapToGrid="0">
      <p:cViewPr varScale="1">
        <p:scale>
          <a:sx n="90" d="100"/>
          <a:sy n="90" d="100"/>
        </p:scale>
        <p:origin x="924" y="66"/>
      </p:cViewPr>
      <p:guideLst>
        <p:guide orient="horz" pos="2160"/>
        <p:guide pos="3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C467C-CF41-481D-9A35-93233799064A}" type="doc">
      <dgm:prSet loTypeId="urn:microsoft.com/office/officeart/2005/8/layout/process4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A9702772-A447-4C58-AB18-1CA2C58DD2C6}">
      <dgm:prSet phldrT="[Текст]"/>
      <dgm:spPr/>
      <dgm:t>
        <a:bodyPr/>
        <a:lstStyle/>
        <a:p>
          <a:r>
            <a:rPr lang="ru-RU" dirty="0"/>
            <a:t>Финансовый рынок</a:t>
          </a:r>
        </a:p>
      </dgm:t>
    </dgm:pt>
    <dgm:pt modelId="{BA48EFFF-6415-46F4-A8F5-DAB69F806729}" type="parTrans" cxnId="{353691C0-52D5-48BB-BA5C-211AD4DD6E65}">
      <dgm:prSet/>
      <dgm:spPr/>
      <dgm:t>
        <a:bodyPr/>
        <a:lstStyle/>
        <a:p>
          <a:endParaRPr lang="ru-RU"/>
        </a:p>
      </dgm:t>
    </dgm:pt>
    <dgm:pt modelId="{0CE05AD6-C45A-4748-99EF-10152800CAB0}" type="sibTrans" cxnId="{353691C0-52D5-48BB-BA5C-211AD4DD6E65}">
      <dgm:prSet/>
      <dgm:spPr/>
      <dgm:t>
        <a:bodyPr/>
        <a:lstStyle/>
        <a:p>
          <a:endParaRPr lang="ru-RU"/>
        </a:p>
      </dgm:t>
    </dgm:pt>
    <dgm:pt modelId="{A5C82F78-664D-4608-BF36-D27DC605BC46}">
      <dgm:prSet phldrT="[Текст]"/>
      <dgm:spPr/>
      <dgm:t>
        <a:bodyPr/>
        <a:lstStyle/>
        <a:p>
          <a:r>
            <a:rPr lang="ru-RU" dirty="0" err="1"/>
            <a:t>Некредитные</a:t>
          </a:r>
          <a:r>
            <a:rPr lang="ru-RU" dirty="0"/>
            <a:t> финансовые организации</a:t>
          </a:r>
        </a:p>
      </dgm:t>
    </dgm:pt>
    <dgm:pt modelId="{D494BEF7-67F2-4252-93D1-8E74094554A4}" type="parTrans" cxnId="{D41C857E-8590-4AB3-A969-541ABCBADBC6}">
      <dgm:prSet/>
      <dgm:spPr/>
      <dgm:t>
        <a:bodyPr/>
        <a:lstStyle/>
        <a:p>
          <a:endParaRPr lang="ru-RU"/>
        </a:p>
      </dgm:t>
    </dgm:pt>
    <dgm:pt modelId="{CDBB0180-F6B3-49CC-983E-73F71D26AC90}" type="sibTrans" cxnId="{D41C857E-8590-4AB3-A969-541ABCBADBC6}">
      <dgm:prSet/>
      <dgm:spPr/>
      <dgm:t>
        <a:bodyPr/>
        <a:lstStyle/>
        <a:p>
          <a:endParaRPr lang="ru-RU"/>
        </a:p>
      </dgm:t>
    </dgm:pt>
    <dgm:pt modelId="{2382520E-66E0-4653-A2D1-20AF23902458}">
      <dgm:prSet phldrT="[Текст]"/>
      <dgm:spPr/>
      <dgm:t>
        <a:bodyPr/>
        <a:lstStyle/>
        <a:p>
          <a:r>
            <a:rPr lang="ru-RU" dirty="0" err="1"/>
            <a:t>Микрофинансовые</a:t>
          </a:r>
          <a:r>
            <a:rPr lang="ru-RU" dirty="0"/>
            <a:t> организации</a:t>
          </a:r>
        </a:p>
      </dgm:t>
    </dgm:pt>
    <dgm:pt modelId="{DC252DB3-FBA0-49D6-BF62-4DC5B408C4F6}" type="parTrans" cxnId="{EC33DB56-8005-47DD-A867-347026550160}">
      <dgm:prSet/>
      <dgm:spPr/>
      <dgm:t>
        <a:bodyPr/>
        <a:lstStyle/>
        <a:p>
          <a:endParaRPr lang="ru-RU"/>
        </a:p>
      </dgm:t>
    </dgm:pt>
    <dgm:pt modelId="{EF66F8E6-1DCF-486C-94CF-B72D580E8FC9}" type="sibTrans" cxnId="{EC33DB56-8005-47DD-A867-347026550160}">
      <dgm:prSet/>
      <dgm:spPr/>
      <dgm:t>
        <a:bodyPr/>
        <a:lstStyle/>
        <a:p>
          <a:endParaRPr lang="ru-RU"/>
        </a:p>
      </dgm:t>
    </dgm:pt>
    <dgm:pt modelId="{1EB1BF30-D5B4-4245-8257-E9C9616053ED}" type="pres">
      <dgm:prSet presAssocID="{32DC467C-CF41-481D-9A35-9323379906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4533D0-36B4-4418-8D90-B702B68663EF}" type="pres">
      <dgm:prSet presAssocID="{2382520E-66E0-4653-A2D1-20AF23902458}" presName="boxAndChildren" presStyleCnt="0"/>
      <dgm:spPr/>
    </dgm:pt>
    <dgm:pt modelId="{C72D7E8D-8D76-4C94-BA5A-FE8DB6DC20A4}" type="pres">
      <dgm:prSet presAssocID="{2382520E-66E0-4653-A2D1-20AF23902458}" presName="parentTextBox" presStyleLbl="node1" presStyleIdx="0" presStyleCnt="3"/>
      <dgm:spPr/>
      <dgm:t>
        <a:bodyPr/>
        <a:lstStyle/>
        <a:p>
          <a:endParaRPr lang="ru-RU"/>
        </a:p>
      </dgm:t>
    </dgm:pt>
    <dgm:pt modelId="{B2835D6A-6DD7-41D6-9D7D-9C002B6623AD}" type="pres">
      <dgm:prSet presAssocID="{CDBB0180-F6B3-49CC-983E-73F71D26AC90}" presName="sp" presStyleCnt="0"/>
      <dgm:spPr/>
    </dgm:pt>
    <dgm:pt modelId="{3B9DDFFB-B731-4558-9827-69E2247666C2}" type="pres">
      <dgm:prSet presAssocID="{A5C82F78-664D-4608-BF36-D27DC605BC46}" presName="arrowAndChildren" presStyleCnt="0"/>
      <dgm:spPr/>
    </dgm:pt>
    <dgm:pt modelId="{02B35851-C0A9-47E5-8444-E8507DA6AA4C}" type="pres">
      <dgm:prSet presAssocID="{A5C82F78-664D-4608-BF36-D27DC605BC4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22C7507-86F1-453A-AE3E-FA4143552408}" type="pres">
      <dgm:prSet presAssocID="{0CE05AD6-C45A-4748-99EF-10152800CAB0}" presName="sp" presStyleCnt="0"/>
      <dgm:spPr/>
    </dgm:pt>
    <dgm:pt modelId="{9AE32B40-9DF3-4205-840C-C16D153C72AF}" type="pres">
      <dgm:prSet presAssocID="{A9702772-A447-4C58-AB18-1CA2C58DD2C6}" presName="arrowAndChildren" presStyleCnt="0"/>
      <dgm:spPr/>
    </dgm:pt>
    <dgm:pt modelId="{27EB0E18-05AF-485D-B908-41B0162E2B88}" type="pres">
      <dgm:prSet presAssocID="{A9702772-A447-4C58-AB18-1CA2C58DD2C6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848FDF22-999B-4E2E-A9F3-53719D553FCE}" type="presOf" srcId="{A5C82F78-664D-4608-BF36-D27DC605BC46}" destId="{02B35851-C0A9-47E5-8444-E8507DA6AA4C}" srcOrd="0" destOrd="0" presId="urn:microsoft.com/office/officeart/2005/8/layout/process4"/>
    <dgm:cxn modelId="{6C05646B-A622-4871-9007-8965FBFF6E0B}" type="presOf" srcId="{A9702772-A447-4C58-AB18-1CA2C58DD2C6}" destId="{27EB0E18-05AF-485D-B908-41B0162E2B88}" srcOrd="0" destOrd="0" presId="urn:microsoft.com/office/officeart/2005/8/layout/process4"/>
    <dgm:cxn modelId="{4091CDA4-472B-4047-987E-BE892D20F758}" type="presOf" srcId="{32DC467C-CF41-481D-9A35-93233799064A}" destId="{1EB1BF30-D5B4-4245-8257-E9C9616053ED}" srcOrd="0" destOrd="0" presId="urn:microsoft.com/office/officeart/2005/8/layout/process4"/>
    <dgm:cxn modelId="{90CC0F00-F659-48C6-9AC9-5CDF7E4F5958}" type="presOf" srcId="{2382520E-66E0-4653-A2D1-20AF23902458}" destId="{C72D7E8D-8D76-4C94-BA5A-FE8DB6DC20A4}" srcOrd="0" destOrd="0" presId="urn:microsoft.com/office/officeart/2005/8/layout/process4"/>
    <dgm:cxn modelId="{353691C0-52D5-48BB-BA5C-211AD4DD6E65}" srcId="{32DC467C-CF41-481D-9A35-93233799064A}" destId="{A9702772-A447-4C58-AB18-1CA2C58DD2C6}" srcOrd="0" destOrd="0" parTransId="{BA48EFFF-6415-46F4-A8F5-DAB69F806729}" sibTransId="{0CE05AD6-C45A-4748-99EF-10152800CAB0}"/>
    <dgm:cxn modelId="{D41C857E-8590-4AB3-A969-541ABCBADBC6}" srcId="{32DC467C-CF41-481D-9A35-93233799064A}" destId="{A5C82F78-664D-4608-BF36-D27DC605BC46}" srcOrd="1" destOrd="0" parTransId="{D494BEF7-67F2-4252-93D1-8E74094554A4}" sibTransId="{CDBB0180-F6B3-49CC-983E-73F71D26AC90}"/>
    <dgm:cxn modelId="{EC33DB56-8005-47DD-A867-347026550160}" srcId="{32DC467C-CF41-481D-9A35-93233799064A}" destId="{2382520E-66E0-4653-A2D1-20AF23902458}" srcOrd="2" destOrd="0" parTransId="{DC252DB3-FBA0-49D6-BF62-4DC5B408C4F6}" sibTransId="{EF66F8E6-1DCF-486C-94CF-B72D580E8FC9}"/>
    <dgm:cxn modelId="{0C975A9A-FF68-42BA-8A2D-FE3D57D555A0}" type="presParOf" srcId="{1EB1BF30-D5B4-4245-8257-E9C9616053ED}" destId="{634533D0-36B4-4418-8D90-B702B68663EF}" srcOrd="0" destOrd="0" presId="urn:microsoft.com/office/officeart/2005/8/layout/process4"/>
    <dgm:cxn modelId="{8B21C6AF-078E-4F69-A41E-643462EC9BF2}" type="presParOf" srcId="{634533D0-36B4-4418-8D90-B702B68663EF}" destId="{C72D7E8D-8D76-4C94-BA5A-FE8DB6DC20A4}" srcOrd="0" destOrd="0" presId="urn:microsoft.com/office/officeart/2005/8/layout/process4"/>
    <dgm:cxn modelId="{152D98C0-61DF-41D4-B088-4DEA841E649A}" type="presParOf" srcId="{1EB1BF30-D5B4-4245-8257-E9C9616053ED}" destId="{B2835D6A-6DD7-41D6-9D7D-9C002B6623AD}" srcOrd="1" destOrd="0" presId="urn:microsoft.com/office/officeart/2005/8/layout/process4"/>
    <dgm:cxn modelId="{0FFD3655-579A-422D-A334-D19584508B50}" type="presParOf" srcId="{1EB1BF30-D5B4-4245-8257-E9C9616053ED}" destId="{3B9DDFFB-B731-4558-9827-69E2247666C2}" srcOrd="2" destOrd="0" presId="urn:microsoft.com/office/officeart/2005/8/layout/process4"/>
    <dgm:cxn modelId="{E1ACF77E-1F5D-48F1-9AE2-4EFE26CC1FB7}" type="presParOf" srcId="{3B9DDFFB-B731-4558-9827-69E2247666C2}" destId="{02B35851-C0A9-47E5-8444-E8507DA6AA4C}" srcOrd="0" destOrd="0" presId="urn:microsoft.com/office/officeart/2005/8/layout/process4"/>
    <dgm:cxn modelId="{69FD1DC1-020E-4F27-B406-1C069649A2CC}" type="presParOf" srcId="{1EB1BF30-D5B4-4245-8257-E9C9616053ED}" destId="{122C7507-86F1-453A-AE3E-FA4143552408}" srcOrd="3" destOrd="0" presId="urn:microsoft.com/office/officeart/2005/8/layout/process4"/>
    <dgm:cxn modelId="{E2519EA9-BC79-4043-B5F0-6E87590F3383}" type="presParOf" srcId="{1EB1BF30-D5B4-4245-8257-E9C9616053ED}" destId="{9AE32B40-9DF3-4205-840C-C16D153C72AF}" srcOrd="4" destOrd="0" presId="urn:microsoft.com/office/officeart/2005/8/layout/process4"/>
    <dgm:cxn modelId="{66B1BD4E-9D64-4C39-BD43-C653BA68A3C6}" type="presParOf" srcId="{9AE32B40-9DF3-4205-840C-C16D153C72AF}" destId="{27EB0E18-05AF-485D-B908-41B0162E2B8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DC467C-CF41-481D-9A35-93233799064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702772-A447-4C58-AB18-1CA2C58DD2C6}">
      <dgm:prSet phldrT="[Текст]" custT="1"/>
      <dgm:spPr/>
      <dgm:t>
        <a:bodyPr/>
        <a:lstStyle/>
        <a:p>
          <a: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Предоставляет возможность реализовать предпринимательскую инициативу</a:t>
          </a:r>
        </a:p>
      </dgm:t>
    </dgm:pt>
    <dgm:pt modelId="{BA48EFFF-6415-46F4-A8F5-DAB69F806729}" type="parTrans" cxnId="{353691C0-52D5-48BB-BA5C-211AD4DD6E65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E05AD6-C45A-4748-99EF-10152800CAB0}" type="sibTrans" cxnId="{353691C0-52D5-48BB-BA5C-211AD4DD6E65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C82F78-664D-4608-BF36-D27DC605BC46}">
      <dgm:prSet phldrT="[Текст]" custT="1"/>
      <dgm:spPr/>
      <dgm:t>
        <a:bodyPr/>
        <a:lstStyle/>
        <a:p>
          <a: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Повышает покупательскую способность населения</a:t>
          </a:r>
        </a:p>
      </dgm:t>
    </dgm:pt>
    <dgm:pt modelId="{D494BEF7-67F2-4252-93D1-8E74094554A4}" type="parTrans" cxnId="{D41C857E-8590-4AB3-A969-541ABCBADBC6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B0180-F6B3-49CC-983E-73F71D26AC90}" type="sibTrans" cxnId="{D41C857E-8590-4AB3-A969-541ABCBADBC6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82520E-66E0-4653-A2D1-20AF23902458}">
      <dgm:prSet phldrT="[Текст]" custT="1"/>
      <dgm:spPr/>
      <dgm:t>
        <a:bodyPr/>
        <a:lstStyle/>
        <a:p>
          <a: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Снижает теневую составляющую в экономике </a:t>
          </a:r>
        </a:p>
      </dgm:t>
    </dgm:pt>
    <dgm:pt modelId="{DC252DB3-FBA0-49D6-BF62-4DC5B408C4F6}" type="parTrans" cxnId="{EC33DB56-8005-47DD-A867-347026550160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6F8E6-1DCF-486C-94CF-B72D580E8FC9}" type="sibTrans" cxnId="{EC33DB56-8005-47DD-A867-347026550160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F8D79C-2A8B-41E7-8A60-38EC171CD0C2}" type="pres">
      <dgm:prSet presAssocID="{32DC467C-CF41-481D-9A35-9323379906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4DE7F2-8B33-4D6B-AE2B-B1B672F3BF5D}" type="pres">
      <dgm:prSet presAssocID="{A9702772-A447-4C58-AB18-1CA2C58DD2C6}" presName="parentLin" presStyleCnt="0"/>
      <dgm:spPr/>
    </dgm:pt>
    <dgm:pt modelId="{1513C526-EB4D-46EC-9763-4B30F725000A}" type="pres">
      <dgm:prSet presAssocID="{A9702772-A447-4C58-AB18-1CA2C58DD2C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50D32A0-951C-4083-9608-0FADAE363D9C}" type="pres">
      <dgm:prSet presAssocID="{A9702772-A447-4C58-AB18-1CA2C58DD2C6}" presName="parentText" presStyleLbl="node1" presStyleIdx="0" presStyleCnt="3" custScaleX="1397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949D9-D216-46B6-BBB2-3E12350478FA}" type="pres">
      <dgm:prSet presAssocID="{A9702772-A447-4C58-AB18-1CA2C58DD2C6}" presName="negativeSpace" presStyleCnt="0"/>
      <dgm:spPr/>
    </dgm:pt>
    <dgm:pt modelId="{8F712E37-8512-40E8-BE3E-C11DF20E7C0A}" type="pres">
      <dgm:prSet presAssocID="{A9702772-A447-4C58-AB18-1CA2C58DD2C6}" presName="childText" presStyleLbl="conFgAcc1" presStyleIdx="0" presStyleCnt="3">
        <dgm:presLayoutVars>
          <dgm:bulletEnabled val="1"/>
        </dgm:presLayoutVars>
      </dgm:prSet>
      <dgm:spPr/>
    </dgm:pt>
    <dgm:pt modelId="{31F2A43B-6C32-40C1-A7F2-57E73CCB09C2}" type="pres">
      <dgm:prSet presAssocID="{0CE05AD6-C45A-4748-99EF-10152800CAB0}" presName="spaceBetweenRectangles" presStyleCnt="0"/>
      <dgm:spPr/>
    </dgm:pt>
    <dgm:pt modelId="{B5CEDB5B-0761-4081-802C-29C890DD6AC0}" type="pres">
      <dgm:prSet presAssocID="{A5C82F78-664D-4608-BF36-D27DC605BC46}" presName="parentLin" presStyleCnt="0"/>
      <dgm:spPr/>
    </dgm:pt>
    <dgm:pt modelId="{00F73DAC-FA81-4650-B07C-D96B9E0F02AB}" type="pres">
      <dgm:prSet presAssocID="{A5C82F78-664D-4608-BF36-D27DC605BC4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600D093-EBC7-448E-A072-EE6F8FB5D337}" type="pres">
      <dgm:prSet presAssocID="{A5C82F78-664D-4608-BF36-D27DC605BC46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8F678-19DB-47DC-82BE-60F12E56327E}" type="pres">
      <dgm:prSet presAssocID="{A5C82F78-664D-4608-BF36-D27DC605BC46}" presName="negativeSpace" presStyleCnt="0"/>
      <dgm:spPr/>
    </dgm:pt>
    <dgm:pt modelId="{BC357E7A-5029-4573-8DE1-7352022595FF}" type="pres">
      <dgm:prSet presAssocID="{A5C82F78-664D-4608-BF36-D27DC605BC46}" presName="childText" presStyleLbl="conFgAcc1" presStyleIdx="1" presStyleCnt="3">
        <dgm:presLayoutVars>
          <dgm:bulletEnabled val="1"/>
        </dgm:presLayoutVars>
      </dgm:prSet>
      <dgm:spPr/>
    </dgm:pt>
    <dgm:pt modelId="{C2796867-6BA3-4878-B0AC-EEA37CE7BAAC}" type="pres">
      <dgm:prSet presAssocID="{CDBB0180-F6B3-49CC-983E-73F71D26AC90}" presName="spaceBetweenRectangles" presStyleCnt="0"/>
      <dgm:spPr/>
    </dgm:pt>
    <dgm:pt modelId="{43336D37-67A3-4426-94B9-BFCE7EA62836}" type="pres">
      <dgm:prSet presAssocID="{2382520E-66E0-4653-A2D1-20AF23902458}" presName="parentLin" presStyleCnt="0"/>
      <dgm:spPr/>
    </dgm:pt>
    <dgm:pt modelId="{0E79CA20-FECA-41B2-9509-9496B129ADE0}" type="pres">
      <dgm:prSet presAssocID="{2382520E-66E0-4653-A2D1-20AF2390245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1EAA5F5-2EDC-4A09-98B1-5C58DB773F88}" type="pres">
      <dgm:prSet presAssocID="{2382520E-66E0-4653-A2D1-20AF23902458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BA980-FBE2-474B-8308-E56128D3DFEF}" type="pres">
      <dgm:prSet presAssocID="{2382520E-66E0-4653-A2D1-20AF23902458}" presName="negativeSpace" presStyleCnt="0"/>
      <dgm:spPr/>
    </dgm:pt>
    <dgm:pt modelId="{1C9A5266-5F2E-4408-A3E3-3C1AF148A644}" type="pres">
      <dgm:prSet presAssocID="{2382520E-66E0-4653-A2D1-20AF2390245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655BA1C-B5ED-4F59-8F6A-959678F4A7B4}" type="presOf" srcId="{A5C82F78-664D-4608-BF36-D27DC605BC46}" destId="{7600D093-EBC7-448E-A072-EE6F8FB5D337}" srcOrd="1" destOrd="0" presId="urn:microsoft.com/office/officeart/2005/8/layout/list1"/>
    <dgm:cxn modelId="{83C72CDC-62F4-4E14-BF61-A2B3342DDB0F}" type="presOf" srcId="{32DC467C-CF41-481D-9A35-93233799064A}" destId="{A5F8D79C-2A8B-41E7-8A60-38EC171CD0C2}" srcOrd="0" destOrd="0" presId="urn:microsoft.com/office/officeart/2005/8/layout/list1"/>
    <dgm:cxn modelId="{2D2C497D-2BE2-4DA9-AFEB-F322D93C22F6}" type="presOf" srcId="{A9702772-A447-4C58-AB18-1CA2C58DD2C6}" destId="{1513C526-EB4D-46EC-9763-4B30F725000A}" srcOrd="0" destOrd="0" presId="urn:microsoft.com/office/officeart/2005/8/layout/list1"/>
    <dgm:cxn modelId="{2E541124-1977-43D4-9385-8BFBF3B12A7E}" type="presOf" srcId="{2382520E-66E0-4653-A2D1-20AF23902458}" destId="{0E79CA20-FECA-41B2-9509-9496B129ADE0}" srcOrd="0" destOrd="0" presId="urn:microsoft.com/office/officeart/2005/8/layout/list1"/>
    <dgm:cxn modelId="{866D0465-FADD-4297-941F-8DFE8956E9C8}" type="presOf" srcId="{A5C82F78-664D-4608-BF36-D27DC605BC46}" destId="{00F73DAC-FA81-4650-B07C-D96B9E0F02AB}" srcOrd="0" destOrd="0" presId="urn:microsoft.com/office/officeart/2005/8/layout/list1"/>
    <dgm:cxn modelId="{18D1678C-95E1-424C-A351-7CEB45F57B65}" type="presOf" srcId="{2382520E-66E0-4653-A2D1-20AF23902458}" destId="{C1EAA5F5-2EDC-4A09-98B1-5C58DB773F88}" srcOrd="1" destOrd="0" presId="urn:microsoft.com/office/officeart/2005/8/layout/list1"/>
    <dgm:cxn modelId="{EC33DB56-8005-47DD-A867-347026550160}" srcId="{32DC467C-CF41-481D-9A35-93233799064A}" destId="{2382520E-66E0-4653-A2D1-20AF23902458}" srcOrd="2" destOrd="0" parTransId="{DC252DB3-FBA0-49D6-BF62-4DC5B408C4F6}" sibTransId="{EF66F8E6-1DCF-486C-94CF-B72D580E8FC9}"/>
    <dgm:cxn modelId="{353691C0-52D5-48BB-BA5C-211AD4DD6E65}" srcId="{32DC467C-CF41-481D-9A35-93233799064A}" destId="{A9702772-A447-4C58-AB18-1CA2C58DD2C6}" srcOrd="0" destOrd="0" parTransId="{BA48EFFF-6415-46F4-A8F5-DAB69F806729}" sibTransId="{0CE05AD6-C45A-4748-99EF-10152800CAB0}"/>
    <dgm:cxn modelId="{D41C857E-8590-4AB3-A969-541ABCBADBC6}" srcId="{32DC467C-CF41-481D-9A35-93233799064A}" destId="{A5C82F78-664D-4608-BF36-D27DC605BC46}" srcOrd="1" destOrd="0" parTransId="{D494BEF7-67F2-4252-93D1-8E74094554A4}" sibTransId="{CDBB0180-F6B3-49CC-983E-73F71D26AC90}"/>
    <dgm:cxn modelId="{E259CBDD-E795-4D56-8181-CD1D59C43F7F}" type="presOf" srcId="{A9702772-A447-4C58-AB18-1CA2C58DD2C6}" destId="{F50D32A0-951C-4083-9608-0FADAE363D9C}" srcOrd="1" destOrd="0" presId="urn:microsoft.com/office/officeart/2005/8/layout/list1"/>
    <dgm:cxn modelId="{CC4E2EFC-6F0E-4B6D-8EC4-1810BD962C5A}" type="presParOf" srcId="{A5F8D79C-2A8B-41E7-8A60-38EC171CD0C2}" destId="{1C4DE7F2-8B33-4D6B-AE2B-B1B672F3BF5D}" srcOrd="0" destOrd="0" presId="urn:microsoft.com/office/officeart/2005/8/layout/list1"/>
    <dgm:cxn modelId="{3DFF0A60-2D2D-4D73-99C5-172418A7BB17}" type="presParOf" srcId="{1C4DE7F2-8B33-4D6B-AE2B-B1B672F3BF5D}" destId="{1513C526-EB4D-46EC-9763-4B30F725000A}" srcOrd="0" destOrd="0" presId="urn:microsoft.com/office/officeart/2005/8/layout/list1"/>
    <dgm:cxn modelId="{8365EB2A-EEC8-4341-85B8-5C11D6A131A7}" type="presParOf" srcId="{1C4DE7F2-8B33-4D6B-AE2B-B1B672F3BF5D}" destId="{F50D32A0-951C-4083-9608-0FADAE363D9C}" srcOrd="1" destOrd="0" presId="urn:microsoft.com/office/officeart/2005/8/layout/list1"/>
    <dgm:cxn modelId="{A4674DAD-DABD-4B89-8112-6C598817834A}" type="presParOf" srcId="{A5F8D79C-2A8B-41E7-8A60-38EC171CD0C2}" destId="{AB3949D9-D216-46B6-BBB2-3E12350478FA}" srcOrd="1" destOrd="0" presId="urn:microsoft.com/office/officeart/2005/8/layout/list1"/>
    <dgm:cxn modelId="{74C7AE0B-283A-4A22-A1F9-F4AD406F0682}" type="presParOf" srcId="{A5F8D79C-2A8B-41E7-8A60-38EC171CD0C2}" destId="{8F712E37-8512-40E8-BE3E-C11DF20E7C0A}" srcOrd="2" destOrd="0" presId="urn:microsoft.com/office/officeart/2005/8/layout/list1"/>
    <dgm:cxn modelId="{46EA616F-4A0F-456E-9C96-CE67E2CA3B02}" type="presParOf" srcId="{A5F8D79C-2A8B-41E7-8A60-38EC171CD0C2}" destId="{31F2A43B-6C32-40C1-A7F2-57E73CCB09C2}" srcOrd="3" destOrd="0" presId="urn:microsoft.com/office/officeart/2005/8/layout/list1"/>
    <dgm:cxn modelId="{4A161705-A5A4-493E-A825-B238BE04F57E}" type="presParOf" srcId="{A5F8D79C-2A8B-41E7-8A60-38EC171CD0C2}" destId="{B5CEDB5B-0761-4081-802C-29C890DD6AC0}" srcOrd="4" destOrd="0" presId="urn:microsoft.com/office/officeart/2005/8/layout/list1"/>
    <dgm:cxn modelId="{DC9F1961-475E-4031-8B18-2E91E26878E8}" type="presParOf" srcId="{B5CEDB5B-0761-4081-802C-29C890DD6AC0}" destId="{00F73DAC-FA81-4650-B07C-D96B9E0F02AB}" srcOrd="0" destOrd="0" presId="urn:microsoft.com/office/officeart/2005/8/layout/list1"/>
    <dgm:cxn modelId="{4BADA8CD-0CDE-429B-B99D-CB3119E4D8D3}" type="presParOf" srcId="{B5CEDB5B-0761-4081-802C-29C890DD6AC0}" destId="{7600D093-EBC7-448E-A072-EE6F8FB5D337}" srcOrd="1" destOrd="0" presId="urn:microsoft.com/office/officeart/2005/8/layout/list1"/>
    <dgm:cxn modelId="{66FF8486-C9AF-4BA7-A998-CD5A5A08B942}" type="presParOf" srcId="{A5F8D79C-2A8B-41E7-8A60-38EC171CD0C2}" destId="{BA48F678-19DB-47DC-82BE-60F12E56327E}" srcOrd="5" destOrd="0" presId="urn:microsoft.com/office/officeart/2005/8/layout/list1"/>
    <dgm:cxn modelId="{6EA424CF-A7C8-4218-9C0F-0A85D45176BA}" type="presParOf" srcId="{A5F8D79C-2A8B-41E7-8A60-38EC171CD0C2}" destId="{BC357E7A-5029-4573-8DE1-7352022595FF}" srcOrd="6" destOrd="0" presId="urn:microsoft.com/office/officeart/2005/8/layout/list1"/>
    <dgm:cxn modelId="{8B130719-A97C-49D8-A8EC-5A80A3C13F7B}" type="presParOf" srcId="{A5F8D79C-2A8B-41E7-8A60-38EC171CD0C2}" destId="{C2796867-6BA3-4878-B0AC-EEA37CE7BAAC}" srcOrd="7" destOrd="0" presId="urn:microsoft.com/office/officeart/2005/8/layout/list1"/>
    <dgm:cxn modelId="{6164C9A0-B033-4B09-BCB4-75D75E43C72D}" type="presParOf" srcId="{A5F8D79C-2A8B-41E7-8A60-38EC171CD0C2}" destId="{43336D37-67A3-4426-94B9-BFCE7EA62836}" srcOrd="8" destOrd="0" presId="urn:microsoft.com/office/officeart/2005/8/layout/list1"/>
    <dgm:cxn modelId="{CBB5241A-9453-4F10-960C-654AA8BF70A5}" type="presParOf" srcId="{43336D37-67A3-4426-94B9-BFCE7EA62836}" destId="{0E79CA20-FECA-41B2-9509-9496B129ADE0}" srcOrd="0" destOrd="0" presId="urn:microsoft.com/office/officeart/2005/8/layout/list1"/>
    <dgm:cxn modelId="{5769DBA4-3C4D-4E42-833F-620A647451B7}" type="presParOf" srcId="{43336D37-67A3-4426-94B9-BFCE7EA62836}" destId="{C1EAA5F5-2EDC-4A09-98B1-5C58DB773F88}" srcOrd="1" destOrd="0" presId="urn:microsoft.com/office/officeart/2005/8/layout/list1"/>
    <dgm:cxn modelId="{7188D69B-B0EB-4A4E-B97C-E1E3D90626E5}" type="presParOf" srcId="{A5F8D79C-2A8B-41E7-8A60-38EC171CD0C2}" destId="{221BA980-FBE2-474B-8308-E56128D3DFEF}" srcOrd="9" destOrd="0" presId="urn:microsoft.com/office/officeart/2005/8/layout/list1"/>
    <dgm:cxn modelId="{A1268D2C-8C10-4C1A-AD2F-9D2DBE02FB67}" type="presParOf" srcId="{A5F8D79C-2A8B-41E7-8A60-38EC171CD0C2}" destId="{1C9A5266-5F2E-4408-A3E3-3C1AF148A64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E4A143-6E0B-4649-B068-262E0FC06A5D}" type="doc">
      <dgm:prSet loTypeId="urn:microsoft.com/office/officeart/2008/layout/LinedList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B7D60F6-D21B-40B5-A576-D513AD738F6F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bg2">
                  <a:lumMod val="10000"/>
                </a:schemeClr>
              </a:solidFill>
              <a:effectLst/>
            </a:rPr>
            <a:t>запрашивать необходимые документы </a:t>
          </a:r>
          <a:br>
            <a:rPr lang="ru-RU" dirty="0">
              <a:solidFill>
                <a:schemeClr val="bg2">
                  <a:lumMod val="10000"/>
                </a:schemeClr>
              </a:solidFill>
              <a:effectLst/>
            </a:rPr>
          </a:br>
          <a:r>
            <a:rPr lang="ru-RU" dirty="0">
              <a:solidFill>
                <a:schemeClr val="bg2">
                  <a:lumMod val="10000"/>
                </a:schemeClr>
              </a:solidFill>
              <a:effectLst/>
            </a:rPr>
            <a:t>и сведения (при предоставлении микрозайма или исполнении обязательств по договору)</a:t>
          </a:r>
        </a:p>
      </dgm:t>
    </dgm:pt>
    <dgm:pt modelId="{698C02E0-FC68-42F0-8413-D74732091B0F}" type="parTrans" cxnId="{B7D5A7AB-8400-482C-A5B1-65E70B2DB4B7}">
      <dgm:prSet/>
      <dgm:spPr/>
      <dgm:t>
        <a:bodyPr/>
        <a:lstStyle/>
        <a:p>
          <a:pPr algn="ctr"/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9AA0857C-BD7F-4FE8-AD8D-9747BCB6E936}" type="sibTrans" cxnId="{B7D5A7AB-8400-482C-A5B1-65E70B2DB4B7}">
      <dgm:prSet/>
      <dgm:spPr/>
      <dgm:t>
        <a:bodyPr/>
        <a:lstStyle/>
        <a:p>
          <a:pPr algn="ctr"/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5BE1C5C9-DAAC-4449-A2ED-4B088C4A78C1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bg2">
                  <a:lumMod val="10000"/>
                </a:schemeClr>
              </a:solidFill>
              <a:effectLst/>
            </a:rPr>
            <a:t>мотивированно отказаться от заключения </a:t>
          </a:r>
          <a:br>
            <a:rPr lang="ru-RU" dirty="0">
              <a:solidFill>
                <a:schemeClr val="bg2">
                  <a:lumMod val="10000"/>
                </a:schemeClr>
              </a:solidFill>
              <a:effectLst/>
            </a:rPr>
          </a:br>
          <a:r>
            <a:rPr lang="ru-RU" dirty="0">
              <a:solidFill>
                <a:schemeClr val="bg2">
                  <a:lumMod val="10000"/>
                </a:schemeClr>
              </a:solidFill>
              <a:effectLst/>
            </a:rPr>
            <a:t>договора микрозайма</a:t>
          </a:r>
        </a:p>
      </dgm:t>
    </dgm:pt>
    <dgm:pt modelId="{036EE86D-0F79-4003-B9BA-5563F261A10B}" type="parTrans" cxnId="{4C6C2B5C-C42C-4C79-B047-1BE903E3A50F}">
      <dgm:prSet/>
      <dgm:spPr/>
      <dgm:t>
        <a:bodyPr/>
        <a:lstStyle/>
        <a:p>
          <a:pPr algn="ctr"/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58C4E4DF-C173-4797-836A-AFD8948D3019}" type="sibTrans" cxnId="{4C6C2B5C-C42C-4C79-B047-1BE903E3A50F}">
      <dgm:prSet/>
      <dgm:spPr/>
      <dgm:t>
        <a:bodyPr/>
        <a:lstStyle/>
        <a:p>
          <a:pPr algn="ctr"/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29D41F1A-98EC-459B-B34C-925D13B376C9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bg2">
                  <a:lumMod val="10000"/>
                </a:schemeClr>
              </a:solidFill>
              <a:effectLst/>
            </a:rPr>
            <a:t>осуществлять наряду с </a:t>
          </a:r>
          <a:r>
            <a:rPr lang="ru-RU" dirty="0" err="1">
              <a:solidFill>
                <a:schemeClr val="bg2">
                  <a:lumMod val="10000"/>
                </a:schemeClr>
              </a:solidFill>
              <a:effectLst/>
            </a:rPr>
            <a:t>микрофинансовой</a:t>
          </a:r>
          <a:r>
            <a:rPr lang="ru-RU" dirty="0">
              <a:solidFill>
                <a:schemeClr val="bg2">
                  <a:lumMod val="10000"/>
                </a:schemeClr>
              </a:solidFill>
              <a:effectLst/>
            </a:rPr>
            <a:t> деятельностью иную деятельность, в том числе оказывать иные услуги, а также выдавать </a:t>
          </a:r>
          <a:br>
            <a:rPr lang="ru-RU" dirty="0">
              <a:solidFill>
                <a:schemeClr val="bg2">
                  <a:lumMod val="10000"/>
                </a:schemeClr>
              </a:solidFill>
              <a:effectLst/>
            </a:rPr>
          </a:br>
          <a:r>
            <a:rPr lang="ru-RU" dirty="0">
              <a:solidFill>
                <a:schemeClr val="bg2">
                  <a:lumMod val="10000"/>
                </a:schemeClr>
              </a:solidFill>
              <a:effectLst/>
            </a:rPr>
            <a:t>иные займы</a:t>
          </a:r>
        </a:p>
      </dgm:t>
    </dgm:pt>
    <dgm:pt modelId="{D990491C-1C20-420E-BA5F-0913BD4485A8}" type="parTrans" cxnId="{DC0E5377-462D-40AC-A58C-2355FE874F7E}">
      <dgm:prSet/>
      <dgm:spPr/>
      <dgm:t>
        <a:bodyPr/>
        <a:lstStyle/>
        <a:p>
          <a:pPr algn="ctr"/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BB36EEEA-7590-4150-B3E7-399711FC724E}" type="sibTrans" cxnId="{DC0E5377-462D-40AC-A58C-2355FE874F7E}">
      <dgm:prSet/>
      <dgm:spPr/>
      <dgm:t>
        <a:bodyPr/>
        <a:lstStyle/>
        <a:p>
          <a:pPr algn="ctr"/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AE507F62-628C-4D9E-97F0-F4F9F4180842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bg2">
                  <a:lumMod val="10000"/>
                </a:schemeClr>
              </a:solidFill>
              <a:effectLst/>
            </a:rPr>
            <a:t>привлекать денежные средства в виде займов </a:t>
          </a:r>
          <a:br>
            <a:rPr lang="ru-RU" dirty="0">
              <a:solidFill>
                <a:schemeClr val="bg2">
                  <a:lumMod val="10000"/>
                </a:schemeClr>
              </a:solidFill>
              <a:effectLst/>
            </a:rPr>
          </a:br>
          <a:r>
            <a:rPr lang="ru-RU" dirty="0">
              <a:solidFill>
                <a:schemeClr val="bg2">
                  <a:lumMod val="10000"/>
                </a:schemeClr>
              </a:solidFill>
              <a:effectLst/>
            </a:rPr>
            <a:t>и (или) иных кредитов, добровольных благотворительных взносов и пожертвований, </a:t>
          </a:r>
          <a:br>
            <a:rPr lang="ru-RU" dirty="0">
              <a:solidFill>
                <a:schemeClr val="bg2">
                  <a:lumMod val="10000"/>
                </a:schemeClr>
              </a:solidFill>
              <a:effectLst/>
            </a:rPr>
          </a:br>
          <a:r>
            <a:rPr lang="ru-RU" dirty="0">
              <a:solidFill>
                <a:schemeClr val="bg2">
                  <a:lumMod val="10000"/>
                </a:schemeClr>
              </a:solidFill>
              <a:effectLst/>
            </a:rPr>
            <a:t>а также в иных не запрещенных законом формах</a:t>
          </a:r>
        </a:p>
      </dgm:t>
    </dgm:pt>
    <dgm:pt modelId="{708FE3B0-513F-489A-9190-3C16C335B6AE}" type="parTrans" cxnId="{E9C2E7D8-E46B-44E0-9334-393F84AFCE3E}">
      <dgm:prSet/>
      <dgm:spPr/>
      <dgm:t>
        <a:bodyPr/>
        <a:lstStyle/>
        <a:p>
          <a:pPr algn="ctr"/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BF5EE40E-7D86-44A6-94AA-0BF3A9874A05}" type="sibTrans" cxnId="{E9C2E7D8-E46B-44E0-9334-393F84AFCE3E}">
      <dgm:prSet/>
      <dgm:spPr/>
      <dgm:t>
        <a:bodyPr/>
        <a:lstStyle/>
        <a:p>
          <a:pPr algn="ctr"/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22F85A71-39A1-40D0-B68B-B6E72FDCE004}" type="pres">
      <dgm:prSet presAssocID="{C8E4A143-6E0B-4649-B068-262E0FC06A5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78B674-50A8-4F84-92C5-6096B48B3990}" type="pres">
      <dgm:prSet presAssocID="{1B7D60F6-D21B-40B5-A576-D513AD738F6F}" presName="thickLine" presStyleLbl="alignNode1" presStyleIdx="0" presStyleCnt="4"/>
      <dgm:spPr/>
    </dgm:pt>
    <dgm:pt modelId="{319D5734-685B-4EA1-951D-13CAE17F29BE}" type="pres">
      <dgm:prSet presAssocID="{1B7D60F6-D21B-40B5-A576-D513AD738F6F}" presName="horz1" presStyleCnt="0"/>
      <dgm:spPr/>
    </dgm:pt>
    <dgm:pt modelId="{D3E2B333-B4A8-4988-BD08-C9827D05D720}" type="pres">
      <dgm:prSet presAssocID="{1B7D60F6-D21B-40B5-A576-D513AD738F6F}" presName="tx1" presStyleLbl="revTx" presStyleIdx="0" presStyleCnt="4" custLinFactNeighborX="3370" custLinFactNeighborY="-81604"/>
      <dgm:spPr/>
      <dgm:t>
        <a:bodyPr/>
        <a:lstStyle/>
        <a:p>
          <a:endParaRPr lang="ru-RU"/>
        </a:p>
      </dgm:t>
    </dgm:pt>
    <dgm:pt modelId="{57D340F8-BB66-4D50-81EA-7D3DBA2634F2}" type="pres">
      <dgm:prSet presAssocID="{1B7D60F6-D21B-40B5-A576-D513AD738F6F}" presName="vert1" presStyleCnt="0"/>
      <dgm:spPr/>
    </dgm:pt>
    <dgm:pt modelId="{A9C7C701-5C12-4B35-82EC-32F09437CF13}" type="pres">
      <dgm:prSet presAssocID="{5BE1C5C9-DAAC-4449-A2ED-4B088C4A78C1}" presName="thickLine" presStyleLbl="alignNode1" presStyleIdx="1" presStyleCnt="4"/>
      <dgm:spPr/>
    </dgm:pt>
    <dgm:pt modelId="{0100AC61-6833-4641-9FDE-047983AE34C3}" type="pres">
      <dgm:prSet presAssocID="{5BE1C5C9-DAAC-4449-A2ED-4B088C4A78C1}" presName="horz1" presStyleCnt="0"/>
      <dgm:spPr/>
    </dgm:pt>
    <dgm:pt modelId="{D70C9FEC-DDA7-46B7-9979-D866DC499365}" type="pres">
      <dgm:prSet presAssocID="{5BE1C5C9-DAAC-4449-A2ED-4B088C4A78C1}" presName="tx1" presStyleLbl="revTx" presStyleIdx="1" presStyleCnt="4"/>
      <dgm:spPr/>
      <dgm:t>
        <a:bodyPr/>
        <a:lstStyle/>
        <a:p>
          <a:endParaRPr lang="ru-RU"/>
        </a:p>
      </dgm:t>
    </dgm:pt>
    <dgm:pt modelId="{707BB860-0D23-4785-A67F-BA4FF073CB64}" type="pres">
      <dgm:prSet presAssocID="{5BE1C5C9-DAAC-4449-A2ED-4B088C4A78C1}" presName="vert1" presStyleCnt="0"/>
      <dgm:spPr/>
    </dgm:pt>
    <dgm:pt modelId="{9DB6A890-942D-4495-82FE-89B3367BF522}" type="pres">
      <dgm:prSet presAssocID="{29D41F1A-98EC-459B-B34C-925D13B376C9}" presName="thickLine" presStyleLbl="alignNode1" presStyleIdx="2" presStyleCnt="4"/>
      <dgm:spPr/>
    </dgm:pt>
    <dgm:pt modelId="{98BEC10D-A0AB-42A8-B98D-FA5CF8FC3B8F}" type="pres">
      <dgm:prSet presAssocID="{29D41F1A-98EC-459B-B34C-925D13B376C9}" presName="horz1" presStyleCnt="0"/>
      <dgm:spPr/>
    </dgm:pt>
    <dgm:pt modelId="{89F300DB-B5B6-467C-9FFF-6F1E82B44536}" type="pres">
      <dgm:prSet presAssocID="{29D41F1A-98EC-459B-B34C-925D13B376C9}" presName="tx1" presStyleLbl="revTx" presStyleIdx="2" presStyleCnt="4"/>
      <dgm:spPr/>
      <dgm:t>
        <a:bodyPr/>
        <a:lstStyle/>
        <a:p>
          <a:endParaRPr lang="ru-RU"/>
        </a:p>
      </dgm:t>
    </dgm:pt>
    <dgm:pt modelId="{AF7A2B4F-2FAC-4A45-8AD8-2B039F0F2894}" type="pres">
      <dgm:prSet presAssocID="{29D41F1A-98EC-459B-B34C-925D13B376C9}" presName="vert1" presStyleCnt="0"/>
      <dgm:spPr/>
    </dgm:pt>
    <dgm:pt modelId="{35E2A098-941E-4E2E-B9BF-A4881A07681B}" type="pres">
      <dgm:prSet presAssocID="{AE507F62-628C-4D9E-97F0-F4F9F4180842}" presName="thickLine" presStyleLbl="alignNode1" presStyleIdx="3" presStyleCnt="4"/>
      <dgm:spPr/>
    </dgm:pt>
    <dgm:pt modelId="{BD27265B-3510-43C5-AE0F-4702802825D2}" type="pres">
      <dgm:prSet presAssocID="{AE507F62-628C-4D9E-97F0-F4F9F4180842}" presName="horz1" presStyleCnt="0"/>
      <dgm:spPr/>
    </dgm:pt>
    <dgm:pt modelId="{8C72F4E1-2609-4516-888D-64217E532590}" type="pres">
      <dgm:prSet presAssocID="{AE507F62-628C-4D9E-97F0-F4F9F4180842}" presName="tx1" presStyleLbl="revTx" presStyleIdx="3" presStyleCnt="4"/>
      <dgm:spPr/>
      <dgm:t>
        <a:bodyPr/>
        <a:lstStyle/>
        <a:p>
          <a:endParaRPr lang="ru-RU"/>
        </a:p>
      </dgm:t>
    </dgm:pt>
    <dgm:pt modelId="{392604D2-DE54-477A-B75C-55923731AF8C}" type="pres">
      <dgm:prSet presAssocID="{AE507F62-628C-4D9E-97F0-F4F9F4180842}" presName="vert1" presStyleCnt="0"/>
      <dgm:spPr/>
    </dgm:pt>
  </dgm:ptLst>
  <dgm:cxnLst>
    <dgm:cxn modelId="{2C7154C6-074F-4830-A446-771A8CDAAA58}" type="presOf" srcId="{C8E4A143-6E0B-4649-B068-262E0FC06A5D}" destId="{22F85A71-39A1-40D0-B68B-B6E72FDCE004}" srcOrd="0" destOrd="0" presId="urn:microsoft.com/office/officeart/2008/layout/LinedList"/>
    <dgm:cxn modelId="{4C6C2B5C-C42C-4C79-B047-1BE903E3A50F}" srcId="{C8E4A143-6E0B-4649-B068-262E0FC06A5D}" destId="{5BE1C5C9-DAAC-4449-A2ED-4B088C4A78C1}" srcOrd="1" destOrd="0" parTransId="{036EE86D-0F79-4003-B9BA-5563F261A10B}" sibTransId="{58C4E4DF-C173-4797-836A-AFD8948D3019}"/>
    <dgm:cxn modelId="{6343CD7A-ED2D-4E3B-93AD-41EEAA0E07FE}" type="presOf" srcId="{29D41F1A-98EC-459B-B34C-925D13B376C9}" destId="{89F300DB-B5B6-467C-9FFF-6F1E82B44536}" srcOrd="0" destOrd="0" presId="urn:microsoft.com/office/officeart/2008/layout/LinedList"/>
    <dgm:cxn modelId="{7F80271E-F0C3-483B-AC32-DE6BD593CE9C}" type="presOf" srcId="{1B7D60F6-D21B-40B5-A576-D513AD738F6F}" destId="{D3E2B333-B4A8-4988-BD08-C9827D05D720}" srcOrd="0" destOrd="0" presId="urn:microsoft.com/office/officeart/2008/layout/LinedList"/>
    <dgm:cxn modelId="{DC0E5377-462D-40AC-A58C-2355FE874F7E}" srcId="{C8E4A143-6E0B-4649-B068-262E0FC06A5D}" destId="{29D41F1A-98EC-459B-B34C-925D13B376C9}" srcOrd="2" destOrd="0" parTransId="{D990491C-1C20-420E-BA5F-0913BD4485A8}" sibTransId="{BB36EEEA-7590-4150-B3E7-399711FC724E}"/>
    <dgm:cxn modelId="{C5D4DBF8-CE3C-4054-B684-433662396E0B}" type="presOf" srcId="{AE507F62-628C-4D9E-97F0-F4F9F4180842}" destId="{8C72F4E1-2609-4516-888D-64217E532590}" srcOrd="0" destOrd="0" presId="urn:microsoft.com/office/officeart/2008/layout/LinedList"/>
    <dgm:cxn modelId="{E0445886-AF58-480B-8B4D-2A0AB87D52E1}" type="presOf" srcId="{5BE1C5C9-DAAC-4449-A2ED-4B088C4A78C1}" destId="{D70C9FEC-DDA7-46B7-9979-D866DC499365}" srcOrd="0" destOrd="0" presId="urn:microsoft.com/office/officeart/2008/layout/LinedList"/>
    <dgm:cxn modelId="{E9C2E7D8-E46B-44E0-9334-393F84AFCE3E}" srcId="{C8E4A143-6E0B-4649-B068-262E0FC06A5D}" destId="{AE507F62-628C-4D9E-97F0-F4F9F4180842}" srcOrd="3" destOrd="0" parTransId="{708FE3B0-513F-489A-9190-3C16C335B6AE}" sibTransId="{BF5EE40E-7D86-44A6-94AA-0BF3A9874A05}"/>
    <dgm:cxn modelId="{B7D5A7AB-8400-482C-A5B1-65E70B2DB4B7}" srcId="{C8E4A143-6E0B-4649-B068-262E0FC06A5D}" destId="{1B7D60F6-D21B-40B5-A576-D513AD738F6F}" srcOrd="0" destOrd="0" parTransId="{698C02E0-FC68-42F0-8413-D74732091B0F}" sibTransId="{9AA0857C-BD7F-4FE8-AD8D-9747BCB6E936}"/>
    <dgm:cxn modelId="{E3F0EF33-9A3C-4573-A919-8464114F9E30}" type="presParOf" srcId="{22F85A71-39A1-40D0-B68B-B6E72FDCE004}" destId="{B778B674-50A8-4F84-92C5-6096B48B3990}" srcOrd="0" destOrd="0" presId="urn:microsoft.com/office/officeart/2008/layout/LinedList"/>
    <dgm:cxn modelId="{36C350C5-691E-47E0-8E4C-18283F083324}" type="presParOf" srcId="{22F85A71-39A1-40D0-B68B-B6E72FDCE004}" destId="{319D5734-685B-4EA1-951D-13CAE17F29BE}" srcOrd="1" destOrd="0" presId="urn:microsoft.com/office/officeart/2008/layout/LinedList"/>
    <dgm:cxn modelId="{796AC808-313C-4FC9-90D6-38FE7100923D}" type="presParOf" srcId="{319D5734-685B-4EA1-951D-13CAE17F29BE}" destId="{D3E2B333-B4A8-4988-BD08-C9827D05D720}" srcOrd="0" destOrd="0" presId="urn:microsoft.com/office/officeart/2008/layout/LinedList"/>
    <dgm:cxn modelId="{3894FA23-DE7B-4C91-BA6C-A16760230B68}" type="presParOf" srcId="{319D5734-685B-4EA1-951D-13CAE17F29BE}" destId="{57D340F8-BB66-4D50-81EA-7D3DBA2634F2}" srcOrd="1" destOrd="0" presId="urn:microsoft.com/office/officeart/2008/layout/LinedList"/>
    <dgm:cxn modelId="{B5AC0B06-F364-43C5-81E4-8DB6A87108AC}" type="presParOf" srcId="{22F85A71-39A1-40D0-B68B-B6E72FDCE004}" destId="{A9C7C701-5C12-4B35-82EC-32F09437CF13}" srcOrd="2" destOrd="0" presId="urn:microsoft.com/office/officeart/2008/layout/LinedList"/>
    <dgm:cxn modelId="{BAD3FF11-5DAE-4E5E-9B49-9AB2B533597A}" type="presParOf" srcId="{22F85A71-39A1-40D0-B68B-B6E72FDCE004}" destId="{0100AC61-6833-4641-9FDE-047983AE34C3}" srcOrd="3" destOrd="0" presId="urn:microsoft.com/office/officeart/2008/layout/LinedList"/>
    <dgm:cxn modelId="{01FCA58F-7AB5-497E-8FE5-8FD7162CC73A}" type="presParOf" srcId="{0100AC61-6833-4641-9FDE-047983AE34C3}" destId="{D70C9FEC-DDA7-46B7-9979-D866DC499365}" srcOrd="0" destOrd="0" presId="urn:microsoft.com/office/officeart/2008/layout/LinedList"/>
    <dgm:cxn modelId="{0C72F70E-A80F-490F-B6B8-13E9A1AF17F5}" type="presParOf" srcId="{0100AC61-6833-4641-9FDE-047983AE34C3}" destId="{707BB860-0D23-4785-A67F-BA4FF073CB64}" srcOrd="1" destOrd="0" presId="urn:microsoft.com/office/officeart/2008/layout/LinedList"/>
    <dgm:cxn modelId="{647A05DF-D758-4110-B78D-A39F50281D64}" type="presParOf" srcId="{22F85A71-39A1-40D0-B68B-B6E72FDCE004}" destId="{9DB6A890-942D-4495-82FE-89B3367BF522}" srcOrd="4" destOrd="0" presId="urn:microsoft.com/office/officeart/2008/layout/LinedList"/>
    <dgm:cxn modelId="{BF199C27-CB5E-4E6C-B628-985B993052B7}" type="presParOf" srcId="{22F85A71-39A1-40D0-B68B-B6E72FDCE004}" destId="{98BEC10D-A0AB-42A8-B98D-FA5CF8FC3B8F}" srcOrd="5" destOrd="0" presId="urn:microsoft.com/office/officeart/2008/layout/LinedList"/>
    <dgm:cxn modelId="{DDBCD75B-9887-4A91-AF2B-ACC59CB278DF}" type="presParOf" srcId="{98BEC10D-A0AB-42A8-B98D-FA5CF8FC3B8F}" destId="{89F300DB-B5B6-467C-9FFF-6F1E82B44536}" srcOrd="0" destOrd="0" presId="urn:microsoft.com/office/officeart/2008/layout/LinedList"/>
    <dgm:cxn modelId="{5E3D43EF-0B46-402B-AF75-A8A75ED87424}" type="presParOf" srcId="{98BEC10D-A0AB-42A8-B98D-FA5CF8FC3B8F}" destId="{AF7A2B4F-2FAC-4A45-8AD8-2B039F0F2894}" srcOrd="1" destOrd="0" presId="urn:microsoft.com/office/officeart/2008/layout/LinedList"/>
    <dgm:cxn modelId="{C4809B51-E71A-4845-AC39-F8E3BBEB21F8}" type="presParOf" srcId="{22F85A71-39A1-40D0-B68B-B6E72FDCE004}" destId="{35E2A098-941E-4E2E-B9BF-A4881A07681B}" srcOrd="6" destOrd="0" presId="urn:microsoft.com/office/officeart/2008/layout/LinedList"/>
    <dgm:cxn modelId="{684466D8-4692-4D53-A7F4-BD9A1F26FA08}" type="presParOf" srcId="{22F85A71-39A1-40D0-B68B-B6E72FDCE004}" destId="{BD27265B-3510-43C5-AE0F-4702802825D2}" srcOrd="7" destOrd="0" presId="urn:microsoft.com/office/officeart/2008/layout/LinedList"/>
    <dgm:cxn modelId="{42DE5937-8AD1-4F1A-A508-91FFECC1BCBE}" type="presParOf" srcId="{BD27265B-3510-43C5-AE0F-4702802825D2}" destId="{8C72F4E1-2609-4516-888D-64217E532590}" srcOrd="0" destOrd="0" presId="urn:microsoft.com/office/officeart/2008/layout/LinedList"/>
    <dgm:cxn modelId="{245D6FCE-4F7E-454D-A4C6-13E4B9C90A19}" type="presParOf" srcId="{BD27265B-3510-43C5-AE0F-4702802825D2}" destId="{392604D2-DE54-477A-B75C-55923731AF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E4A143-6E0B-4649-B068-262E0FC06A5D}" type="doc">
      <dgm:prSet loTypeId="urn:microsoft.com/office/officeart/2008/layout/LinedList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B7D60F6-D21B-40B5-A576-D513AD738F6F}">
      <dgm:prSet phldrT="[Текст]" custT="1"/>
      <dgm:spPr/>
      <dgm:t>
        <a:bodyPr/>
        <a:lstStyle/>
        <a:p>
          <a:pPr algn="ctr"/>
          <a:r>
            <a:rPr lang="ru-RU" sz="1150" b="0" dirty="0">
              <a:solidFill>
                <a:schemeClr val="bg2">
                  <a:lumMod val="10000"/>
                </a:schemeClr>
              </a:solidFill>
              <a:effectLst/>
            </a:rPr>
            <a:t>предоставить клиенту полную и достоверную информацию </a:t>
          </a:r>
          <a:br>
            <a:rPr lang="ru-RU" sz="1150" b="0" dirty="0">
              <a:solidFill>
                <a:schemeClr val="bg2">
                  <a:lumMod val="10000"/>
                </a:schemeClr>
              </a:solidFill>
              <a:effectLst/>
            </a:rPr>
          </a:br>
          <a:r>
            <a:rPr lang="ru-RU" sz="1150" b="0" dirty="0">
              <a:solidFill>
                <a:schemeClr val="bg2">
                  <a:lumMod val="10000"/>
                </a:schemeClr>
              </a:solidFill>
              <a:effectLst/>
            </a:rPr>
            <a:t>о порядке и об условиях предоставления микрозайма, </a:t>
          </a:r>
          <a:br>
            <a:rPr lang="ru-RU" sz="1150" b="0" dirty="0">
              <a:solidFill>
                <a:schemeClr val="bg2">
                  <a:lumMod val="10000"/>
                </a:schemeClr>
              </a:solidFill>
              <a:effectLst/>
            </a:rPr>
          </a:br>
          <a:r>
            <a:rPr lang="ru-RU" sz="1150" b="0" dirty="0">
              <a:solidFill>
                <a:schemeClr val="bg2">
                  <a:lumMod val="10000"/>
                </a:schemeClr>
              </a:solidFill>
              <a:effectLst/>
            </a:rPr>
            <a:t>его правах и обязанностях</a:t>
          </a:r>
        </a:p>
      </dgm:t>
    </dgm:pt>
    <dgm:pt modelId="{698C02E0-FC68-42F0-8413-D74732091B0F}" type="parTrans" cxnId="{B7D5A7AB-8400-482C-A5B1-65E70B2DB4B7}">
      <dgm:prSet/>
      <dgm:spPr/>
      <dgm:t>
        <a:bodyPr/>
        <a:lstStyle/>
        <a:p>
          <a:pPr algn="ctr"/>
          <a:endParaRPr lang="ru-RU" sz="1150" b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A0857C-BD7F-4FE8-AD8D-9747BCB6E936}" type="sibTrans" cxnId="{B7D5A7AB-8400-482C-A5B1-65E70B2DB4B7}">
      <dgm:prSet/>
      <dgm:spPr/>
      <dgm:t>
        <a:bodyPr/>
        <a:lstStyle/>
        <a:p>
          <a:pPr algn="ctr"/>
          <a:endParaRPr lang="ru-RU" sz="1150" b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E1C5C9-DAAC-4449-A2ED-4B088C4A78C1}">
      <dgm:prSet phldrT="[Текст]" custT="1"/>
      <dgm:spPr>
        <a:effectLst/>
      </dgm:spPr>
      <dgm:t>
        <a:bodyPr/>
        <a:lstStyle/>
        <a:p>
          <a:pPr algn="ctr"/>
          <a:r>
            <a:rPr lang="ru-RU" sz="1150" b="0" dirty="0">
              <a:solidFill>
                <a:schemeClr val="bg2">
                  <a:lumMod val="10000"/>
                </a:schemeClr>
              </a:solidFill>
              <a:effectLst/>
            </a:rPr>
            <a:t>разместить копию правил предоставления микрозаймов в местах обслуживания клиентов и в сети Интернет </a:t>
          </a:r>
          <a:br>
            <a:rPr lang="ru-RU" sz="1150" b="0" dirty="0">
              <a:solidFill>
                <a:schemeClr val="bg2">
                  <a:lumMod val="10000"/>
                </a:schemeClr>
              </a:solidFill>
              <a:effectLst/>
            </a:rPr>
          </a:br>
          <a:r>
            <a:rPr lang="ru-RU" sz="1150" b="0" dirty="0">
              <a:solidFill>
                <a:schemeClr val="bg2">
                  <a:lumMod val="10000"/>
                </a:schemeClr>
              </a:solidFill>
              <a:effectLst/>
            </a:rPr>
            <a:t>(на сайте МФО)</a:t>
          </a:r>
        </a:p>
      </dgm:t>
    </dgm:pt>
    <dgm:pt modelId="{036EE86D-0F79-4003-B9BA-5563F261A10B}" type="parTrans" cxnId="{4C6C2B5C-C42C-4C79-B047-1BE903E3A50F}">
      <dgm:prSet/>
      <dgm:spPr/>
      <dgm:t>
        <a:bodyPr/>
        <a:lstStyle/>
        <a:p>
          <a:pPr algn="ctr"/>
          <a:endParaRPr lang="ru-RU" sz="1150" b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C4E4DF-C173-4797-836A-AFD8948D3019}" type="sibTrans" cxnId="{4C6C2B5C-C42C-4C79-B047-1BE903E3A50F}">
      <dgm:prSet/>
      <dgm:spPr/>
      <dgm:t>
        <a:bodyPr/>
        <a:lstStyle/>
        <a:p>
          <a:pPr algn="ctr"/>
          <a:endParaRPr lang="ru-RU" sz="1150" b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D41F1A-98EC-459B-B34C-925D13B376C9}">
      <dgm:prSet phldrT="[Текст]" custT="1"/>
      <dgm:spPr>
        <a:effectLst/>
      </dgm:spPr>
      <dgm:t>
        <a:bodyPr/>
        <a:lstStyle/>
        <a:p>
          <a:pPr algn="ctr"/>
          <a:r>
            <a:rPr lang="ru-RU" sz="1150" b="0" dirty="0">
              <a:solidFill>
                <a:schemeClr val="bg2">
                  <a:lumMod val="10000"/>
                </a:schemeClr>
              </a:solidFill>
              <a:effectLst/>
            </a:rPr>
            <a:t>разместить сведения о полученном предписании Банка России, ограничивающем деятельность МФО, в местах обслуживания клиентов и в сети Интернет (на сайте МФО)</a:t>
          </a:r>
        </a:p>
      </dgm:t>
    </dgm:pt>
    <dgm:pt modelId="{D990491C-1C20-420E-BA5F-0913BD4485A8}" type="parTrans" cxnId="{DC0E5377-462D-40AC-A58C-2355FE874F7E}">
      <dgm:prSet/>
      <dgm:spPr/>
      <dgm:t>
        <a:bodyPr/>
        <a:lstStyle/>
        <a:p>
          <a:pPr algn="ctr"/>
          <a:endParaRPr lang="ru-RU" sz="1150" b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36EEEA-7590-4150-B3E7-399711FC724E}" type="sibTrans" cxnId="{DC0E5377-462D-40AC-A58C-2355FE874F7E}">
      <dgm:prSet/>
      <dgm:spPr/>
      <dgm:t>
        <a:bodyPr/>
        <a:lstStyle/>
        <a:p>
          <a:pPr algn="ctr"/>
          <a:endParaRPr lang="ru-RU" sz="1150" b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507F62-628C-4D9E-97F0-F4F9F4180842}">
      <dgm:prSet phldrT="[Текст]" custT="1"/>
      <dgm:spPr/>
      <dgm:t>
        <a:bodyPr/>
        <a:lstStyle/>
        <a:p>
          <a:pPr algn="ctr"/>
          <a:r>
            <a:rPr lang="ru-RU" sz="1150" b="0" dirty="0">
              <a:solidFill>
                <a:schemeClr val="bg2">
                  <a:lumMod val="10000"/>
                </a:schemeClr>
              </a:solidFill>
              <a:effectLst/>
            </a:rPr>
            <a:t>до получения микрозайма информировать об условиях договора </a:t>
          </a:r>
          <a:r>
            <a:rPr lang="ru-RU" sz="1150" b="0" dirty="0" err="1" smtClean="0">
              <a:solidFill>
                <a:schemeClr val="bg2">
                  <a:lumMod val="10000"/>
                </a:schemeClr>
              </a:solidFill>
              <a:effectLst/>
            </a:rPr>
            <a:t>микрозайма</a:t>
          </a:r>
          <a:endParaRPr lang="ru-RU" sz="1150" b="0" dirty="0">
            <a:solidFill>
              <a:schemeClr val="bg2">
                <a:lumMod val="10000"/>
              </a:schemeClr>
            </a:solidFill>
            <a:effectLst/>
          </a:endParaRPr>
        </a:p>
      </dgm:t>
    </dgm:pt>
    <dgm:pt modelId="{708FE3B0-513F-489A-9190-3C16C335B6AE}" type="parTrans" cxnId="{E9C2E7D8-E46B-44E0-9334-393F84AFCE3E}">
      <dgm:prSet/>
      <dgm:spPr/>
      <dgm:t>
        <a:bodyPr/>
        <a:lstStyle/>
        <a:p>
          <a:pPr algn="ctr"/>
          <a:endParaRPr lang="ru-RU" sz="1150" b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5EE40E-7D86-44A6-94AA-0BF3A9874A05}" type="sibTrans" cxnId="{E9C2E7D8-E46B-44E0-9334-393F84AFCE3E}">
      <dgm:prSet/>
      <dgm:spPr/>
      <dgm:t>
        <a:bodyPr/>
        <a:lstStyle/>
        <a:p>
          <a:pPr algn="ctr"/>
          <a:endParaRPr lang="ru-RU" sz="1150" b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5D2EB4-4BEB-419C-BF52-41B9A5CD9D8A}">
      <dgm:prSet phldrT="[Текст]" custT="1"/>
      <dgm:spPr/>
      <dgm:t>
        <a:bodyPr/>
        <a:lstStyle/>
        <a:p>
          <a:pPr algn="ctr"/>
          <a:r>
            <a:rPr lang="ru-RU" sz="1150" b="0" dirty="0">
              <a:solidFill>
                <a:schemeClr val="bg2">
                  <a:lumMod val="10000"/>
                </a:schemeClr>
              </a:solidFill>
              <a:effectLst/>
            </a:rPr>
            <a:t>обеспечить обмен электронными сообщениями </a:t>
          </a:r>
          <a:br>
            <a:rPr lang="ru-RU" sz="1150" b="0" dirty="0">
              <a:solidFill>
                <a:schemeClr val="bg2">
                  <a:lumMod val="10000"/>
                </a:schemeClr>
              </a:solidFill>
              <a:effectLst/>
            </a:rPr>
          </a:br>
          <a:r>
            <a:rPr lang="ru-RU" sz="1150" b="0" dirty="0">
              <a:solidFill>
                <a:schemeClr val="bg2">
                  <a:lumMod val="10000"/>
                </a:schemeClr>
              </a:solidFill>
              <a:effectLst/>
            </a:rPr>
            <a:t>с Банком России (получать и отправлять информацию)</a:t>
          </a:r>
        </a:p>
      </dgm:t>
    </dgm:pt>
    <dgm:pt modelId="{9560DFA0-7C0C-474E-9D09-6D80F5C8A1E9}" type="parTrans" cxnId="{53BFD85F-30B3-4D7C-B1D6-BC5162965792}">
      <dgm:prSet/>
      <dgm:spPr/>
      <dgm:t>
        <a:bodyPr/>
        <a:lstStyle/>
        <a:p>
          <a:endParaRPr lang="ru-RU" sz="1150" b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A0296-FC5E-49CA-BD42-3393A7C6A485}" type="sibTrans" cxnId="{53BFD85F-30B3-4D7C-B1D6-BC5162965792}">
      <dgm:prSet/>
      <dgm:spPr/>
      <dgm:t>
        <a:bodyPr/>
        <a:lstStyle/>
        <a:p>
          <a:endParaRPr lang="ru-RU" sz="1150" b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2EEED1-AC17-4AE6-A98F-8DE5AA8B3C13}">
      <dgm:prSet phldrT="[Текст]" custT="1"/>
      <dgm:spPr/>
      <dgm:t>
        <a:bodyPr/>
        <a:lstStyle/>
        <a:p>
          <a:pPr algn="ctr"/>
          <a:r>
            <a:rPr lang="ru-RU" sz="1150" b="0" dirty="0">
              <a:solidFill>
                <a:schemeClr val="bg2">
                  <a:lumMod val="10000"/>
                </a:schemeClr>
              </a:solidFill>
              <a:effectLst/>
            </a:rPr>
            <a:t>соблюдать экономические нормативы</a:t>
          </a:r>
        </a:p>
      </dgm:t>
    </dgm:pt>
    <dgm:pt modelId="{C13EE06A-7325-4778-BFDB-2F912858DB24}" type="parTrans" cxnId="{85EBB64A-81F0-4932-9DC3-A71DDC66B9FD}">
      <dgm:prSet/>
      <dgm:spPr/>
      <dgm:t>
        <a:bodyPr/>
        <a:lstStyle/>
        <a:p>
          <a:endParaRPr lang="ru-RU" sz="1150" b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A2AD75-B008-4D60-924C-F27F9446EE70}" type="sibTrans" cxnId="{85EBB64A-81F0-4932-9DC3-A71DDC66B9FD}">
      <dgm:prSet/>
      <dgm:spPr/>
      <dgm:t>
        <a:bodyPr/>
        <a:lstStyle/>
        <a:p>
          <a:endParaRPr lang="ru-RU" sz="1150" b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3100F8-CB03-41A4-B643-2BC181757492}">
      <dgm:prSet phldrT="[Текст]" custT="1"/>
      <dgm:spPr/>
      <dgm:t>
        <a:bodyPr/>
        <a:lstStyle/>
        <a:p>
          <a:pPr algn="ctr"/>
          <a:r>
            <a:rPr lang="ru-RU" sz="1150" b="0" dirty="0">
              <a:solidFill>
                <a:schemeClr val="bg2">
                  <a:lumMod val="10000"/>
                </a:schemeClr>
              </a:solidFill>
              <a:effectLst/>
            </a:rPr>
            <a:t>представлять отчетность в Банк России</a:t>
          </a:r>
        </a:p>
      </dgm:t>
    </dgm:pt>
    <dgm:pt modelId="{9A6E26FD-FF8A-4CE4-B2F1-9FDC74C3F50A}" type="parTrans" cxnId="{1429A24F-B0C8-46B0-BC39-3AD10040C66B}">
      <dgm:prSet/>
      <dgm:spPr/>
      <dgm:t>
        <a:bodyPr/>
        <a:lstStyle/>
        <a:p>
          <a:endParaRPr lang="ru-RU"/>
        </a:p>
      </dgm:t>
    </dgm:pt>
    <dgm:pt modelId="{6EBC8476-82C4-411A-A6EF-A07FF57E8FD1}" type="sibTrans" cxnId="{1429A24F-B0C8-46B0-BC39-3AD10040C66B}">
      <dgm:prSet/>
      <dgm:spPr/>
      <dgm:t>
        <a:bodyPr/>
        <a:lstStyle/>
        <a:p>
          <a:endParaRPr lang="ru-RU"/>
        </a:p>
      </dgm:t>
    </dgm:pt>
    <dgm:pt modelId="{2925AD2A-4A79-472E-B559-3D4A3F6C1CA2}">
      <dgm:prSet phldrT="[Текст]" custT="1"/>
      <dgm:spPr/>
      <dgm:t>
        <a:bodyPr/>
        <a:lstStyle/>
        <a:p>
          <a:pPr algn="ctr"/>
          <a:r>
            <a:rPr lang="ru-RU" sz="1150" b="0" dirty="0">
              <a:solidFill>
                <a:schemeClr val="bg2">
                  <a:lumMod val="10000"/>
                </a:schemeClr>
              </a:solidFill>
              <a:effectLst/>
            </a:rPr>
            <a:t>передавать информацию о займе хотя бы в одно БКИ</a:t>
          </a:r>
        </a:p>
      </dgm:t>
    </dgm:pt>
    <dgm:pt modelId="{476ADF7F-080D-4CA9-9E0B-CF3297B97DE1}" type="parTrans" cxnId="{94267189-E65B-4C41-BCC5-EB48116DA14B}">
      <dgm:prSet/>
      <dgm:spPr/>
      <dgm:t>
        <a:bodyPr/>
        <a:lstStyle/>
        <a:p>
          <a:endParaRPr lang="ru-RU"/>
        </a:p>
      </dgm:t>
    </dgm:pt>
    <dgm:pt modelId="{0DB479A0-6890-4627-9FCE-5217420A414F}" type="sibTrans" cxnId="{94267189-E65B-4C41-BCC5-EB48116DA14B}">
      <dgm:prSet/>
      <dgm:spPr/>
      <dgm:t>
        <a:bodyPr/>
        <a:lstStyle/>
        <a:p>
          <a:endParaRPr lang="ru-RU"/>
        </a:p>
      </dgm:t>
    </dgm:pt>
    <dgm:pt modelId="{30065C4E-50B5-415F-8D18-5ED171232ECD}">
      <dgm:prSet phldrT="[Текст]" custT="1"/>
      <dgm:spPr/>
      <dgm:t>
        <a:bodyPr/>
        <a:lstStyle/>
        <a:p>
          <a:pPr algn="ctr"/>
          <a:r>
            <a:rPr lang="ru-RU" sz="1150" b="0" dirty="0">
              <a:solidFill>
                <a:schemeClr val="bg2">
                  <a:lumMod val="10000"/>
                </a:schemeClr>
              </a:solidFill>
              <a:effectLst/>
            </a:rPr>
            <a:t>раскрывать неограниченному кругу лиц информацию о лицах, оказывающих существенное влияние на решения, принимаемые органами управления МФО</a:t>
          </a:r>
        </a:p>
      </dgm:t>
    </dgm:pt>
    <dgm:pt modelId="{A575964B-9705-4D4D-8661-721FBB8847A9}" type="parTrans" cxnId="{3DE03E66-47F4-4107-B468-D83D2AB2A6C5}">
      <dgm:prSet/>
      <dgm:spPr/>
      <dgm:t>
        <a:bodyPr/>
        <a:lstStyle/>
        <a:p>
          <a:endParaRPr lang="ru-RU"/>
        </a:p>
      </dgm:t>
    </dgm:pt>
    <dgm:pt modelId="{E51F07DD-0852-4DED-8312-A38A8CAC77C5}" type="sibTrans" cxnId="{3DE03E66-47F4-4107-B468-D83D2AB2A6C5}">
      <dgm:prSet/>
      <dgm:spPr/>
      <dgm:t>
        <a:bodyPr/>
        <a:lstStyle/>
        <a:p>
          <a:endParaRPr lang="ru-RU"/>
        </a:p>
      </dgm:t>
    </dgm:pt>
    <dgm:pt modelId="{22F85A71-39A1-40D0-B68B-B6E72FDCE004}" type="pres">
      <dgm:prSet presAssocID="{C8E4A143-6E0B-4649-B068-262E0FC06A5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78B674-50A8-4F84-92C5-6096B48B3990}" type="pres">
      <dgm:prSet presAssocID="{1B7D60F6-D21B-40B5-A576-D513AD738F6F}" presName="thickLine" presStyleLbl="alignNode1" presStyleIdx="0" presStyleCnt="9"/>
      <dgm:spPr/>
    </dgm:pt>
    <dgm:pt modelId="{319D5734-685B-4EA1-951D-13CAE17F29BE}" type="pres">
      <dgm:prSet presAssocID="{1B7D60F6-D21B-40B5-A576-D513AD738F6F}" presName="horz1" presStyleCnt="0"/>
      <dgm:spPr/>
    </dgm:pt>
    <dgm:pt modelId="{D3E2B333-B4A8-4988-BD08-C9827D05D720}" type="pres">
      <dgm:prSet presAssocID="{1B7D60F6-D21B-40B5-A576-D513AD738F6F}" presName="tx1" presStyleLbl="revTx" presStyleIdx="0" presStyleCnt="9" custLinFactNeighborX="3370" custLinFactNeighborY="-81604"/>
      <dgm:spPr/>
      <dgm:t>
        <a:bodyPr/>
        <a:lstStyle/>
        <a:p>
          <a:endParaRPr lang="ru-RU"/>
        </a:p>
      </dgm:t>
    </dgm:pt>
    <dgm:pt modelId="{57D340F8-BB66-4D50-81EA-7D3DBA2634F2}" type="pres">
      <dgm:prSet presAssocID="{1B7D60F6-D21B-40B5-A576-D513AD738F6F}" presName="vert1" presStyleCnt="0"/>
      <dgm:spPr/>
    </dgm:pt>
    <dgm:pt modelId="{A9C7C701-5C12-4B35-82EC-32F09437CF13}" type="pres">
      <dgm:prSet presAssocID="{5BE1C5C9-DAAC-4449-A2ED-4B088C4A78C1}" presName="thickLine" presStyleLbl="alignNode1" presStyleIdx="1" presStyleCnt="9"/>
      <dgm:spPr/>
    </dgm:pt>
    <dgm:pt modelId="{0100AC61-6833-4641-9FDE-047983AE34C3}" type="pres">
      <dgm:prSet presAssocID="{5BE1C5C9-DAAC-4449-A2ED-4B088C4A78C1}" presName="horz1" presStyleCnt="0"/>
      <dgm:spPr/>
    </dgm:pt>
    <dgm:pt modelId="{D70C9FEC-DDA7-46B7-9979-D866DC499365}" type="pres">
      <dgm:prSet presAssocID="{5BE1C5C9-DAAC-4449-A2ED-4B088C4A78C1}" presName="tx1" presStyleLbl="revTx" presStyleIdx="1" presStyleCnt="9"/>
      <dgm:spPr/>
      <dgm:t>
        <a:bodyPr/>
        <a:lstStyle/>
        <a:p>
          <a:endParaRPr lang="ru-RU"/>
        </a:p>
      </dgm:t>
    </dgm:pt>
    <dgm:pt modelId="{707BB860-0D23-4785-A67F-BA4FF073CB64}" type="pres">
      <dgm:prSet presAssocID="{5BE1C5C9-DAAC-4449-A2ED-4B088C4A78C1}" presName="vert1" presStyleCnt="0"/>
      <dgm:spPr/>
    </dgm:pt>
    <dgm:pt modelId="{9DB6A890-942D-4495-82FE-89B3367BF522}" type="pres">
      <dgm:prSet presAssocID="{29D41F1A-98EC-459B-B34C-925D13B376C9}" presName="thickLine" presStyleLbl="alignNode1" presStyleIdx="2" presStyleCnt="9"/>
      <dgm:spPr/>
    </dgm:pt>
    <dgm:pt modelId="{98BEC10D-A0AB-42A8-B98D-FA5CF8FC3B8F}" type="pres">
      <dgm:prSet presAssocID="{29D41F1A-98EC-459B-B34C-925D13B376C9}" presName="horz1" presStyleCnt="0"/>
      <dgm:spPr/>
    </dgm:pt>
    <dgm:pt modelId="{89F300DB-B5B6-467C-9FFF-6F1E82B44536}" type="pres">
      <dgm:prSet presAssocID="{29D41F1A-98EC-459B-B34C-925D13B376C9}" presName="tx1" presStyleLbl="revTx" presStyleIdx="2" presStyleCnt="9"/>
      <dgm:spPr/>
      <dgm:t>
        <a:bodyPr/>
        <a:lstStyle/>
        <a:p>
          <a:endParaRPr lang="ru-RU"/>
        </a:p>
      </dgm:t>
    </dgm:pt>
    <dgm:pt modelId="{AF7A2B4F-2FAC-4A45-8AD8-2B039F0F2894}" type="pres">
      <dgm:prSet presAssocID="{29D41F1A-98EC-459B-B34C-925D13B376C9}" presName="vert1" presStyleCnt="0"/>
      <dgm:spPr/>
    </dgm:pt>
    <dgm:pt modelId="{35E2A098-941E-4E2E-B9BF-A4881A07681B}" type="pres">
      <dgm:prSet presAssocID="{AE507F62-628C-4D9E-97F0-F4F9F4180842}" presName="thickLine" presStyleLbl="alignNode1" presStyleIdx="3" presStyleCnt="9"/>
      <dgm:spPr/>
    </dgm:pt>
    <dgm:pt modelId="{BD27265B-3510-43C5-AE0F-4702802825D2}" type="pres">
      <dgm:prSet presAssocID="{AE507F62-628C-4D9E-97F0-F4F9F4180842}" presName="horz1" presStyleCnt="0"/>
      <dgm:spPr/>
    </dgm:pt>
    <dgm:pt modelId="{8C72F4E1-2609-4516-888D-64217E532590}" type="pres">
      <dgm:prSet presAssocID="{AE507F62-628C-4D9E-97F0-F4F9F4180842}" presName="tx1" presStyleLbl="revTx" presStyleIdx="3" presStyleCnt="9"/>
      <dgm:spPr/>
      <dgm:t>
        <a:bodyPr/>
        <a:lstStyle/>
        <a:p>
          <a:endParaRPr lang="ru-RU"/>
        </a:p>
      </dgm:t>
    </dgm:pt>
    <dgm:pt modelId="{392604D2-DE54-477A-B75C-55923731AF8C}" type="pres">
      <dgm:prSet presAssocID="{AE507F62-628C-4D9E-97F0-F4F9F4180842}" presName="vert1" presStyleCnt="0"/>
      <dgm:spPr/>
    </dgm:pt>
    <dgm:pt modelId="{FD980A74-9FE2-4CD0-822A-1CED1F67550D}" type="pres">
      <dgm:prSet presAssocID="{30065C4E-50B5-415F-8D18-5ED171232ECD}" presName="thickLine" presStyleLbl="alignNode1" presStyleIdx="4" presStyleCnt="9"/>
      <dgm:spPr/>
    </dgm:pt>
    <dgm:pt modelId="{C3D69583-3993-48D3-BE42-418095EAD0A1}" type="pres">
      <dgm:prSet presAssocID="{30065C4E-50B5-415F-8D18-5ED171232ECD}" presName="horz1" presStyleCnt="0"/>
      <dgm:spPr/>
    </dgm:pt>
    <dgm:pt modelId="{ED9C2ACC-1ED7-4D73-9D1F-D7450499EAFE}" type="pres">
      <dgm:prSet presAssocID="{30065C4E-50B5-415F-8D18-5ED171232ECD}" presName="tx1" presStyleLbl="revTx" presStyleIdx="4" presStyleCnt="9"/>
      <dgm:spPr/>
      <dgm:t>
        <a:bodyPr/>
        <a:lstStyle/>
        <a:p>
          <a:endParaRPr lang="ru-RU"/>
        </a:p>
      </dgm:t>
    </dgm:pt>
    <dgm:pt modelId="{74F54E39-3AF3-4712-9986-0FDF568CE795}" type="pres">
      <dgm:prSet presAssocID="{30065C4E-50B5-415F-8D18-5ED171232ECD}" presName="vert1" presStyleCnt="0"/>
      <dgm:spPr/>
    </dgm:pt>
    <dgm:pt modelId="{AB8D6E94-4E50-4BB7-90F1-C43924112DE1}" type="pres">
      <dgm:prSet presAssocID="{605D2EB4-4BEB-419C-BF52-41B9A5CD9D8A}" presName="thickLine" presStyleLbl="alignNode1" presStyleIdx="5" presStyleCnt="9"/>
      <dgm:spPr/>
    </dgm:pt>
    <dgm:pt modelId="{58CAB8D5-2A67-4F5A-B5CD-BDFE098BBA94}" type="pres">
      <dgm:prSet presAssocID="{605D2EB4-4BEB-419C-BF52-41B9A5CD9D8A}" presName="horz1" presStyleCnt="0"/>
      <dgm:spPr/>
    </dgm:pt>
    <dgm:pt modelId="{B0A3D96A-32DA-4538-9E59-03C8E5146204}" type="pres">
      <dgm:prSet presAssocID="{605D2EB4-4BEB-419C-BF52-41B9A5CD9D8A}" presName="tx1" presStyleLbl="revTx" presStyleIdx="5" presStyleCnt="9"/>
      <dgm:spPr/>
      <dgm:t>
        <a:bodyPr/>
        <a:lstStyle/>
        <a:p>
          <a:endParaRPr lang="ru-RU"/>
        </a:p>
      </dgm:t>
    </dgm:pt>
    <dgm:pt modelId="{B5763E20-75BE-4C92-9228-CC81488E94FA}" type="pres">
      <dgm:prSet presAssocID="{605D2EB4-4BEB-419C-BF52-41B9A5CD9D8A}" presName="vert1" presStyleCnt="0"/>
      <dgm:spPr/>
    </dgm:pt>
    <dgm:pt modelId="{244AFA19-8B97-4C38-AA36-B000CEC822AB}" type="pres">
      <dgm:prSet presAssocID="{DF2EEED1-AC17-4AE6-A98F-8DE5AA8B3C13}" presName="thickLine" presStyleLbl="alignNode1" presStyleIdx="6" presStyleCnt="9"/>
      <dgm:spPr/>
    </dgm:pt>
    <dgm:pt modelId="{0D782B9B-C957-4BA3-BC3B-B977AD049871}" type="pres">
      <dgm:prSet presAssocID="{DF2EEED1-AC17-4AE6-A98F-8DE5AA8B3C13}" presName="horz1" presStyleCnt="0"/>
      <dgm:spPr/>
    </dgm:pt>
    <dgm:pt modelId="{14503FE3-EBF6-438D-9FCC-D0C7D1CBF37F}" type="pres">
      <dgm:prSet presAssocID="{DF2EEED1-AC17-4AE6-A98F-8DE5AA8B3C13}" presName="tx1" presStyleLbl="revTx" presStyleIdx="6" presStyleCnt="9"/>
      <dgm:spPr/>
      <dgm:t>
        <a:bodyPr/>
        <a:lstStyle/>
        <a:p>
          <a:endParaRPr lang="ru-RU"/>
        </a:p>
      </dgm:t>
    </dgm:pt>
    <dgm:pt modelId="{D3602952-FA73-4015-B56D-EAD73FA1CD69}" type="pres">
      <dgm:prSet presAssocID="{DF2EEED1-AC17-4AE6-A98F-8DE5AA8B3C13}" presName="vert1" presStyleCnt="0"/>
      <dgm:spPr/>
    </dgm:pt>
    <dgm:pt modelId="{B00222C6-155B-4A2E-A2AD-05B2AD6F68A1}" type="pres">
      <dgm:prSet presAssocID="{483100F8-CB03-41A4-B643-2BC181757492}" presName="thickLine" presStyleLbl="alignNode1" presStyleIdx="7" presStyleCnt="9"/>
      <dgm:spPr/>
    </dgm:pt>
    <dgm:pt modelId="{D10F32B6-ED13-41B2-8059-03F20E031A9D}" type="pres">
      <dgm:prSet presAssocID="{483100F8-CB03-41A4-B643-2BC181757492}" presName="horz1" presStyleCnt="0"/>
      <dgm:spPr/>
    </dgm:pt>
    <dgm:pt modelId="{0D08665C-12E5-49B4-B452-921159A401AC}" type="pres">
      <dgm:prSet presAssocID="{483100F8-CB03-41A4-B643-2BC181757492}" presName="tx1" presStyleLbl="revTx" presStyleIdx="7" presStyleCnt="9"/>
      <dgm:spPr/>
      <dgm:t>
        <a:bodyPr/>
        <a:lstStyle/>
        <a:p>
          <a:endParaRPr lang="ru-RU"/>
        </a:p>
      </dgm:t>
    </dgm:pt>
    <dgm:pt modelId="{DE7EA2BE-4B0A-4B88-BE95-6196BACF0BFD}" type="pres">
      <dgm:prSet presAssocID="{483100F8-CB03-41A4-B643-2BC181757492}" presName="vert1" presStyleCnt="0"/>
      <dgm:spPr/>
    </dgm:pt>
    <dgm:pt modelId="{814AD03D-700B-43AE-8375-32CA28BC0CD5}" type="pres">
      <dgm:prSet presAssocID="{2925AD2A-4A79-472E-B559-3D4A3F6C1CA2}" presName="thickLine" presStyleLbl="alignNode1" presStyleIdx="8" presStyleCnt="9"/>
      <dgm:spPr/>
    </dgm:pt>
    <dgm:pt modelId="{96BB26A6-C71D-4903-BB79-F677B832DA19}" type="pres">
      <dgm:prSet presAssocID="{2925AD2A-4A79-472E-B559-3D4A3F6C1CA2}" presName="horz1" presStyleCnt="0"/>
      <dgm:spPr/>
    </dgm:pt>
    <dgm:pt modelId="{B7040E0E-253B-414E-A4D1-184FF4905C30}" type="pres">
      <dgm:prSet presAssocID="{2925AD2A-4A79-472E-B559-3D4A3F6C1CA2}" presName="tx1" presStyleLbl="revTx" presStyleIdx="8" presStyleCnt="9"/>
      <dgm:spPr/>
      <dgm:t>
        <a:bodyPr/>
        <a:lstStyle/>
        <a:p>
          <a:endParaRPr lang="ru-RU"/>
        </a:p>
      </dgm:t>
    </dgm:pt>
    <dgm:pt modelId="{69CFCF19-C19A-468D-99FE-618BBE59D0E3}" type="pres">
      <dgm:prSet presAssocID="{2925AD2A-4A79-472E-B559-3D4A3F6C1CA2}" presName="vert1" presStyleCnt="0"/>
      <dgm:spPr/>
    </dgm:pt>
  </dgm:ptLst>
  <dgm:cxnLst>
    <dgm:cxn modelId="{85EBB64A-81F0-4932-9DC3-A71DDC66B9FD}" srcId="{C8E4A143-6E0B-4649-B068-262E0FC06A5D}" destId="{DF2EEED1-AC17-4AE6-A98F-8DE5AA8B3C13}" srcOrd="6" destOrd="0" parTransId="{C13EE06A-7325-4778-BFDB-2F912858DB24}" sibTransId="{05A2AD75-B008-4D60-924C-F27F9446EE70}"/>
    <dgm:cxn modelId="{A5D1B30B-0139-419B-86CB-DDB69B6CD6DB}" type="presOf" srcId="{29D41F1A-98EC-459B-B34C-925D13B376C9}" destId="{89F300DB-B5B6-467C-9FFF-6F1E82B44536}" srcOrd="0" destOrd="0" presId="urn:microsoft.com/office/officeart/2008/layout/LinedList"/>
    <dgm:cxn modelId="{B7D5A7AB-8400-482C-A5B1-65E70B2DB4B7}" srcId="{C8E4A143-6E0B-4649-B068-262E0FC06A5D}" destId="{1B7D60F6-D21B-40B5-A576-D513AD738F6F}" srcOrd="0" destOrd="0" parTransId="{698C02E0-FC68-42F0-8413-D74732091B0F}" sibTransId="{9AA0857C-BD7F-4FE8-AD8D-9747BCB6E936}"/>
    <dgm:cxn modelId="{53BFD85F-30B3-4D7C-B1D6-BC5162965792}" srcId="{C8E4A143-6E0B-4649-B068-262E0FC06A5D}" destId="{605D2EB4-4BEB-419C-BF52-41B9A5CD9D8A}" srcOrd="5" destOrd="0" parTransId="{9560DFA0-7C0C-474E-9D09-6D80F5C8A1E9}" sibTransId="{57EA0296-FC5E-49CA-BD42-3393A7C6A485}"/>
    <dgm:cxn modelId="{26A24734-520B-4F37-8334-841FEC5CC7A0}" type="presOf" srcId="{2925AD2A-4A79-472E-B559-3D4A3F6C1CA2}" destId="{B7040E0E-253B-414E-A4D1-184FF4905C30}" srcOrd="0" destOrd="0" presId="urn:microsoft.com/office/officeart/2008/layout/LinedList"/>
    <dgm:cxn modelId="{5208CF26-3277-4B06-BD4A-76DFEF44D2A1}" type="presOf" srcId="{DF2EEED1-AC17-4AE6-A98F-8DE5AA8B3C13}" destId="{14503FE3-EBF6-438D-9FCC-D0C7D1CBF37F}" srcOrd="0" destOrd="0" presId="urn:microsoft.com/office/officeart/2008/layout/LinedList"/>
    <dgm:cxn modelId="{94267189-E65B-4C41-BCC5-EB48116DA14B}" srcId="{C8E4A143-6E0B-4649-B068-262E0FC06A5D}" destId="{2925AD2A-4A79-472E-B559-3D4A3F6C1CA2}" srcOrd="8" destOrd="0" parTransId="{476ADF7F-080D-4CA9-9E0B-CF3297B97DE1}" sibTransId="{0DB479A0-6890-4627-9FCE-5217420A414F}"/>
    <dgm:cxn modelId="{6EBCAB33-1778-4833-9C5B-FB105FFF29D2}" type="presOf" srcId="{AE507F62-628C-4D9E-97F0-F4F9F4180842}" destId="{8C72F4E1-2609-4516-888D-64217E532590}" srcOrd="0" destOrd="0" presId="urn:microsoft.com/office/officeart/2008/layout/LinedList"/>
    <dgm:cxn modelId="{93195F6A-5670-477F-B15F-B9A5718FC4FF}" type="presOf" srcId="{605D2EB4-4BEB-419C-BF52-41B9A5CD9D8A}" destId="{B0A3D96A-32DA-4538-9E59-03C8E5146204}" srcOrd="0" destOrd="0" presId="urn:microsoft.com/office/officeart/2008/layout/LinedList"/>
    <dgm:cxn modelId="{9F90993A-5A4D-4CD9-B3CD-172FEC54C714}" type="presOf" srcId="{1B7D60F6-D21B-40B5-A576-D513AD738F6F}" destId="{D3E2B333-B4A8-4988-BD08-C9827D05D720}" srcOrd="0" destOrd="0" presId="urn:microsoft.com/office/officeart/2008/layout/LinedList"/>
    <dgm:cxn modelId="{DC0E5377-462D-40AC-A58C-2355FE874F7E}" srcId="{C8E4A143-6E0B-4649-B068-262E0FC06A5D}" destId="{29D41F1A-98EC-459B-B34C-925D13B376C9}" srcOrd="2" destOrd="0" parTransId="{D990491C-1C20-420E-BA5F-0913BD4485A8}" sibTransId="{BB36EEEA-7590-4150-B3E7-399711FC724E}"/>
    <dgm:cxn modelId="{D2CDD133-092B-41D1-9B0C-AA849F0671FA}" type="presOf" srcId="{C8E4A143-6E0B-4649-B068-262E0FC06A5D}" destId="{22F85A71-39A1-40D0-B68B-B6E72FDCE004}" srcOrd="0" destOrd="0" presId="urn:microsoft.com/office/officeart/2008/layout/LinedList"/>
    <dgm:cxn modelId="{749C2A07-904B-40C8-9BB4-C9D2DE5A1764}" type="presOf" srcId="{5BE1C5C9-DAAC-4449-A2ED-4B088C4A78C1}" destId="{D70C9FEC-DDA7-46B7-9979-D866DC499365}" srcOrd="0" destOrd="0" presId="urn:microsoft.com/office/officeart/2008/layout/LinedList"/>
    <dgm:cxn modelId="{E9C2E7D8-E46B-44E0-9334-393F84AFCE3E}" srcId="{C8E4A143-6E0B-4649-B068-262E0FC06A5D}" destId="{AE507F62-628C-4D9E-97F0-F4F9F4180842}" srcOrd="3" destOrd="0" parTransId="{708FE3B0-513F-489A-9190-3C16C335B6AE}" sibTransId="{BF5EE40E-7D86-44A6-94AA-0BF3A9874A05}"/>
    <dgm:cxn modelId="{4C6C2B5C-C42C-4C79-B047-1BE903E3A50F}" srcId="{C8E4A143-6E0B-4649-B068-262E0FC06A5D}" destId="{5BE1C5C9-DAAC-4449-A2ED-4B088C4A78C1}" srcOrd="1" destOrd="0" parTransId="{036EE86D-0F79-4003-B9BA-5563F261A10B}" sibTransId="{58C4E4DF-C173-4797-836A-AFD8948D3019}"/>
    <dgm:cxn modelId="{C1D91B84-5C0B-4E03-A39D-1013DF52A1E4}" type="presOf" srcId="{483100F8-CB03-41A4-B643-2BC181757492}" destId="{0D08665C-12E5-49B4-B452-921159A401AC}" srcOrd="0" destOrd="0" presId="urn:microsoft.com/office/officeart/2008/layout/LinedList"/>
    <dgm:cxn modelId="{1429A24F-B0C8-46B0-BC39-3AD10040C66B}" srcId="{C8E4A143-6E0B-4649-B068-262E0FC06A5D}" destId="{483100F8-CB03-41A4-B643-2BC181757492}" srcOrd="7" destOrd="0" parTransId="{9A6E26FD-FF8A-4CE4-B2F1-9FDC74C3F50A}" sibTransId="{6EBC8476-82C4-411A-A6EF-A07FF57E8FD1}"/>
    <dgm:cxn modelId="{0AF2B0C5-CAD1-41BA-9E78-6FFA176FF146}" type="presOf" srcId="{30065C4E-50B5-415F-8D18-5ED171232ECD}" destId="{ED9C2ACC-1ED7-4D73-9D1F-D7450499EAFE}" srcOrd="0" destOrd="0" presId="urn:microsoft.com/office/officeart/2008/layout/LinedList"/>
    <dgm:cxn modelId="{3DE03E66-47F4-4107-B468-D83D2AB2A6C5}" srcId="{C8E4A143-6E0B-4649-B068-262E0FC06A5D}" destId="{30065C4E-50B5-415F-8D18-5ED171232ECD}" srcOrd="4" destOrd="0" parTransId="{A575964B-9705-4D4D-8661-721FBB8847A9}" sibTransId="{E51F07DD-0852-4DED-8312-A38A8CAC77C5}"/>
    <dgm:cxn modelId="{8DAD58B7-82CD-4D63-B256-FE15B2BA09CD}" type="presParOf" srcId="{22F85A71-39A1-40D0-B68B-B6E72FDCE004}" destId="{B778B674-50A8-4F84-92C5-6096B48B3990}" srcOrd="0" destOrd="0" presId="urn:microsoft.com/office/officeart/2008/layout/LinedList"/>
    <dgm:cxn modelId="{526972DA-EABB-4B75-9D59-24D0E28BD6BB}" type="presParOf" srcId="{22F85A71-39A1-40D0-B68B-B6E72FDCE004}" destId="{319D5734-685B-4EA1-951D-13CAE17F29BE}" srcOrd="1" destOrd="0" presId="urn:microsoft.com/office/officeart/2008/layout/LinedList"/>
    <dgm:cxn modelId="{2BA2D345-3DB8-4AEE-A03C-13AD5657416E}" type="presParOf" srcId="{319D5734-685B-4EA1-951D-13CAE17F29BE}" destId="{D3E2B333-B4A8-4988-BD08-C9827D05D720}" srcOrd="0" destOrd="0" presId="urn:microsoft.com/office/officeart/2008/layout/LinedList"/>
    <dgm:cxn modelId="{5E9468EA-4887-4228-8F0D-B81DE070D015}" type="presParOf" srcId="{319D5734-685B-4EA1-951D-13CAE17F29BE}" destId="{57D340F8-BB66-4D50-81EA-7D3DBA2634F2}" srcOrd="1" destOrd="0" presId="urn:microsoft.com/office/officeart/2008/layout/LinedList"/>
    <dgm:cxn modelId="{5DD1BEB9-079C-4160-ADC3-C9087A5B86BB}" type="presParOf" srcId="{22F85A71-39A1-40D0-B68B-B6E72FDCE004}" destId="{A9C7C701-5C12-4B35-82EC-32F09437CF13}" srcOrd="2" destOrd="0" presId="urn:microsoft.com/office/officeart/2008/layout/LinedList"/>
    <dgm:cxn modelId="{D2BFBA89-4AB4-4A83-9838-32DBF4B6929F}" type="presParOf" srcId="{22F85A71-39A1-40D0-B68B-B6E72FDCE004}" destId="{0100AC61-6833-4641-9FDE-047983AE34C3}" srcOrd="3" destOrd="0" presId="urn:microsoft.com/office/officeart/2008/layout/LinedList"/>
    <dgm:cxn modelId="{1DDBD554-CF95-4C33-BA96-8DF28DC46D2E}" type="presParOf" srcId="{0100AC61-6833-4641-9FDE-047983AE34C3}" destId="{D70C9FEC-DDA7-46B7-9979-D866DC499365}" srcOrd="0" destOrd="0" presId="urn:microsoft.com/office/officeart/2008/layout/LinedList"/>
    <dgm:cxn modelId="{46B46C9F-5448-450E-94D7-CDB7E6BEB8DE}" type="presParOf" srcId="{0100AC61-6833-4641-9FDE-047983AE34C3}" destId="{707BB860-0D23-4785-A67F-BA4FF073CB64}" srcOrd="1" destOrd="0" presId="urn:microsoft.com/office/officeart/2008/layout/LinedList"/>
    <dgm:cxn modelId="{3516A930-B9A5-4389-A08C-F0DCC2E2DA69}" type="presParOf" srcId="{22F85A71-39A1-40D0-B68B-B6E72FDCE004}" destId="{9DB6A890-942D-4495-82FE-89B3367BF522}" srcOrd="4" destOrd="0" presId="urn:microsoft.com/office/officeart/2008/layout/LinedList"/>
    <dgm:cxn modelId="{64F4F1EB-0259-4A44-80E5-53A62A8385C7}" type="presParOf" srcId="{22F85A71-39A1-40D0-B68B-B6E72FDCE004}" destId="{98BEC10D-A0AB-42A8-B98D-FA5CF8FC3B8F}" srcOrd="5" destOrd="0" presId="urn:microsoft.com/office/officeart/2008/layout/LinedList"/>
    <dgm:cxn modelId="{581A6DD8-D695-46AA-9058-6BDB452E8771}" type="presParOf" srcId="{98BEC10D-A0AB-42A8-B98D-FA5CF8FC3B8F}" destId="{89F300DB-B5B6-467C-9FFF-6F1E82B44536}" srcOrd="0" destOrd="0" presId="urn:microsoft.com/office/officeart/2008/layout/LinedList"/>
    <dgm:cxn modelId="{295D7508-048B-46D3-B232-0621E53D3536}" type="presParOf" srcId="{98BEC10D-A0AB-42A8-B98D-FA5CF8FC3B8F}" destId="{AF7A2B4F-2FAC-4A45-8AD8-2B039F0F2894}" srcOrd="1" destOrd="0" presId="urn:microsoft.com/office/officeart/2008/layout/LinedList"/>
    <dgm:cxn modelId="{021AF583-CEAE-4C9C-9E88-12ABD654E125}" type="presParOf" srcId="{22F85A71-39A1-40D0-B68B-B6E72FDCE004}" destId="{35E2A098-941E-4E2E-B9BF-A4881A07681B}" srcOrd="6" destOrd="0" presId="urn:microsoft.com/office/officeart/2008/layout/LinedList"/>
    <dgm:cxn modelId="{A8B7F268-9195-43D7-8D5A-E29E2385A17D}" type="presParOf" srcId="{22F85A71-39A1-40D0-B68B-B6E72FDCE004}" destId="{BD27265B-3510-43C5-AE0F-4702802825D2}" srcOrd="7" destOrd="0" presId="urn:microsoft.com/office/officeart/2008/layout/LinedList"/>
    <dgm:cxn modelId="{4113856E-8497-4848-8F9A-FB8830172957}" type="presParOf" srcId="{BD27265B-3510-43C5-AE0F-4702802825D2}" destId="{8C72F4E1-2609-4516-888D-64217E532590}" srcOrd="0" destOrd="0" presId="urn:microsoft.com/office/officeart/2008/layout/LinedList"/>
    <dgm:cxn modelId="{DA7E4270-A9AA-4669-AFA2-BDBBC9CF33EF}" type="presParOf" srcId="{BD27265B-3510-43C5-AE0F-4702802825D2}" destId="{392604D2-DE54-477A-B75C-55923731AF8C}" srcOrd="1" destOrd="0" presId="urn:microsoft.com/office/officeart/2008/layout/LinedList"/>
    <dgm:cxn modelId="{5C3DDDDB-B820-4964-947F-EF1941A572AC}" type="presParOf" srcId="{22F85A71-39A1-40D0-B68B-B6E72FDCE004}" destId="{FD980A74-9FE2-4CD0-822A-1CED1F67550D}" srcOrd="8" destOrd="0" presId="urn:microsoft.com/office/officeart/2008/layout/LinedList"/>
    <dgm:cxn modelId="{A817DE77-0181-4C66-ADA1-04A93B1C368D}" type="presParOf" srcId="{22F85A71-39A1-40D0-B68B-B6E72FDCE004}" destId="{C3D69583-3993-48D3-BE42-418095EAD0A1}" srcOrd="9" destOrd="0" presId="urn:microsoft.com/office/officeart/2008/layout/LinedList"/>
    <dgm:cxn modelId="{B940A641-BE97-48B4-9BF9-84E163D2289E}" type="presParOf" srcId="{C3D69583-3993-48D3-BE42-418095EAD0A1}" destId="{ED9C2ACC-1ED7-4D73-9D1F-D7450499EAFE}" srcOrd="0" destOrd="0" presId="urn:microsoft.com/office/officeart/2008/layout/LinedList"/>
    <dgm:cxn modelId="{5584CDCF-996E-478A-95E9-E41EDE960BEE}" type="presParOf" srcId="{C3D69583-3993-48D3-BE42-418095EAD0A1}" destId="{74F54E39-3AF3-4712-9986-0FDF568CE795}" srcOrd="1" destOrd="0" presId="urn:microsoft.com/office/officeart/2008/layout/LinedList"/>
    <dgm:cxn modelId="{DF595D26-7C10-44FD-9429-FE5C75EFDB89}" type="presParOf" srcId="{22F85A71-39A1-40D0-B68B-B6E72FDCE004}" destId="{AB8D6E94-4E50-4BB7-90F1-C43924112DE1}" srcOrd="10" destOrd="0" presId="urn:microsoft.com/office/officeart/2008/layout/LinedList"/>
    <dgm:cxn modelId="{C176291E-C9C3-4032-A9EE-98168395B61B}" type="presParOf" srcId="{22F85A71-39A1-40D0-B68B-B6E72FDCE004}" destId="{58CAB8D5-2A67-4F5A-B5CD-BDFE098BBA94}" srcOrd="11" destOrd="0" presId="urn:microsoft.com/office/officeart/2008/layout/LinedList"/>
    <dgm:cxn modelId="{D0DC30F2-1169-48F7-AC2E-F1F32C0B2375}" type="presParOf" srcId="{58CAB8D5-2A67-4F5A-B5CD-BDFE098BBA94}" destId="{B0A3D96A-32DA-4538-9E59-03C8E5146204}" srcOrd="0" destOrd="0" presId="urn:microsoft.com/office/officeart/2008/layout/LinedList"/>
    <dgm:cxn modelId="{78A6EF23-76A4-4873-B4EB-79EE7D998313}" type="presParOf" srcId="{58CAB8D5-2A67-4F5A-B5CD-BDFE098BBA94}" destId="{B5763E20-75BE-4C92-9228-CC81488E94FA}" srcOrd="1" destOrd="0" presId="urn:microsoft.com/office/officeart/2008/layout/LinedList"/>
    <dgm:cxn modelId="{345F98FA-7A7B-42C3-A8F6-CA443BE4CBF7}" type="presParOf" srcId="{22F85A71-39A1-40D0-B68B-B6E72FDCE004}" destId="{244AFA19-8B97-4C38-AA36-B000CEC822AB}" srcOrd="12" destOrd="0" presId="urn:microsoft.com/office/officeart/2008/layout/LinedList"/>
    <dgm:cxn modelId="{4A180C95-65AA-4F35-B539-1FEA2898B6BD}" type="presParOf" srcId="{22F85A71-39A1-40D0-B68B-B6E72FDCE004}" destId="{0D782B9B-C957-4BA3-BC3B-B977AD049871}" srcOrd="13" destOrd="0" presId="urn:microsoft.com/office/officeart/2008/layout/LinedList"/>
    <dgm:cxn modelId="{007522EB-D9F5-43AD-A58E-19B34FF36514}" type="presParOf" srcId="{0D782B9B-C957-4BA3-BC3B-B977AD049871}" destId="{14503FE3-EBF6-438D-9FCC-D0C7D1CBF37F}" srcOrd="0" destOrd="0" presId="urn:microsoft.com/office/officeart/2008/layout/LinedList"/>
    <dgm:cxn modelId="{C7E4CC97-8CC5-48D4-A5AF-A535C3162BB0}" type="presParOf" srcId="{0D782B9B-C957-4BA3-BC3B-B977AD049871}" destId="{D3602952-FA73-4015-B56D-EAD73FA1CD69}" srcOrd="1" destOrd="0" presId="urn:microsoft.com/office/officeart/2008/layout/LinedList"/>
    <dgm:cxn modelId="{518A89EF-DD6E-46C5-B345-F76C6FB80B9C}" type="presParOf" srcId="{22F85A71-39A1-40D0-B68B-B6E72FDCE004}" destId="{B00222C6-155B-4A2E-A2AD-05B2AD6F68A1}" srcOrd="14" destOrd="0" presId="urn:microsoft.com/office/officeart/2008/layout/LinedList"/>
    <dgm:cxn modelId="{50646A59-B14F-4467-8DBC-DF8F4EA48C60}" type="presParOf" srcId="{22F85A71-39A1-40D0-B68B-B6E72FDCE004}" destId="{D10F32B6-ED13-41B2-8059-03F20E031A9D}" srcOrd="15" destOrd="0" presId="urn:microsoft.com/office/officeart/2008/layout/LinedList"/>
    <dgm:cxn modelId="{ACE87487-BA69-45D7-8EDD-33C548C88D8C}" type="presParOf" srcId="{D10F32B6-ED13-41B2-8059-03F20E031A9D}" destId="{0D08665C-12E5-49B4-B452-921159A401AC}" srcOrd="0" destOrd="0" presId="urn:microsoft.com/office/officeart/2008/layout/LinedList"/>
    <dgm:cxn modelId="{DE6E0F07-F19E-44D4-AADF-6C3FB0DE1477}" type="presParOf" srcId="{D10F32B6-ED13-41B2-8059-03F20E031A9D}" destId="{DE7EA2BE-4B0A-4B88-BE95-6196BACF0BFD}" srcOrd="1" destOrd="0" presId="urn:microsoft.com/office/officeart/2008/layout/LinedList"/>
    <dgm:cxn modelId="{EA1E068D-3997-4A74-BC28-4B78D70CE460}" type="presParOf" srcId="{22F85A71-39A1-40D0-B68B-B6E72FDCE004}" destId="{814AD03D-700B-43AE-8375-32CA28BC0CD5}" srcOrd="16" destOrd="0" presId="urn:microsoft.com/office/officeart/2008/layout/LinedList"/>
    <dgm:cxn modelId="{4977171E-4022-4680-A292-7E84C10E8694}" type="presParOf" srcId="{22F85A71-39A1-40D0-B68B-B6E72FDCE004}" destId="{96BB26A6-C71D-4903-BB79-F677B832DA19}" srcOrd="17" destOrd="0" presId="urn:microsoft.com/office/officeart/2008/layout/LinedList"/>
    <dgm:cxn modelId="{55104BBE-8B99-4273-AD6B-F3AE5FA52F9B}" type="presParOf" srcId="{96BB26A6-C71D-4903-BB79-F677B832DA19}" destId="{B7040E0E-253B-414E-A4D1-184FF4905C30}" srcOrd="0" destOrd="0" presId="urn:microsoft.com/office/officeart/2008/layout/LinedList"/>
    <dgm:cxn modelId="{9D7532E6-8A67-4D7A-8443-8CC495288FD3}" type="presParOf" srcId="{96BB26A6-C71D-4903-BB79-F677B832DA19}" destId="{69CFCF19-C19A-468D-99FE-618BBE59D0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2FD319-3BF0-43D7-8D92-0A1DB67CE585}" type="doc">
      <dgm:prSet loTypeId="urn:microsoft.com/office/officeart/2005/8/layout/vList3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7739BE2-B93B-4BD8-BDD8-149909EEAA41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600" b="0" dirty="0">
              <a:solidFill>
                <a:srgbClr val="000000"/>
              </a:solidFill>
            </a:rPr>
            <a:t>Выступать поручителем по обязательствам своих учредителей </a:t>
          </a:r>
        </a:p>
      </dgm:t>
    </dgm:pt>
    <dgm:pt modelId="{BA67A943-014B-41F3-8827-264BE4F0F2ED}" type="parTrans" cxnId="{BFF77B8E-FAE5-4094-B344-60C6E0939FAE}">
      <dgm:prSet/>
      <dgm:spPr/>
      <dgm:t>
        <a:bodyPr/>
        <a:lstStyle/>
        <a:p>
          <a:endParaRPr lang="ru-RU" b="1"/>
        </a:p>
      </dgm:t>
    </dgm:pt>
    <dgm:pt modelId="{A0528F44-DB9F-45AB-B3F5-A6CA76549E48}" type="sibTrans" cxnId="{BFF77B8E-FAE5-4094-B344-60C6E0939FAE}">
      <dgm:prSet/>
      <dgm:spPr/>
      <dgm:t>
        <a:bodyPr/>
        <a:lstStyle/>
        <a:p>
          <a:endParaRPr lang="ru-RU" b="1"/>
        </a:p>
      </dgm:t>
    </dgm:pt>
    <dgm:pt modelId="{C6AD7A62-71EB-45F7-AB7C-3AA35812F152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600" b="0" dirty="0">
              <a:solidFill>
                <a:srgbClr val="000000"/>
              </a:solidFill>
            </a:rPr>
            <a:t>Выдавать займы в иностранной валюте</a:t>
          </a:r>
        </a:p>
      </dgm:t>
    </dgm:pt>
    <dgm:pt modelId="{FF6AD8D9-75C7-4A6B-BA11-2CF4BB78C912}" type="parTrans" cxnId="{D36D7A59-CC4F-4E09-A0A9-61714EA451A0}">
      <dgm:prSet/>
      <dgm:spPr/>
      <dgm:t>
        <a:bodyPr/>
        <a:lstStyle/>
        <a:p>
          <a:endParaRPr lang="ru-RU" b="1"/>
        </a:p>
      </dgm:t>
    </dgm:pt>
    <dgm:pt modelId="{53285959-91A8-47B2-9453-FF445420CCDA}" type="sibTrans" cxnId="{D36D7A59-CC4F-4E09-A0A9-61714EA451A0}">
      <dgm:prSet/>
      <dgm:spPr/>
      <dgm:t>
        <a:bodyPr/>
        <a:lstStyle/>
        <a:p>
          <a:endParaRPr lang="ru-RU" b="1"/>
        </a:p>
      </dgm:t>
    </dgm:pt>
    <dgm:pt modelId="{E83CABE2-D875-4037-9106-6977FECD1A0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600" b="0" dirty="0">
              <a:solidFill>
                <a:srgbClr val="000000"/>
              </a:solidFill>
            </a:rPr>
            <a:t>В одностороннем порядке изменять процентную ставку по договору микрозайма, заключенному с ИП или юридическими лицами</a:t>
          </a:r>
        </a:p>
      </dgm:t>
    </dgm:pt>
    <dgm:pt modelId="{645B4732-2889-400F-B500-679434833C3D}" type="parTrans" cxnId="{874C0B76-5CC2-4FB8-B16C-E69D4E0ECD10}">
      <dgm:prSet/>
      <dgm:spPr/>
      <dgm:t>
        <a:bodyPr/>
        <a:lstStyle/>
        <a:p>
          <a:endParaRPr lang="ru-RU" b="1"/>
        </a:p>
      </dgm:t>
    </dgm:pt>
    <dgm:pt modelId="{095EAC94-1310-48DD-9325-FD913AF5D049}" type="sibTrans" cxnId="{874C0B76-5CC2-4FB8-B16C-E69D4E0ECD10}">
      <dgm:prSet/>
      <dgm:spPr/>
      <dgm:t>
        <a:bodyPr/>
        <a:lstStyle/>
        <a:p>
          <a:endParaRPr lang="ru-RU" b="1"/>
        </a:p>
      </dgm:t>
    </dgm:pt>
    <dgm:pt modelId="{1C36FE74-89DE-44C4-8E0B-AB8567D7ECB8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600" b="0" dirty="0">
              <a:solidFill>
                <a:srgbClr val="000000"/>
              </a:solidFill>
            </a:rPr>
            <a:t>Применять к заемщику – физическому лицу штрафные санкции за досрочный возврат микрозайма (при уведомлении заемщиком о таком намерении) </a:t>
          </a:r>
        </a:p>
      </dgm:t>
    </dgm:pt>
    <dgm:pt modelId="{60644DD6-7FC2-4CDD-8E22-00B762A2BB2E}" type="parTrans" cxnId="{4953D608-4905-423D-B7D0-C1DA1FE208BC}">
      <dgm:prSet/>
      <dgm:spPr/>
      <dgm:t>
        <a:bodyPr/>
        <a:lstStyle/>
        <a:p>
          <a:endParaRPr lang="ru-RU" b="1"/>
        </a:p>
      </dgm:t>
    </dgm:pt>
    <dgm:pt modelId="{6F505601-B05D-4114-946F-5D476E6E486B}" type="sibTrans" cxnId="{4953D608-4905-423D-B7D0-C1DA1FE208BC}">
      <dgm:prSet/>
      <dgm:spPr/>
      <dgm:t>
        <a:bodyPr/>
        <a:lstStyle/>
        <a:p>
          <a:endParaRPr lang="ru-RU" b="1"/>
        </a:p>
      </dgm:t>
    </dgm:pt>
    <dgm:pt modelId="{E7BFF999-104A-406B-B13C-264962BD7DB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600" b="0" dirty="0">
              <a:solidFill>
                <a:srgbClr val="000000"/>
              </a:solidFill>
            </a:rPr>
            <a:t>В одностороннем порядке увеличивать процентную ставку, сокращать срок действия договоров микрозайма, заключенных с физическими лицами</a:t>
          </a:r>
        </a:p>
      </dgm:t>
    </dgm:pt>
    <dgm:pt modelId="{FAF51738-FB37-40B6-A7FC-19F6249A51D7}" type="parTrans" cxnId="{C76B69F7-E65B-4F32-A7B7-B86437E65DC5}">
      <dgm:prSet/>
      <dgm:spPr/>
      <dgm:t>
        <a:bodyPr/>
        <a:lstStyle/>
        <a:p>
          <a:endParaRPr lang="ru-RU" b="1"/>
        </a:p>
      </dgm:t>
    </dgm:pt>
    <dgm:pt modelId="{5913D9C8-6D8F-43F6-ADF4-0C113B3D023D}" type="sibTrans" cxnId="{C76B69F7-E65B-4F32-A7B7-B86437E65DC5}">
      <dgm:prSet/>
      <dgm:spPr/>
      <dgm:t>
        <a:bodyPr/>
        <a:lstStyle/>
        <a:p>
          <a:endParaRPr lang="ru-RU" b="1"/>
        </a:p>
      </dgm:t>
    </dgm:pt>
    <dgm:pt modelId="{53D869E7-5126-4074-9263-5841E020B0F2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600" b="0" dirty="0">
              <a:solidFill>
                <a:srgbClr val="000000"/>
              </a:solidFill>
            </a:rPr>
            <a:t> Осуществлять профессиональную деятельность на рынке ценных бумаг</a:t>
          </a:r>
        </a:p>
      </dgm:t>
    </dgm:pt>
    <dgm:pt modelId="{1A9D08C4-1905-4983-8C63-9BB01381145C}" type="parTrans" cxnId="{46BAB72A-353D-4ABE-A28D-38B914827DA9}">
      <dgm:prSet/>
      <dgm:spPr/>
      <dgm:t>
        <a:bodyPr/>
        <a:lstStyle/>
        <a:p>
          <a:endParaRPr lang="ru-RU" b="1"/>
        </a:p>
      </dgm:t>
    </dgm:pt>
    <dgm:pt modelId="{06C94A93-269C-4A7B-8DDE-2E2193555E0A}" type="sibTrans" cxnId="{46BAB72A-353D-4ABE-A28D-38B914827DA9}">
      <dgm:prSet/>
      <dgm:spPr/>
      <dgm:t>
        <a:bodyPr/>
        <a:lstStyle/>
        <a:p>
          <a:endParaRPr lang="ru-RU" b="1"/>
        </a:p>
      </dgm:t>
    </dgm:pt>
    <dgm:pt modelId="{4FCE11A4-C156-4838-A492-4BDD1647015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600" b="0" dirty="0">
              <a:solidFill>
                <a:srgbClr val="000000"/>
              </a:solidFill>
            </a:rPr>
            <a:t>Отчуждать имущество без предварительного решения высшего органа управления МФО</a:t>
          </a:r>
        </a:p>
      </dgm:t>
    </dgm:pt>
    <dgm:pt modelId="{9FD4A4F3-AA32-4704-AFA3-2DCC74DC0384}" type="sibTrans" cxnId="{49471B55-1D56-49B7-9D50-905CBB4F9F94}">
      <dgm:prSet/>
      <dgm:spPr/>
      <dgm:t>
        <a:bodyPr/>
        <a:lstStyle/>
        <a:p>
          <a:endParaRPr lang="ru-RU" b="1"/>
        </a:p>
      </dgm:t>
    </dgm:pt>
    <dgm:pt modelId="{5A396D2E-3F4D-4812-B007-2168AD80E3E9}" type="parTrans" cxnId="{49471B55-1D56-49B7-9D50-905CBB4F9F94}">
      <dgm:prSet/>
      <dgm:spPr/>
      <dgm:t>
        <a:bodyPr/>
        <a:lstStyle/>
        <a:p>
          <a:endParaRPr lang="ru-RU" b="1"/>
        </a:p>
      </dgm:t>
    </dgm:pt>
    <dgm:pt modelId="{3993D3C3-0277-4F02-806B-A87E57B89F4D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600" dirty="0">
              <a:solidFill>
                <a:srgbClr val="000000"/>
              </a:solidFill>
            </a:rPr>
            <a:t>Использовать наименование сходное или совпадающее с наименованием МФО, сведения о которой были внесены в ЕГРЮЛ ранее гос. регистрации соответствующей МФО</a:t>
          </a:r>
          <a:endParaRPr lang="ru-RU" sz="1600" b="1" dirty="0">
            <a:solidFill>
              <a:srgbClr val="000000"/>
            </a:solidFill>
          </a:endParaRPr>
        </a:p>
      </dgm:t>
    </dgm:pt>
    <dgm:pt modelId="{158F004B-3B1E-408F-A2C0-4F65F3AD1BF8}" type="sibTrans" cxnId="{37B8DB6F-F39E-4E1D-8167-4673C8CE147C}">
      <dgm:prSet/>
      <dgm:spPr/>
      <dgm:t>
        <a:bodyPr/>
        <a:lstStyle/>
        <a:p>
          <a:endParaRPr lang="ru-RU" b="1"/>
        </a:p>
      </dgm:t>
    </dgm:pt>
    <dgm:pt modelId="{097DCEC6-9F3D-49DC-809C-11346A5FD51D}" type="parTrans" cxnId="{37B8DB6F-F39E-4E1D-8167-4673C8CE147C}">
      <dgm:prSet/>
      <dgm:spPr/>
      <dgm:t>
        <a:bodyPr/>
        <a:lstStyle/>
        <a:p>
          <a:endParaRPr lang="ru-RU" b="1"/>
        </a:p>
      </dgm:t>
    </dgm:pt>
    <dgm:pt modelId="{6B5CA809-01B3-4B55-A804-A10796C62FB8}" type="pres">
      <dgm:prSet presAssocID="{212FD319-3BF0-43D7-8D92-0A1DB67CE58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A5646-0C60-4EC4-84C9-16EE76F07F69}" type="pres">
      <dgm:prSet presAssocID="{E7BFF999-104A-406B-B13C-264962BD7DB0}" presName="composite" presStyleCnt="0"/>
      <dgm:spPr/>
    </dgm:pt>
    <dgm:pt modelId="{C3B0BEC7-66E6-4D8E-B402-4CE6F850FA11}" type="pres">
      <dgm:prSet presAssocID="{E7BFF999-104A-406B-B13C-264962BD7DB0}" presName="imgShp" presStyleLbl="fgImgPlace1" presStyleIdx="0" presStyleCnt="8" custLinFactX="-200000" custLinFactNeighborX="-250163" custLinFactNeighborY="9481"/>
      <dgm:spPr>
        <a:solidFill>
          <a:schemeClr val="accent6">
            <a:lumMod val="40000"/>
            <a:lumOff val="60000"/>
          </a:schemeClr>
        </a:solidFill>
      </dgm:spPr>
    </dgm:pt>
    <dgm:pt modelId="{26927D23-6470-4355-B1D7-11301E63F20B}" type="pres">
      <dgm:prSet presAssocID="{E7BFF999-104A-406B-B13C-264962BD7DB0}" presName="txShp" presStyleLbl="node1" presStyleIdx="0" presStyleCnt="8" custScaleX="135926" custScaleY="149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1F2E4-0298-4915-ADB7-06203C9B61A6}" type="pres">
      <dgm:prSet presAssocID="{5913D9C8-6D8F-43F6-ADF4-0C113B3D023D}" presName="spacing" presStyleCnt="0"/>
      <dgm:spPr/>
    </dgm:pt>
    <dgm:pt modelId="{20F4C612-FAD6-4BCC-9D3F-86EED98A7820}" type="pres">
      <dgm:prSet presAssocID="{17739BE2-B93B-4BD8-BDD8-149909EEAA41}" presName="composite" presStyleCnt="0"/>
      <dgm:spPr/>
    </dgm:pt>
    <dgm:pt modelId="{C8CB051D-F6D8-4E9C-A651-564A1EE772A2}" type="pres">
      <dgm:prSet presAssocID="{17739BE2-B93B-4BD8-BDD8-149909EEAA41}" presName="imgShp" presStyleLbl="fgImgPlace1" presStyleIdx="1" presStyleCnt="8" custLinFactX="-200000" custLinFactNeighborX="-249548" custLinFactNeighborY="5705"/>
      <dgm:spPr>
        <a:solidFill>
          <a:schemeClr val="accent6">
            <a:lumMod val="40000"/>
            <a:lumOff val="60000"/>
          </a:schemeClr>
        </a:solidFill>
      </dgm:spPr>
    </dgm:pt>
    <dgm:pt modelId="{AFC06EC6-9804-47BC-BD15-A67975537E77}" type="pres">
      <dgm:prSet presAssocID="{17739BE2-B93B-4BD8-BDD8-149909EEAA41}" presName="txShp" presStyleLbl="node1" presStyleIdx="1" presStyleCnt="8" custScaleX="135926" custScaleY="107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9F5A7-A7C7-400A-BEC6-54E79A3DDB58}" type="pres">
      <dgm:prSet presAssocID="{A0528F44-DB9F-45AB-B3F5-A6CA76549E48}" presName="spacing" presStyleCnt="0"/>
      <dgm:spPr/>
    </dgm:pt>
    <dgm:pt modelId="{6A276134-1A5E-4FB4-BEFB-65263FF3CE83}" type="pres">
      <dgm:prSet presAssocID="{4FCE11A4-C156-4838-A492-4BDD1647015C}" presName="composite" presStyleCnt="0"/>
      <dgm:spPr/>
    </dgm:pt>
    <dgm:pt modelId="{092A9871-6944-4382-B2C9-2B747F124C67}" type="pres">
      <dgm:prSet presAssocID="{4FCE11A4-C156-4838-A492-4BDD1647015C}" presName="imgShp" presStyleLbl="fgImgPlace1" presStyleIdx="2" presStyleCnt="8" custLinFactX="-200000" custLinFactNeighborX="-253015" custLinFactNeighborY="-308"/>
      <dgm:spPr>
        <a:solidFill>
          <a:schemeClr val="accent6">
            <a:lumMod val="40000"/>
            <a:lumOff val="60000"/>
          </a:schemeClr>
        </a:solidFill>
      </dgm:spPr>
    </dgm:pt>
    <dgm:pt modelId="{B4F2B5B1-2909-4371-A326-B21AB52E21BA}" type="pres">
      <dgm:prSet presAssocID="{4FCE11A4-C156-4838-A492-4BDD1647015C}" presName="txShp" presStyleLbl="node1" presStyleIdx="2" presStyleCnt="8" custScaleX="135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B2D00-CEA1-4AD7-82C6-E7DF770ECF12}" type="pres">
      <dgm:prSet presAssocID="{9FD4A4F3-AA32-4704-AFA3-2DCC74DC0384}" presName="spacing" presStyleCnt="0"/>
      <dgm:spPr/>
    </dgm:pt>
    <dgm:pt modelId="{D3921211-6BEB-4295-89F3-90EFC657991F}" type="pres">
      <dgm:prSet presAssocID="{C6AD7A62-71EB-45F7-AB7C-3AA35812F152}" presName="composite" presStyleCnt="0"/>
      <dgm:spPr/>
    </dgm:pt>
    <dgm:pt modelId="{F4EF5E50-25EF-49A7-A253-C65B7F885A21}" type="pres">
      <dgm:prSet presAssocID="{C6AD7A62-71EB-45F7-AB7C-3AA35812F152}" presName="imgShp" presStyleLbl="fgImgPlace1" presStyleIdx="3" presStyleCnt="8" custLinFactX="-200000" custLinFactNeighborX="-255868" custLinFactNeighborY="3160"/>
      <dgm:spPr>
        <a:solidFill>
          <a:schemeClr val="accent6">
            <a:lumMod val="40000"/>
            <a:lumOff val="60000"/>
          </a:schemeClr>
        </a:solidFill>
      </dgm:spPr>
    </dgm:pt>
    <dgm:pt modelId="{1401C222-1548-436C-B14E-11505EED7019}" type="pres">
      <dgm:prSet presAssocID="{C6AD7A62-71EB-45F7-AB7C-3AA35812F152}" presName="txShp" presStyleLbl="node1" presStyleIdx="3" presStyleCnt="8" custScaleX="135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2767D-8B7D-4CFA-8AC1-881EAB94DAC6}" type="pres">
      <dgm:prSet presAssocID="{53285959-91A8-47B2-9453-FF445420CCDA}" presName="spacing" presStyleCnt="0"/>
      <dgm:spPr/>
    </dgm:pt>
    <dgm:pt modelId="{9058F099-2BBF-488B-81DE-CC4C20298E3C}" type="pres">
      <dgm:prSet presAssocID="{E83CABE2-D875-4037-9106-6977FECD1A00}" presName="composite" presStyleCnt="0"/>
      <dgm:spPr/>
    </dgm:pt>
    <dgm:pt modelId="{13E8F4B5-3314-4AC8-B4C1-0BF6EA1227A5}" type="pres">
      <dgm:prSet presAssocID="{E83CABE2-D875-4037-9106-6977FECD1A00}" presName="imgShp" presStyleLbl="fgImgPlace1" presStyleIdx="4" presStyleCnt="8" custLinFactX="-200000" custLinFactNeighborX="-256791" custLinFactNeighborY="-308"/>
      <dgm:spPr>
        <a:solidFill>
          <a:schemeClr val="accent6">
            <a:lumMod val="40000"/>
            <a:lumOff val="60000"/>
          </a:schemeClr>
        </a:solidFill>
      </dgm:spPr>
    </dgm:pt>
    <dgm:pt modelId="{A52095EE-90A3-4671-8B2F-FCCBCCC29340}" type="pres">
      <dgm:prSet presAssocID="{E83CABE2-D875-4037-9106-6977FECD1A00}" presName="txShp" presStyleLbl="node1" presStyleIdx="4" presStyleCnt="8" custScaleX="135926" custScaleY="142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9593D-9203-431D-83F8-1BBE2DAEC182}" type="pres">
      <dgm:prSet presAssocID="{095EAC94-1310-48DD-9325-FD913AF5D049}" presName="spacing" presStyleCnt="0"/>
      <dgm:spPr/>
    </dgm:pt>
    <dgm:pt modelId="{9C98F9B7-CB07-4F43-80FB-2CE9FEFFCAA8}" type="pres">
      <dgm:prSet presAssocID="{1C36FE74-89DE-44C4-8E0B-AB8567D7ECB8}" presName="composite" presStyleCnt="0"/>
      <dgm:spPr/>
    </dgm:pt>
    <dgm:pt modelId="{EA6EB0F9-C6E0-4509-9006-B4AB58B7590B}" type="pres">
      <dgm:prSet presAssocID="{1C36FE74-89DE-44C4-8E0B-AB8567D7ECB8}" presName="imgShp" presStyleLbl="fgImgPlace1" presStyleIdx="5" presStyleCnt="8" custLinFactX="-200000" custLinFactNeighborX="-253324" custLinFactNeighborY="5705"/>
      <dgm:spPr>
        <a:solidFill>
          <a:schemeClr val="accent6">
            <a:lumMod val="40000"/>
            <a:lumOff val="60000"/>
          </a:schemeClr>
        </a:solidFill>
      </dgm:spPr>
    </dgm:pt>
    <dgm:pt modelId="{51C65F08-ECAE-474C-AE80-A91F403E4DE2}" type="pres">
      <dgm:prSet presAssocID="{1C36FE74-89DE-44C4-8E0B-AB8567D7ECB8}" presName="txShp" presStyleLbl="node1" presStyleIdx="5" presStyleCnt="8" custScaleX="135926" custScaleY="173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10E63-7E54-4A17-AB60-E0F657DE21AD}" type="pres">
      <dgm:prSet presAssocID="{6F505601-B05D-4114-946F-5D476E6E486B}" presName="spacing" presStyleCnt="0"/>
      <dgm:spPr/>
    </dgm:pt>
    <dgm:pt modelId="{6B29C929-0A83-4C7D-BCF8-C02BEE3BE4B3}" type="pres">
      <dgm:prSet presAssocID="{53D869E7-5126-4074-9263-5841E020B0F2}" presName="composite" presStyleCnt="0"/>
      <dgm:spPr/>
    </dgm:pt>
    <dgm:pt modelId="{5CE58308-9B52-4455-9D1C-F84C3C1DD1CB}" type="pres">
      <dgm:prSet presAssocID="{53D869E7-5126-4074-9263-5841E020B0F2}" presName="imgShp" presStyleLbl="fgImgPlace1" presStyleIdx="6" presStyleCnt="8" custLinFactX="-200000" custLinFactNeighborX="-250471" custLinFactNeighborY="6320"/>
      <dgm:spPr>
        <a:solidFill>
          <a:schemeClr val="accent6">
            <a:lumMod val="40000"/>
            <a:lumOff val="60000"/>
          </a:schemeClr>
        </a:solidFill>
      </dgm:spPr>
    </dgm:pt>
    <dgm:pt modelId="{BB7B6D5D-2BF6-4C57-A616-C76294A90DF7}" type="pres">
      <dgm:prSet presAssocID="{53D869E7-5126-4074-9263-5841E020B0F2}" presName="txShp" presStyleLbl="node1" presStyleIdx="6" presStyleCnt="8" custScaleX="135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A808D-FA35-4737-89E7-8C19608D7B2D}" type="pres">
      <dgm:prSet presAssocID="{06C94A93-269C-4A7B-8DDE-2E2193555E0A}" presName="spacing" presStyleCnt="0"/>
      <dgm:spPr/>
    </dgm:pt>
    <dgm:pt modelId="{B6749FC7-2BC3-463B-8C1A-C65313E8E8CD}" type="pres">
      <dgm:prSet presAssocID="{3993D3C3-0277-4F02-806B-A87E57B89F4D}" presName="composite" presStyleCnt="0"/>
      <dgm:spPr/>
    </dgm:pt>
    <dgm:pt modelId="{83BFA309-A782-4DE8-BABF-1125A9CE3167}" type="pres">
      <dgm:prSet presAssocID="{3993D3C3-0277-4F02-806B-A87E57B89F4D}" presName="imgShp" presStyleLbl="fgImgPlace1" presStyleIdx="7" presStyleCnt="8" custLinFactX="-200000" custLinFactNeighborX="-250779" custLinFactNeighborY="-5384"/>
      <dgm:spPr>
        <a:solidFill>
          <a:schemeClr val="accent6">
            <a:lumMod val="40000"/>
            <a:lumOff val="60000"/>
          </a:schemeClr>
        </a:solidFill>
      </dgm:spPr>
    </dgm:pt>
    <dgm:pt modelId="{7CD7A860-0855-4ACA-AF0C-A86B47FDD9DE}" type="pres">
      <dgm:prSet presAssocID="{3993D3C3-0277-4F02-806B-A87E57B89F4D}" presName="txShp" presStyleLbl="node1" presStyleIdx="7" presStyleCnt="8" custScaleX="135926" custScaleY="15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6D7A59-CC4F-4E09-A0A9-61714EA451A0}" srcId="{212FD319-3BF0-43D7-8D92-0A1DB67CE585}" destId="{C6AD7A62-71EB-45F7-AB7C-3AA35812F152}" srcOrd="3" destOrd="0" parTransId="{FF6AD8D9-75C7-4A6B-BA11-2CF4BB78C912}" sibTransId="{53285959-91A8-47B2-9453-FF445420CCDA}"/>
    <dgm:cxn modelId="{C76B69F7-E65B-4F32-A7B7-B86437E65DC5}" srcId="{212FD319-3BF0-43D7-8D92-0A1DB67CE585}" destId="{E7BFF999-104A-406B-B13C-264962BD7DB0}" srcOrd="0" destOrd="0" parTransId="{FAF51738-FB37-40B6-A7FC-19F6249A51D7}" sibTransId="{5913D9C8-6D8F-43F6-ADF4-0C113B3D023D}"/>
    <dgm:cxn modelId="{5E2DB421-89E4-4C52-82E8-E7C5A72BE422}" type="presOf" srcId="{53D869E7-5126-4074-9263-5841E020B0F2}" destId="{BB7B6D5D-2BF6-4C57-A616-C76294A90DF7}" srcOrd="0" destOrd="0" presId="urn:microsoft.com/office/officeart/2005/8/layout/vList3"/>
    <dgm:cxn modelId="{49471B55-1D56-49B7-9D50-905CBB4F9F94}" srcId="{212FD319-3BF0-43D7-8D92-0A1DB67CE585}" destId="{4FCE11A4-C156-4838-A492-4BDD1647015C}" srcOrd="2" destOrd="0" parTransId="{5A396D2E-3F4D-4812-B007-2168AD80E3E9}" sibTransId="{9FD4A4F3-AA32-4704-AFA3-2DCC74DC0384}"/>
    <dgm:cxn modelId="{292A1487-7DA0-44C2-A85C-A4DF9A7C4F9B}" type="presOf" srcId="{4FCE11A4-C156-4838-A492-4BDD1647015C}" destId="{B4F2B5B1-2909-4371-A326-B21AB52E21BA}" srcOrd="0" destOrd="0" presId="urn:microsoft.com/office/officeart/2005/8/layout/vList3"/>
    <dgm:cxn modelId="{6A6C770F-C4DE-4656-BE19-2F87946D0A3F}" type="presOf" srcId="{212FD319-3BF0-43D7-8D92-0A1DB67CE585}" destId="{6B5CA809-01B3-4B55-A804-A10796C62FB8}" srcOrd="0" destOrd="0" presId="urn:microsoft.com/office/officeart/2005/8/layout/vList3"/>
    <dgm:cxn modelId="{DB4532ED-961A-4125-A019-59E63829FB95}" type="presOf" srcId="{1C36FE74-89DE-44C4-8E0B-AB8567D7ECB8}" destId="{51C65F08-ECAE-474C-AE80-A91F403E4DE2}" srcOrd="0" destOrd="0" presId="urn:microsoft.com/office/officeart/2005/8/layout/vList3"/>
    <dgm:cxn modelId="{9CE39A51-5DEC-4E81-A96E-20E11DEDD944}" type="presOf" srcId="{C6AD7A62-71EB-45F7-AB7C-3AA35812F152}" destId="{1401C222-1548-436C-B14E-11505EED7019}" srcOrd="0" destOrd="0" presId="urn:microsoft.com/office/officeart/2005/8/layout/vList3"/>
    <dgm:cxn modelId="{46BAB72A-353D-4ABE-A28D-38B914827DA9}" srcId="{212FD319-3BF0-43D7-8D92-0A1DB67CE585}" destId="{53D869E7-5126-4074-9263-5841E020B0F2}" srcOrd="6" destOrd="0" parTransId="{1A9D08C4-1905-4983-8C63-9BB01381145C}" sibTransId="{06C94A93-269C-4A7B-8DDE-2E2193555E0A}"/>
    <dgm:cxn modelId="{D483D238-DABA-4819-8D81-2424251AAB7C}" type="presOf" srcId="{3993D3C3-0277-4F02-806B-A87E57B89F4D}" destId="{7CD7A860-0855-4ACA-AF0C-A86B47FDD9DE}" srcOrd="0" destOrd="0" presId="urn:microsoft.com/office/officeart/2005/8/layout/vList3"/>
    <dgm:cxn modelId="{4DDA40CF-BC72-4155-A847-C89D1DCAF025}" type="presOf" srcId="{E7BFF999-104A-406B-B13C-264962BD7DB0}" destId="{26927D23-6470-4355-B1D7-11301E63F20B}" srcOrd="0" destOrd="0" presId="urn:microsoft.com/office/officeart/2005/8/layout/vList3"/>
    <dgm:cxn modelId="{874C0B76-5CC2-4FB8-B16C-E69D4E0ECD10}" srcId="{212FD319-3BF0-43D7-8D92-0A1DB67CE585}" destId="{E83CABE2-D875-4037-9106-6977FECD1A00}" srcOrd="4" destOrd="0" parTransId="{645B4732-2889-400F-B500-679434833C3D}" sibTransId="{095EAC94-1310-48DD-9325-FD913AF5D049}"/>
    <dgm:cxn modelId="{D4EFB27D-E5DC-4AD2-BB0D-F2D7F38F40AF}" type="presOf" srcId="{17739BE2-B93B-4BD8-BDD8-149909EEAA41}" destId="{AFC06EC6-9804-47BC-BD15-A67975537E77}" srcOrd="0" destOrd="0" presId="urn:microsoft.com/office/officeart/2005/8/layout/vList3"/>
    <dgm:cxn modelId="{4953D608-4905-423D-B7D0-C1DA1FE208BC}" srcId="{212FD319-3BF0-43D7-8D92-0A1DB67CE585}" destId="{1C36FE74-89DE-44C4-8E0B-AB8567D7ECB8}" srcOrd="5" destOrd="0" parTransId="{60644DD6-7FC2-4CDD-8E22-00B762A2BB2E}" sibTransId="{6F505601-B05D-4114-946F-5D476E6E486B}"/>
    <dgm:cxn modelId="{37B8DB6F-F39E-4E1D-8167-4673C8CE147C}" srcId="{212FD319-3BF0-43D7-8D92-0A1DB67CE585}" destId="{3993D3C3-0277-4F02-806B-A87E57B89F4D}" srcOrd="7" destOrd="0" parTransId="{097DCEC6-9F3D-49DC-809C-11346A5FD51D}" sibTransId="{158F004B-3B1E-408F-A2C0-4F65F3AD1BF8}"/>
    <dgm:cxn modelId="{BFF77B8E-FAE5-4094-B344-60C6E0939FAE}" srcId="{212FD319-3BF0-43D7-8D92-0A1DB67CE585}" destId="{17739BE2-B93B-4BD8-BDD8-149909EEAA41}" srcOrd="1" destOrd="0" parTransId="{BA67A943-014B-41F3-8827-264BE4F0F2ED}" sibTransId="{A0528F44-DB9F-45AB-B3F5-A6CA76549E48}"/>
    <dgm:cxn modelId="{CE73FFA9-4120-45E0-A806-143612014D9A}" type="presOf" srcId="{E83CABE2-D875-4037-9106-6977FECD1A00}" destId="{A52095EE-90A3-4671-8B2F-FCCBCCC29340}" srcOrd="0" destOrd="0" presId="urn:microsoft.com/office/officeart/2005/8/layout/vList3"/>
    <dgm:cxn modelId="{D85E2CCA-873F-4451-942E-3AE6A462C679}" type="presParOf" srcId="{6B5CA809-01B3-4B55-A804-A10796C62FB8}" destId="{840A5646-0C60-4EC4-84C9-16EE76F07F69}" srcOrd="0" destOrd="0" presId="urn:microsoft.com/office/officeart/2005/8/layout/vList3"/>
    <dgm:cxn modelId="{28A6E70B-5990-4524-BDCF-1417EF168E08}" type="presParOf" srcId="{840A5646-0C60-4EC4-84C9-16EE76F07F69}" destId="{C3B0BEC7-66E6-4D8E-B402-4CE6F850FA11}" srcOrd="0" destOrd="0" presId="urn:microsoft.com/office/officeart/2005/8/layout/vList3"/>
    <dgm:cxn modelId="{A2FB7DBB-C6B5-4C65-B199-8044D39455B1}" type="presParOf" srcId="{840A5646-0C60-4EC4-84C9-16EE76F07F69}" destId="{26927D23-6470-4355-B1D7-11301E63F20B}" srcOrd="1" destOrd="0" presId="urn:microsoft.com/office/officeart/2005/8/layout/vList3"/>
    <dgm:cxn modelId="{96E59D4A-B580-4E5E-9261-DC6DD2B3550B}" type="presParOf" srcId="{6B5CA809-01B3-4B55-A804-A10796C62FB8}" destId="{F7D1F2E4-0298-4915-ADB7-06203C9B61A6}" srcOrd="1" destOrd="0" presId="urn:microsoft.com/office/officeart/2005/8/layout/vList3"/>
    <dgm:cxn modelId="{AC777F49-468B-427F-B839-8840DB12FABD}" type="presParOf" srcId="{6B5CA809-01B3-4B55-A804-A10796C62FB8}" destId="{20F4C612-FAD6-4BCC-9D3F-86EED98A7820}" srcOrd="2" destOrd="0" presId="urn:microsoft.com/office/officeart/2005/8/layout/vList3"/>
    <dgm:cxn modelId="{2A617959-A1BB-421D-9336-B478893D76CA}" type="presParOf" srcId="{20F4C612-FAD6-4BCC-9D3F-86EED98A7820}" destId="{C8CB051D-F6D8-4E9C-A651-564A1EE772A2}" srcOrd="0" destOrd="0" presId="urn:microsoft.com/office/officeart/2005/8/layout/vList3"/>
    <dgm:cxn modelId="{CC079C66-E632-45FB-BF80-A4BA59523F0E}" type="presParOf" srcId="{20F4C612-FAD6-4BCC-9D3F-86EED98A7820}" destId="{AFC06EC6-9804-47BC-BD15-A67975537E77}" srcOrd="1" destOrd="0" presId="urn:microsoft.com/office/officeart/2005/8/layout/vList3"/>
    <dgm:cxn modelId="{AC38865A-8A1E-4FBE-A401-B3F18ABC4925}" type="presParOf" srcId="{6B5CA809-01B3-4B55-A804-A10796C62FB8}" destId="{B9F9F5A7-A7C7-400A-BEC6-54E79A3DDB58}" srcOrd="3" destOrd="0" presId="urn:microsoft.com/office/officeart/2005/8/layout/vList3"/>
    <dgm:cxn modelId="{24DF2260-AE50-46E3-8F83-D0BD2A6D93CB}" type="presParOf" srcId="{6B5CA809-01B3-4B55-A804-A10796C62FB8}" destId="{6A276134-1A5E-4FB4-BEFB-65263FF3CE83}" srcOrd="4" destOrd="0" presId="urn:microsoft.com/office/officeart/2005/8/layout/vList3"/>
    <dgm:cxn modelId="{F78C3376-06CE-402A-876B-A3450FBCA115}" type="presParOf" srcId="{6A276134-1A5E-4FB4-BEFB-65263FF3CE83}" destId="{092A9871-6944-4382-B2C9-2B747F124C67}" srcOrd="0" destOrd="0" presId="urn:microsoft.com/office/officeart/2005/8/layout/vList3"/>
    <dgm:cxn modelId="{551C44C0-5C28-4F53-B2F2-751C13D1014C}" type="presParOf" srcId="{6A276134-1A5E-4FB4-BEFB-65263FF3CE83}" destId="{B4F2B5B1-2909-4371-A326-B21AB52E21BA}" srcOrd="1" destOrd="0" presId="urn:microsoft.com/office/officeart/2005/8/layout/vList3"/>
    <dgm:cxn modelId="{B40C3750-C9EC-4A5C-857F-C576B6B4D21B}" type="presParOf" srcId="{6B5CA809-01B3-4B55-A804-A10796C62FB8}" destId="{690B2D00-CEA1-4AD7-82C6-E7DF770ECF12}" srcOrd="5" destOrd="0" presId="urn:microsoft.com/office/officeart/2005/8/layout/vList3"/>
    <dgm:cxn modelId="{E238EDDF-2B8A-49E5-9577-1EF71B4D2CD3}" type="presParOf" srcId="{6B5CA809-01B3-4B55-A804-A10796C62FB8}" destId="{D3921211-6BEB-4295-89F3-90EFC657991F}" srcOrd="6" destOrd="0" presId="urn:microsoft.com/office/officeart/2005/8/layout/vList3"/>
    <dgm:cxn modelId="{00747D01-0C15-4421-903F-A4F32CF7DFC9}" type="presParOf" srcId="{D3921211-6BEB-4295-89F3-90EFC657991F}" destId="{F4EF5E50-25EF-49A7-A253-C65B7F885A21}" srcOrd="0" destOrd="0" presId="urn:microsoft.com/office/officeart/2005/8/layout/vList3"/>
    <dgm:cxn modelId="{9BC66FE4-62EA-4AD3-A620-9B68A0985203}" type="presParOf" srcId="{D3921211-6BEB-4295-89F3-90EFC657991F}" destId="{1401C222-1548-436C-B14E-11505EED7019}" srcOrd="1" destOrd="0" presId="urn:microsoft.com/office/officeart/2005/8/layout/vList3"/>
    <dgm:cxn modelId="{077BCF08-3472-429B-BF6F-05698C005E35}" type="presParOf" srcId="{6B5CA809-01B3-4B55-A804-A10796C62FB8}" destId="{94F2767D-8B7D-4CFA-8AC1-881EAB94DAC6}" srcOrd="7" destOrd="0" presId="urn:microsoft.com/office/officeart/2005/8/layout/vList3"/>
    <dgm:cxn modelId="{3A43339C-C80E-4718-A776-44E32C9FE3EA}" type="presParOf" srcId="{6B5CA809-01B3-4B55-A804-A10796C62FB8}" destId="{9058F099-2BBF-488B-81DE-CC4C20298E3C}" srcOrd="8" destOrd="0" presId="urn:microsoft.com/office/officeart/2005/8/layout/vList3"/>
    <dgm:cxn modelId="{32C82FC7-DD9F-40F1-A927-E5EE4BE4ED21}" type="presParOf" srcId="{9058F099-2BBF-488B-81DE-CC4C20298E3C}" destId="{13E8F4B5-3314-4AC8-B4C1-0BF6EA1227A5}" srcOrd="0" destOrd="0" presId="urn:microsoft.com/office/officeart/2005/8/layout/vList3"/>
    <dgm:cxn modelId="{4BE8B93B-369F-413B-86DB-95EB8128C981}" type="presParOf" srcId="{9058F099-2BBF-488B-81DE-CC4C20298E3C}" destId="{A52095EE-90A3-4671-8B2F-FCCBCCC29340}" srcOrd="1" destOrd="0" presId="urn:microsoft.com/office/officeart/2005/8/layout/vList3"/>
    <dgm:cxn modelId="{973B931C-31B8-4011-BDE3-7918C5E974FC}" type="presParOf" srcId="{6B5CA809-01B3-4B55-A804-A10796C62FB8}" destId="{38C9593D-9203-431D-83F8-1BBE2DAEC182}" srcOrd="9" destOrd="0" presId="urn:microsoft.com/office/officeart/2005/8/layout/vList3"/>
    <dgm:cxn modelId="{65866AEC-FF90-4A24-8CC4-CBE34FD728A2}" type="presParOf" srcId="{6B5CA809-01B3-4B55-A804-A10796C62FB8}" destId="{9C98F9B7-CB07-4F43-80FB-2CE9FEFFCAA8}" srcOrd="10" destOrd="0" presId="urn:microsoft.com/office/officeart/2005/8/layout/vList3"/>
    <dgm:cxn modelId="{539EB8E4-D62E-4FB4-B0DD-B27F35EB4BA8}" type="presParOf" srcId="{9C98F9B7-CB07-4F43-80FB-2CE9FEFFCAA8}" destId="{EA6EB0F9-C6E0-4509-9006-B4AB58B7590B}" srcOrd="0" destOrd="0" presId="urn:microsoft.com/office/officeart/2005/8/layout/vList3"/>
    <dgm:cxn modelId="{5E79CA32-FA40-4300-BB2A-8997ADE86134}" type="presParOf" srcId="{9C98F9B7-CB07-4F43-80FB-2CE9FEFFCAA8}" destId="{51C65F08-ECAE-474C-AE80-A91F403E4DE2}" srcOrd="1" destOrd="0" presId="urn:microsoft.com/office/officeart/2005/8/layout/vList3"/>
    <dgm:cxn modelId="{031CDA91-96A5-4F96-A27F-E48532F4C0E6}" type="presParOf" srcId="{6B5CA809-01B3-4B55-A804-A10796C62FB8}" destId="{29E10E63-7E54-4A17-AB60-E0F657DE21AD}" srcOrd="11" destOrd="0" presId="urn:microsoft.com/office/officeart/2005/8/layout/vList3"/>
    <dgm:cxn modelId="{04C24EAF-9309-457C-A640-C6625681D7BE}" type="presParOf" srcId="{6B5CA809-01B3-4B55-A804-A10796C62FB8}" destId="{6B29C929-0A83-4C7D-BCF8-C02BEE3BE4B3}" srcOrd="12" destOrd="0" presId="urn:microsoft.com/office/officeart/2005/8/layout/vList3"/>
    <dgm:cxn modelId="{7BA734A4-AF75-47A2-9DFE-795222D832D9}" type="presParOf" srcId="{6B29C929-0A83-4C7D-BCF8-C02BEE3BE4B3}" destId="{5CE58308-9B52-4455-9D1C-F84C3C1DD1CB}" srcOrd="0" destOrd="0" presId="urn:microsoft.com/office/officeart/2005/8/layout/vList3"/>
    <dgm:cxn modelId="{39599D2F-A5AE-4355-88C0-DD5CC620B053}" type="presParOf" srcId="{6B29C929-0A83-4C7D-BCF8-C02BEE3BE4B3}" destId="{BB7B6D5D-2BF6-4C57-A616-C76294A90DF7}" srcOrd="1" destOrd="0" presId="urn:microsoft.com/office/officeart/2005/8/layout/vList3"/>
    <dgm:cxn modelId="{3C4C15A3-A08B-426E-A8EC-4362F7D2903F}" type="presParOf" srcId="{6B5CA809-01B3-4B55-A804-A10796C62FB8}" destId="{F89A808D-FA35-4737-89E7-8C19608D7B2D}" srcOrd="13" destOrd="0" presId="urn:microsoft.com/office/officeart/2005/8/layout/vList3"/>
    <dgm:cxn modelId="{CC18B307-29D1-454B-A7BE-B24B5F997942}" type="presParOf" srcId="{6B5CA809-01B3-4B55-A804-A10796C62FB8}" destId="{B6749FC7-2BC3-463B-8C1A-C65313E8E8CD}" srcOrd="14" destOrd="0" presId="urn:microsoft.com/office/officeart/2005/8/layout/vList3"/>
    <dgm:cxn modelId="{9120A064-B460-4C26-B60E-BD01C71D1646}" type="presParOf" srcId="{B6749FC7-2BC3-463B-8C1A-C65313E8E8CD}" destId="{83BFA309-A782-4DE8-BABF-1125A9CE3167}" srcOrd="0" destOrd="0" presId="urn:microsoft.com/office/officeart/2005/8/layout/vList3"/>
    <dgm:cxn modelId="{D021A7AF-57B9-4801-9F58-11D7F068370A}" type="presParOf" srcId="{B6749FC7-2BC3-463B-8C1A-C65313E8E8CD}" destId="{7CD7A860-0855-4ACA-AF0C-A86B47FDD9D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E4A143-6E0B-4649-B068-262E0FC06A5D}" type="doc">
      <dgm:prSet loTypeId="urn:microsoft.com/office/officeart/2008/layout/LinedList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B7D60F6-D21B-40B5-A576-D513AD738F6F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bg2">
                  <a:lumMod val="10000"/>
                </a:schemeClr>
              </a:solidFill>
              <a:effectLst/>
            </a:rPr>
            <a:t>подписать 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effectLst/>
            </a:rPr>
            <a:t>договор ипотеки гражданину</a:t>
          </a:r>
        </a:p>
      </dgm:t>
    </dgm:pt>
    <dgm:pt modelId="{698C02E0-FC68-42F0-8413-D74732091B0F}" type="parTrans" cxnId="{B7D5A7AB-8400-482C-A5B1-65E70B2DB4B7}">
      <dgm:prSet/>
      <dgm:spPr/>
      <dgm:t>
        <a:bodyPr/>
        <a:lstStyle/>
        <a:p>
          <a:pPr algn="ctr"/>
          <a:endParaRPr lang="ru-RU" sz="180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A0857C-BD7F-4FE8-AD8D-9747BCB6E936}" type="sibTrans" cxnId="{B7D5A7AB-8400-482C-A5B1-65E70B2DB4B7}">
      <dgm:prSet/>
      <dgm:spPr/>
      <dgm:t>
        <a:bodyPr/>
        <a:lstStyle/>
        <a:p>
          <a:pPr algn="ctr"/>
          <a:endParaRPr lang="ru-RU" sz="180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E1C5C9-DAAC-4449-A2ED-4B088C4A78C1}">
      <dgm:prSet phldrT="[Текст]" custT="1"/>
      <dgm:spPr/>
      <dgm:t>
        <a:bodyPr/>
        <a:lstStyle/>
        <a:p>
          <a:pPr algn="ctr"/>
          <a:r>
            <a:rPr lang="ru-RU" sz="1800" dirty="0">
              <a:solidFill>
                <a:schemeClr val="bg2">
                  <a:lumMod val="10000"/>
                </a:schemeClr>
              </a:solidFill>
              <a:effectLst/>
            </a:rPr>
            <a:t>подписать договор микрозайма </a:t>
          </a:r>
          <a:br>
            <a:rPr lang="ru-RU" sz="1800" dirty="0">
              <a:solidFill>
                <a:schemeClr val="bg2">
                  <a:lumMod val="10000"/>
                </a:schemeClr>
              </a:solidFill>
              <a:effectLst/>
            </a:rPr>
          </a:br>
          <a:r>
            <a:rPr lang="ru-RU" sz="1800" dirty="0">
              <a:solidFill>
                <a:schemeClr val="bg2">
                  <a:lumMod val="10000"/>
                </a:schemeClr>
              </a:solidFill>
              <a:effectLst/>
            </a:rPr>
            <a:t>с директором, участником </a:t>
          </a:r>
          <a:r>
            <a:rPr lang="ru-RU" sz="1800" dirty="0" smtClean="0">
              <a:solidFill>
                <a:schemeClr val="bg2">
                  <a:lumMod val="10000"/>
                </a:schemeClr>
              </a:solidFill>
              <a:effectLst/>
            </a:rPr>
            <a:t>или любым третьим физическим лицом, а не с микрофинансовой организацией</a:t>
          </a:r>
          <a:endParaRPr lang="ru-RU" sz="1800" dirty="0">
            <a:solidFill>
              <a:schemeClr val="bg2">
                <a:lumMod val="10000"/>
              </a:schemeClr>
            </a:solidFill>
            <a:effectLst/>
          </a:endParaRPr>
        </a:p>
      </dgm:t>
    </dgm:pt>
    <dgm:pt modelId="{036EE86D-0F79-4003-B9BA-5563F261A10B}" type="parTrans" cxnId="{4C6C2B5C-C42C-4C79-B047-1BE903E3A50F}">
      <dgm:prSet/>
      <dgm:spPr/>
      <dgm:t>
        <a:bodyPr/>
        <a:lstStyle/>
        <a:p>
          <a:pPr algn="ctr"/>
          <a:endParaRPr lang="ru-RU" sz="180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C4E4DF-C173-4797-836A-AFD8948D3019}" type="sibTrans" cxnId="{4C6C2B5C-C42C-4C79-B047-1BE903E3A50F}">
      <dgm:prSet/>
      <dgm:spPr/>
      <dgm:t>
        <a:bodyPr/>
        <a:lstStyle/>
        <a:p>
          <a:pPr algn="ctr"/>
          <a:endParaRPr lang="ru-RU" sz="180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D41F1A-98EC-459B-B34C-925D13B376C9}">
      <dgm:prSet phldrT="[Текст]" custT="1"/>
      <dgm:spPr/>
      <dgm:t>
        <a:bodyPr/>
        <a:lstStyle/>
        <a:p>
          <a:pPr algn="ctr"/>
          <a:r>
            <a:rPr lang="ru-RU" sz="1800" dirty="0">
              <a:solidFill>
                <a:schemeClr val="bg2">
                  <a:lumMod val="10000"/>
                </a:schemeClr>
              </a:solidFill>
              <a:effectLst/>
            </a:rPr>
            <a:t>получить статус </a:t>
          </a:r>
          <a:r>
            <a:rPr lang="ru-RU" sz="1800" dirty="0" smtClean="0">
              <a:solidFill>
                <a:schemeClr val="bg2">
                  <a:lumMod val="10000"/>
                </a:schemeClr>
              </a:solidFill>
              <a:effectLst/>
            </a:rPr>
            <a:t>ИП или </a:t>
          </a:r>
          <a:r>
            <a:rPr lang="ru-RU" sz="1800" dirty="0" err="1" smtClean="0">
              <a:solidFill>
                <a:schemeClr val="bg2">
                  <a:lumMod val="10000"/>
                </a:schemeClr>
              </a:solidFill>
              <a:effectLst/>
            </a:rPr>
            <a:t>самозанятого</a:t>
          </a:r>
          <a:r>
            <a:rPr lang="ru-RU" sz="1800" dirty="0" smtClean="0">
              <a:solidFill>
                <a:schemeClr val="bg2">
                  <a:lumMod val="10000"/>
                </a:schemeClr>
              </a:solidFill>
              <a:effectLst/>
            </a:rPr>
            <a:t> для 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effectLst/>
            </a:rPr>
            <a:t>получения займа под залог жилой недвижимости</a:t>
          </a:r>
        </a:p>
      </dgm:t>
    </dgm:pt>
    <dgm:pt modelId="{D990491C-1C20-420E-BA5F-0913BD4485A8}" type="parTrans" cxnId="{DC0E5377-462D-40AC-A58C-2355FE874F7E}">
      <dgm:prSet/>
      <dgm:spPr/>
      <dgm:t>
        <a:bodyPr/>
        <a:lstStyle/>
        <a:p>
          <a:pPr algn="ctr"/>
          <a:endParaRPr lang="ru-RU" sz="180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36EEEA-7590-4150-B3E7-399711FC724E}" type="sibTrans" cxnId="{DC0E5377-462D-40AC-A58C-2355FE874F7E}">
      <dgm:prSet/>
      <dgm:spPr/>
      <dgm:t>
        <a:bodyPr/>
        <a:lstStyle/>
        <a:p>
          <a:pPr algn="ctr"/>
          <a:endParaRPr lang="ru-RU" sz="180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507F62-628C-4D9E-97F0-F4F9F4180842}">
      <dgm:prSet phldrT="[Текст]" custT="1"/>
      <dgm:spPr/>
      <dgm:t>
        <a:bodyPr/>
        <a:lstStyle/>
        <a:p>
          <a:pPr algn="ctr"/>
          <a:r>
            <a:rPr lang="ru-RU" sz="1800" dirty="0">
              <a:solidFill>
                <a:schemeClr val="bg2">
                  <a:lumMod val="10000"/>
                </a:schemeClr>
              </a:solidFill>
              <a:effectLst/>
            </a:rPr>
            <a:t>заём свыше установленных ограничений (500 тыс. рублей / 5 млн рублей)</a:t>
          </a:r>
        </a:p>
      </dgm:t>
    </dgm:pt>
    <dgm:pt modelId="{708FE3B0-513F-489A-9190-3C16C335B6AE}" type="parTrans" cxnId="{E9C2E7D8-E46B-44E0-9334-393F84AFCE3E}">
      <dgm:prSet/>
      <dgm:spPr/>
      <dgm:t>
        <a:bodyPr/>
        <a:lstStyle/>
        <a:p>
          <a:pPr algn="ctr"/>
          <a:endParaRPr lang="ru-RU" sz="180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5EE40E-7D86-44A6-94AA-0BF3A9874A05}" type="sibTrans" cxnId="{E9C2E7D8-E46B-44E0-9334-393F84AFCE3E}">
      <dgm:prSet/>
      <dgm:spPr/>
      <dgm:t>
        <a:bodyPr/>
        <a:lstStyle/>
        <a:p>
          <a:pPr algn="ctr"/>
          <a:endParaRPr lang="ru-RU" sz="180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F85A71-39A1-40D0-B68B-B6E72FDCE004}" type="pres">
      <dgm:prSet presAssocID="{C8E4A143-6E0B-4649-B068-262E0FC06A5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78B674-50A8-4F84-92C5-6096B48B3990}" type="pres">
      <dgm:prSet presAssocID="{1B7D60F6-D21B-40B5-A576-D513AD738F6F}" presName="thickLine" presStyleLbl="alignNode1" presStyleIdx="0" presStyleCnt="4"/>
      <dgm:spPr/>
    </dgm:pt>
    <dgm:pt modelId="{319D5734-685B-4EA1-951D-13CAE17F29BE}" type="pres">
      <dgm:prSet presAssocID="{1B7D60F6-D21B-40B5-A576-D513AD738F6F}" presName="horz1" presStyleCnt="0"/>
      <dgm:spPr/>
    </dgm:pt>
    <dgm:pt modelId="{D3E2B333-B4A8-4988-BD08-C9827D05D720}" type="pres">
      <dgm:prSet presAssocID="{1B7D60F6-D21B-40B5-A576-D513AD738F6F}" presName="tx1" presStyleLbl="revTx" presStyleIdx="0" presStyleCnt="4" custLinFactNeighborX="3370" custLinFactNeighborY="-81604"/>
      <dgm:spPr/>
      <dgm:t>
        <a:bodyPr/>
        <a:lstStyle/>
        <a:p>
          <a:endParaRPr lang="ru-RU"/>
        </a:p>
      </dgm:t>
    </dgm:pt>
    <dgm:pt modelId="{57D340F8-BB66-4D50-81EA-7D3DBA2634F2}" type="pres">
      <dgm:prSet presAssocID="{1B7D60F6-D21B-40B5-A576-D513AD738F6F}" presName="vert1" presStyleCnt="0"/>
      <dgm:spPr/>
    </dgm:pt>
    <dgm:pt modelId="{A9C7C701-5C12-4B35-82EC-32F09437CF13}" type="pres">
      <dgm:prSet presAssocID="{5BE1C5C9-DAAC-4449-A2ED-4B088C4A78C1}" presName="thickLine" presStyleLbl="alignNode1" presStyleIdx="1" presStyleCnt="4"/>
      <dgm:spPr/>
    </dgm:pt>
    <dgm:pt modelId="{0100AC61-6833-4641-9FDE-047983AE34C3}" type="pres">
      <dgm:prSet presAssocID="{5BE1C5C9-DAAC-4449-A2ED-4B088C4A78C1}" presName="horz1" presStyleCnt="0"/>
      <dgm:spPr/>
    </dgm:pt>
    <dgm:pt modelId="{D70C9FEC-DDA7-46B7-9979-D866DC499365}" type="pres">
      <dgm:prSet presAssocID="{5BE1C5C9-DAAC-4449-A2ED-4B088C4A78C1}" presName="tx1" presStyleLbl="revTx" presStyleIdx="1" presStyleCnt="4" custScaleY="149007"/>
      <dgm:spPr/>
      <dgm:t>
        <a:bodyPr/>
        <a:lstStyle/>
        <a:p>
          <a:endParaRPr lang="ru-RU"/>
        </a:p>
      </dgm:t>
    </dgm:pt>
    <dgm:pt modelId="{707BB860-0D23-4785-A67F-BA4FF073CB64}" type="pres">
      <dgm:prSet presAssocID="{5BE1C5C9-DAAC-4449-A2ED-4B088C4A78C1}" presName="vert1" presStyleCnt="0"/>
      <dgm:spPr/>
    </dgm:pt>
    <dgm:pt modelId="{9DB6A890-942D-4495-82FE-89B3367BF522}" type="pres">
      <dgm:prSet presAssocID="{29D41F1A-98EC-459B-B34C-925D13B376C9}" presName="thickLine" presStyleLbl="alignNode1" presStyleIdx="2" presStyleCnt="4"/>
      <dgm:spPr/>
    </dgm:pt>
    <dgm:pt modelId="{98BEC10D-A0AB-42A8-B98D-FA5CF8FC3B8F}" type="pres">
      <dgm:prSet presAssocID="{29D41F1A-98EC-459B-B34C-925D13B376C9}" presName="horz1" presStyleCnt="0"/>
      <dgm:spPr/>
    </dgm:pt>
    <dgm:pt modelId="{89F300DB-B5B6-467C-9FFF-6F1E82B44536}" type="pres">
      <dgm:prSet presAssocID="{29D41F1A-98EC-459B-B34C-925D13B376C9}" presName="tx1" presStyleLbl="revTx" presStyleIdx="2" presStyleCnt="4"/>
      <dgm:spPr/>
      <dgm:t>
        <a:bodyPr/>
        <a:lstStyle/>
        <a:p>
          <a:endParaRPr lang="ru-RU"/>
        </a:p>
      </dgm:t>
    </dgm:pt>
    <dgm:pt modelId="{AF7A2B4F-2FAC-4A45-8AD8-2B039F0F2894}" type="pres">
      <dgm:prSet presAssocID="{29D41F1A-98EC-459B-B34C-925D13B376C9}" presName="vert1" presStyleCnt="0"/>
      <dgm:spPr/>
    </dgm:pt>
    <dgm:pt modelId="{35E2A098-941E-4E2E-B9BF-A4881A07681B}" type="pres">
      <dgm:prSet presAssocID="{AE507F62-628C-4D9E-97F0-F4F9F4180842}" presName="thickLine" presStyleLbl="alignNode1" presStyleIdx="3" presStyleCnt="4"/>
      <dgm:spPr/>
    </dgm:pt>
    <dgm:pt modelId="{BD27265B-3510-43C5-AE0F-4702802825D2}" type="pres">
      <dgm:prSet presAssocID="{AE507F62-628C-4D9E-97F0-F4F9F4180842}" presName="horz1" presStyleCnt="0"/>
      <dgm:spPr/>
    </dgm:pt>
    <dgm:pt modelId="{8C72F4E1-2609-4516-888D-64217E532590}" type="pres">
      <dgm:prSet presAssocID="{AE507F62-628C-4D9E-97F0-F4F9F4180842}" presName="tx1" presStyleLbl="revTx" presStyleIdx="3" presStyleCnt="4"/>
      <dgm:spPr/>
      <dgm:t>
        <a:bodyPr/>
        <a:lstStyle/>
        <a:p>
          <a:endParaRPr lang="ru-RU"/>
        </a:p>
      </dgm:t>
    </dgm:pt>
    <dgm:pt modelId="{392604D2-DE54-477A-B75C-55923731AF8C}" type="pres">
      <dgm:prSet presAssocID="{AE507F62-628C-4D9E-97F0-F4F9F4180842}" presName="vert1" presStyleCnt="0"/>
      <dgm:spPr/>
    </dgm:pt>
  </dgm:ptLst>
  <dgm:cxnLst>
    <dgm:cxn modelId="{4C6C2B5C-C42C-4C79-B047-1BE903E3A50F}" srcId="{C8E4A143-6E0B-4649-B068-262E0FC06A5D}" destId="{5BE1C5C9-DAAC-4449-A2ED-4B088C4A78C1}" srcOrd="1" destOrd="0" parTransId="{036EE86D-0F79-4003-B9BA-5563F261A10B}" sibTransId="{58C4E4DF-C173-4797-836A-AFD8948D3019}"/>
    <dgm:cxn modelId="{CD04C90F-7138-40BF-9107-4C1F3F73F557}" type="presOf" srcId="{5BE1C5C9-DAAC-4449-A2ED-4B088C4A78C1}" destId="{D70C9FEC-DDA7-46B7-9979-D866DC499365}" srcOrd="0" destOrd="0" presId="urn:microsoft.com/office/officeart/2008/layout/LinedList"/>
    <dgm:cxn modelId="{DC0E5377-462D-40AC-A58C-2355FE874F7E}" srcId="{C8E4A143-6E0B-4649-B068-262E0FC06A5D}" destId="{29D41F1A-98EC-459B-B34C-925D13B376C9}" srcOrd="2" destOrd="0" parTransId="{D990491C-1C20-420E-BA5F-0913BD4485A8}" sibTransId="{BB36EEEA-7590-4150-B3E7-399711FC724E}"/>
    <dgm:cxn modelId="{E8A08DB6-5E13-468E-95F9-BCE7F0289851}" type="presOf" srcId="{1B7D60F6-D21B-40B5-A576-D513AD738F6F}" destId="{D3E2B333-B4A8-4988-BD08-C9827D05D720}" srcOrd="0" destOrd="0" presId="urn:microsoft.com/office/officeart/2008/layout/LinedList"/>
    <dgm:cxn modelId="{0EF80F72-7426-44FA-80B8-DABFEF633867}" type="presOf" srcId="{29D41F1A-98EC-459B-B34C-925D13B376C9}" destId="{89F300DB-B5B6-467C-9FFF-6F1E82B44536}" srcOrd="0" destOrd="0" presId="urn:microsoft.com/office/officeart/2008/layout/LinedList"/>
    <dgm:cxn modelId="{CE61A496-4C11-4CB6-BCE8-5FE23A61A3DD}" type="presOf" srcId="{C8E4A143-6E0B-4649-B068-262E0FC06A5D}" destId="{22F85A71-39A1-40D0-B68B-B6E72FDCE004}" srcOrd="0" destOrd="0" presId="urn:microsoft.com/office/officeart/2008/layout/LinedList"/>
    <dgm:cxn modelId="{E9C2E7D8-E46B-44E0-9334-393F84AFCE3E}" srcId="{C8E4A143-6E0B-4649-B068-262E0FC06A5D}" destId="{AE507F62-628C-4D9E-97F0-F4F9F4180842}" srcOrd="3" destOrd="0" parTransId="{708FE3B0-513F-489A-9190-3C16C335B6AE}" sibTransId="{BF5EE40E-7D86-44A6-94AA-0BF3A9874A05}"/>
    <dgm:cxn modelId="{B7D5A7AB-8400-482C-A5B1-65E70B2DB4B7}" srcId="{C8E4A143-6E0B-4649-B068-262E0FC06A5D}" destId="{1B7D60F6-D21B-40B5-A576-D513AD738F6F}" srcOrd="0" destOrd="0" parTransId="{698C02E0-FC68-42F0-8413-D74732091B0F}" sibTransId="{9AA0857C-BD7F-4FE8-AD8D-9747BCB6E936}"/>
    <dgm:cxn modelId="{9C40AC2D-E805-4211-94A5-D729DD50F6D7}" type="presOf" srcId="{AE507F62-628C-4D9E-97F0-F4F9F4180842}" destId="{8C72F4E1-2609-4516-888D-64217E532590}" srcOrd="0" destOrd="0" presId="urn:microsoft.com/office/officeart/2008/layout/LinedList"/>
    <dgm:cxn modelId="{5C299AC0-14F5-4A44-847A-58C784E57CA8}" type="presParOf" srcId="{22F85A71-39A1-40D0-B68B-B6E72FDCE004}" destId="{B778B674-50A8-4F84-92C5-6096B48B3990}" srcOrd="0" destOrd="0" presId="urn:microsoft.com/office/officeart/2008/layout/LinedList"/>
    <dgm:cxn modelId="{9B24AAD6-A26B-42AC-A3D4-C5BAA1A0208A}" type="presParOf" srcId="{22F85A71-39A1-40D0-B68B-B6E72FDCE004}" destId="{319D5734-685B-4EA1-951D-13CAE17F29BE}" srcOrd="1" destOrd="0" presId="urn:microsoft.com/office/officeart/2008/layout/LinedList"/>
    <dgm:cxn modelId="{9980A8EB-656A-428D-A09F-3A36BA6CE292}" type="presParOf" srcId="{319D5734-685B-4EA1-951D-13CAE17F29BE}" destId="{D3E2B333-B4A8-4988-BD08-C9827D05D720}" srcOrd="0" destOrd="0" presId="urn:microsoft.com/office/officeart/2008/layout/LinedList"/>
    <dgm:cxn modelId="{41E8C931-BD46-434D-AEA5-0482FD98214A}" type="presParOf" srcId="{319D5734-685B-4EA1-951D-13CAE17F29BE}" destId="{57D340F8-BB66-4D50-81EA-7D3DBA2634F2}" srcOrd="1" destOrd="0" presId="urn:microsoft.com/office/officeart/2008/layout/LinedList"/>
    <dgm:cxn modelId="{7D6EF90E-15D2-4541-83B4-AEE1AB44D03A}" type="presParOf" srcId="{22F85A71-39A1-40D0-B68B-B6E72FDCE004}" destId="{A9C7C701-5C12-4B35-82EC-32F09437CF13}" srcOrd="2" destOrd="0" presId="urn:microsoft.com/office/officeart/2008/layout/LinedList"/>
    <dgm:cxn modelId="{25BB9B4A-6304-4814-A45A-1998F58D0B75}" type="presParOf" srcId="{22F85A71-39A1-40D0-B68B-B6E72FDCE004}" destId="{0100AC61-6833-4641-9FDE-047983AE34C3}" srcOrd="3" destOrd="0" presId="urn:microsoft.com/office/officeart/2008/layout/LinedList"/>
    <dgm:cxn modelId="{BC6EFFCD-8B1A-401B-97C2-8F38C70AB7C1}" type="presParOf" srcId="{0100AC61-6833-4641-9FDE-047983AE34C3}" destId="{D70C9FEC-DDA7-46B7-9979-D866DC499365}" srcOrd="0" destOrd="0" presId="urn:microsoft.com/office/officeart/2008/layout/LinedList"/>
    <dgm:cxn modelId="{237EE9C8-FCD9-47F8-B9C3-0D13671F82BE}" type="presParOf" srcId="{0100AC61-6833-4641-9FDE-047983AE34C3}" destId="{707BB860-0D23-4785-A67F-BA4FF073CB64}" srcOrd="1" destOrd="0" presId="urn:microsoft.com/office/officeart/2008/layout/LinedList"/>
    <dgm:cxn modelId="{2BE76480-5F43-4EEB-8DD7-C08A0F58DC48}" type="presParOf" srcId="{22F85A71-39A1-40D0-B68B-B6E72FDCE004}" destId="{9DB6A890-942D-4495-82FE-89B3367BF522}" srcOrd="4" destOrd="0" presId="urn:microsoft.com/office/officeart/2008/layout/LinedList"/>
    <dgm:cxn modelId="{9ADBD2FD-A339-4145-BBF7-53FAE515D0B8}" type="presParOf" srcId="{22F85A71-39A1-40D0-B68B-B6E72FDCE004}" destId="{98BEC10D-A0AB-42A8-B98D-FA5CF8FC3B8F}" srcOrd="5" destOrd="0" presId="urn:microsoft.com/office/officeart/2008/layout/LinedList"/>
    <dgm:cxn modelId="{BD757630-30BA-4B4F-9DCE-49F55A2E6D1F}" type="presParOf" srcId="{98BEC10D-A0AB-42A8-B98D-FA5CF8FC3B8F}" destId="{89F300DB-B5B6-467C-9FFF-6F1E82B44536}" srcOrd="0" destOrd="0" presId="urn:microsoft.com/office/officeart/2008/layout/LinedList"/>
    <dgm:cxn modelId="{05FA6A51-67B8-43A7-B6A3-912229EC2ED9}" type="presParOf" srcId="{98BEC10D-A0AB-42A8-B98D-FA5CF8FC3B8F}" destId="{AF7A2B4F-2FAC-4A45-8AD8-2B039F0F2894}" srcOrd="1" destOrd="0" presId="urn:microsoft.com/office/officeart/2008/layout/LinedList"/>
    <dgm:cxn modelId="{12674806-0742-4D4F-ACA8-B6785E4D33CD}" type="presParOf" srcId="{22F85A71-39A1-40D0-B68B-B6E72FDCE004}" destId="{35E2A098-941E-4E2E-B9BF-A4881A07681B}" srcOrd="6" destOrd="0" presId="urn:microsoft.com/office/officeart/2008/layout/LinedList"/>
    <dgm:cxn modelId="{4EA9662D-60F6-4D4C-983E-85C68027D6CF}" type="presParOf" srcId="{22F85A71-39A1-40D0-B68B-B6E72FDCE004}" destId="{BD27265B-3510-43C5-AE0F-4702802825D2}" srcOrd="7" destOrd="0" presId="urn:microsoft.com/office/officeart/2008/layout/LinedList"/>
    <dgm:cxn modelId="{12EB4ACB-5ED0-4177-9C36-8FDD99A61622}" type="presParOf" srcId="{BD27265B-3510-43C5-AE0F-4702802825D2}" destId="{8C72F4E1-2609-4516-888D-64217E532590}" srcOrd="0" destOrd="0" presId="urn:microsoft.com/office/officeart/2008/layout/LinedList"/>
    <dgm:cxn modelId="{C09C8618-0A5B-4633-9B74-C57D460F40D2}" type="presParOf" srcId="{BD27265B-3510-43C5-AE0F-4702802825D2}" destId="{392604D2-DE54-477A-B75C-55923731AF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D7E8D-8D76-4C94-BA5A-FE8DB6DC20A4}">
      <dsp:nvSpPr>
        <dsp:cNvPr id="0" name=""/>
        <dsp:cNvSpPr/>
      </dsp:nvSpPr>
      <dsp:spPr>
        <a:xfrm>
          <a:off x="0" y="3065539"/>
          <a:ext cx="10865878" cy="1006178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/>
            <a:t>Микрофинансовые</a:t>
          </a:r>
          <a:r>
            <a:rPr lang="ru-RU" sz="3600" kern="1200" dirty="0"/>
            <a:t> организации</a:t>
          </a:r>
        </a:p>
      </dsp:txBody>
      <dsp:txXfrm>
        <a:off x="0" y="3065539"/>
        <a:ext cx="10865878" cy="1006178"/>
      </dsp:txXfrm>
    </dsp:sp>
    <dsp:sp modelId="{02B35851-C0A9-47E5-8444-E8507DA6AA4C}">
      <dsp:nvSpPr>
        <dsp:cNvPr id="0" name=""/>
        <dsp:cNvSpPr/>
      </dsp:nvSpPr>
      <dsp:spPr>
        <a:xfrm rot="10800000">
          <a:off x="0" y="1533129"/>
          <a:ext cx="10865878" cy="1547502"/>
        </a:xfrm>
        <a:prstGeom prst="upArrowCallout">
          <a:avLst/>
        </a:prstGeom>
        <a:solidFill>
          <a:schemeClr val="accent6">
            <a:shade val="50000"/>
            <a:hueOff val="-52083"/>
            <a:satOff val="23529"/>
            <a:lumOff val="251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/>
            <a:t>Некредитные</a:t>
          </a:r>
          <a:r>
            <a:rPr lang="ru-RU" sz="3600" kern="1200" dirty="0"/>
            <a:t> финансовые организации</a:t>
          </a:r>
        </a:p>
      </dsp:txBody>
      <dsp:txXfrm rot="10800000">
        <a:off x="0" y="1533129"/>
        <a:ext cx="10865878" cy="1005520"/>
      </dsp:txXfrm>
    </dsp:sp>
    <dsp:sp modelId="{27EB0E18-05AF-485D-B908-41B0162E2B88}">
      <dsp:nvSpPr>
        <dsp:cNvPr id="0" name=""/>
        <dsp:cNvSpPr/>
      </dsp:nvSpPr>
      <dsp:spPr>
        <a:xfrm rot="10800000">
          <a:off x="0" y="719"/>
          <a:ext cx="10865878" cy="1547502"/>
        </a:xfrm>
        <a:prstGeom prst="upArrowCallout">
          <a:avLst/>
        </a:prstGeom>
        <a:solidFill>
          <a:schemeClr val="accent6">
            <a:shade val="50000"/>
            <a:hueOff val="-52083"/>
            <a:satOff val="23529"/>
            <a:lumOff val="251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Финансовый рынок</a:t>
          </a:r>
        </a:p>
      </dsp:txBody>
      <dsp:txXfrm rot="10800000">
        <a:off x="0" y="719"/>
        <a:ext cx="10865878" cy="1005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12E37-8512-40E8-BE3E-C11DF20E7C0A}">
      <dsp:nvSpPr>
        <dsp:cNvPr id="0" name=""/>
        <dsp:cNvSpPr/>
      </dsp:nvSpPr>
      <dsp:spPr>
        <a:xfrm>
          <a:off x="0" y="546324"/>
          <a:ext cx="9381601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D32A0-951C-4083-9608-0FADAE363D9C}">
      <dsp:nvSpPr>
        <dsp:cNvPr id="0" name=""/>
        <dsp:cNvSpPr/>
      </dsp:nvSpPr>
      <dsp:spPr>
        <a:xfrm>
          <a:off x="455795" y="29724"/>
          <a:ext cx="8919554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222" tIns="0" rIns="2482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Предоставляет возможность реализовать предпринимательскую инициативу</a:t>
          </a:r>
        </a:p>
      </dsp:txBody>
      <dsp:txXfrm>
        <a:off x="506232" y="80161"/>
        <a:ext cx="8818680" cy="932326"/>
      </dsp:txXfrm>
    </dsp:sp>
    <dsp:sp modelId="{BC357E7A-5029-4573-8DE1-7352022595FF}">
      <dsp:nvSpPr>
        <dsp:cNvPr id="0" name=""/>
        <dsp:cNvSpPr/>
      </dsp:nvSpPr>
      <dsp:spPr>
        <a:xfrm>
          <a:off x="0" y="2133924"/>
          <a:ext cx="9381601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0D093-EBC7-448E-A072-EE6F8FB5D337}">
      <dsp:nvSpPr>
        <dsp:cNvPr id="0" name=""/>
        <dsp:cNvSpPr/>
      </dsp:nvSpPr>
      <dsp:spPr>
        <a:xfrm>
          <a:off x="446633" y="1617324"/>
          <a:ext cx="8932667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222" tIns="0" rIns="2482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Повышает покупательскую способность населения</a:t>
          </a:r>
        </a:p>
      </dsp:txBody>
      <dsp:txXfrm>
        <a:off x="497070" y="1667761"/>
        <a:ext cx="8831793" cy="932326"/>
      </dsp:txXfrm>
    </dsp:sp>
    <dsp:sp modelId="{1C9A5266-5F2E-4408-A3E3-3C1AF148A644}">
      <dsp:nvSpPr>
        <dsp:cNvPr id="0" name=""/>
        <dsp:cNvSpPr/>
      </dsp:nvSpPr>
      <dsp:spPr>
        <a:xfrm>
          <a:off x="0" y="3721524"/>
          <a:ext cx="9381601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AA5F5-2EDC-4A09-98B1-5C58DB773F88}">
      <dsp:nvSpPr>
        <dsp:cNvPr id="0" name=""/>
        <dsp:cNvSpPr/>
      </dsp:nvSpPr>
      <dsp:spPr>
        <a:xfrm>
          <a:off x="446633" y="3204924"/>
          <a:ext cx="8932667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222" tIns="0" rIns="2482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Снижает теневую составляющую в экономике </a:t>
          </a:r>
        </a:p>
      </dsp:txBody>
      <dsp:txXfrm>
        <a:off x="497070" y="3255361"/>
        <a:ext cx="8831793" cy="932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8B674-50A8-4F84-92C5-6096B48B3990}">
      <dsp:nvSpPr>
        <dsp:cNvPr id="0" name=""/>
        <dsp:cNvSpPr/>
      </dsp:nvSpPr>
      <dsp:spPr>
        <a:xfrm>
          <a:off x="0" y="0"/>
          <a:ext cx="439830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E2B333-B4A8-4988-BD08-C9827D05D720}">
      <dsp:nvSpPr>
        <dsp:cNvPr id="0" name=""/>
        <dsp:cNvSpPr/>
      </dsp:nvSpPr>
      <dsp:spPr>
        <a:xfrm>
          <a:off x="0" y="0"/>
          <a:ext cx="4398306" cy="883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10000"/>
                </a:schemeClr>
              </a:solidFill>
              <a:effectLst/>
            </a:rPr>
            <a:t>запрашивать необходимые документы </a:t>
          </a:r>
          <a:br>
            <a:rPr lang="ru-RU" sz="1400" kern="1200" dirty="0">
              <a:solidFill>
                <a:schemeClr val="bg2">
                  <a:lumMod val="10000"/>
                </a:schemeClr>
              </a:solidFill>
              <a:effectLst/>
            </a:rPr>
          </a:br>
          <a:r>
            <a:rPr lang="ru-RU" sz="1400" kern="1200" dirty="0">
              <a:solidFill>
                <a:schemeClr val="bg2">
                  <a:lumMod val="10000"/>
                </a:schemeClr>
              </a:solidFill>
              <a:effectLst/>
            </a:rPr>
            <a:t>и сведения (при предоставлении микрозайма или исполнении обязательств по договору)</a:t>
          </a:r>
        </a:p>
      </dsp:txBody>
      <dsp:txXfrm>
        <a:off x="0" y="0"/>
        <a:ext cx="4398306" cy="883944"/>
      </dsp:txXfrm>
    </dsp:sp>
    <dsp:sp modelId="{A9C7C701-5C12-4B35-82EC-32F09437CF13}">
      <dsp:nvSpPr>
        <dsp:cNvPr id="0" name=""/>
        <dsp:cNvSpPr/>
      </dsp:nvSpPr>
      <dsp:spPr>
        <a:xfrm>
          <a:off x="0" y="883944"/>
          <a:ext cx="439830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0C9FEC-DDA7-46B7-9979-D866DC499365}">
      <dsp:nvSpPr>
        <dsp:cNvPr id="0" name=""/>
        <dsp:cNvSpPr/>
      </dsp:nvSpPr>
      <dsp:spPr>
        <a:xfrm>
          <a:off x="0" y="883944"/>
          <a:ext cx="4398306" cy="883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10000"/>
                </a:schemeClr>
              </a:solidFill>
              <a:effectLst/>
            </a:rPr>
            <a:t>мотивированно отказаться от заключения </a:t>
          </a:r>
          <a:br>
            <a:rPr lang="ru-RU" sz="1400" kern="1200" dirty="0">
              <a:solidFill>
                <a:schemeClr val="bg2">
                  <a:lumMod val="10000"/>
                </a:schemeClr>
              </a:solidFill>
              <a:effectLst/>
            </a:rPr>
          </a:br>
          <a:r>
            <a:rPr lang="ru-RU" sz="1400" kern="1200" dirty="0">
              <a:solidFill>
                <a:schemeClr val="bg2">
                  <a:lumMod val="10000"/>
                </a:schemeClr>
              </a:solidFill>
              <a:effectLst/>
            </a:rPr>
            <a:t>договора микрозайма</a:t>
          </a:r>
        </a:p>
      </dsp:txBody>
      <dsp:txXfrm>
        <a:off x="0" y="883944"/>
        <a:ext cx="4398306" cy="883944"/>
      </dsp:txXfrm>
    </dsp:sp>
    <dsp:sp modelId="{9DB6A890-942D-4495-82FE-89B3367BF522}">
      <dsp:nvSpPr>
        <dsp:cNvPr id="0" name=""/>
        <dsp:cNvSpPr/>
      </dsp:nvSpPr>
      <dsp:spPr>
        <a:xfrm>
          <a:off x="0" y="1767888"/>
          <a:ext cx="439830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F300DB-B5B6-467C-9FFF-6F1E82B44536}">
      <dsp:nvSpPr>
        <dsp:cNvPr id="0" name=""/>
        <dsp:cNvSpPr/>
      </dsp:nvSpPr>
      <dsp:spPr>
        <a:xfrm>
          <a:off x="0" y="1767888"/>
          <a:ext cx="4398306" cy="883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10000"/>
                </a:schemeClr>
              </a:solidFill>
              <a:effectLst/>
            </a:rPr>
            <a:t>осуществлять наряду с </a:t>
          </a:r>
          <a:r>
            <a:rPr lang="ru-RU" sz="1400" kern="1200" dirty="0" err="1">
              <a:solidFill>
                <a:schemeClr val="bg2">
                  <a:lumMod val="10000"/>
                </a:schemeClr>
              </a:solidFill>
              <a:effectLst/>
            </a:rPr>
            <a:t>микрофинансовой</a:t>
          </a:r>
          <a:r>
            <a:rPr lang="ru-RU" sz="1400" kern="1200" dirty="0">
              <a:solidFill>
                <a:schemeClr val="bg2">
                  <a:lumMod val="10000"/>
                </a:schemeClr>
              </a:solidFill>
              <a:effectLst/>
            </a:rPr>
            <a:t> деятельностью иную деятельность, в том числе оказывать иные услуги, а также выдавать </a:t>
          </a:r>
          <a:br>
            <a:rPr lang="ru-RU" sz="1400" kern="1200" dirty="0">
              <a:solidFill>
                <a:schemeClr val="bg2">
                  <a:lumMod val="10000"/>
                </a:schemeClr>
              </a:solidFill>
              <a:effectLst/>
            </a:rPr>
          </a:br>
          <a:r>
            <a:rPr lang="ru-RU" sz="1400" kern="1200" dirty="0">
              <a:solidFill>
                <a:schemeClr val="bg2">
                  <a:lumMod val="10000"/>
                </a:schemeClr>
              </a:solidFill>
              <a:effectLst/>
            </a:rPr>
            <a:t>иные займы</a:t>
          </a:r>
        </a:p>
      </dsp:txBody>
      <dsp:txXfrm>
        <a:off x="0" y="1767888"/>
        <a:ext cx="4398306" cy="883944"/>
      </dsp:txXfrm>
    </dsp:sp>
    <dsp:sp modelId="{35E2A098-941E-4E2E-B9BF-A4881A07681B}">
      <dsp:nvSpPr>
        <dsp:cNvPr id="0" name=""/>
        <dsp:cNvSpPr/>
      </dsp:nvSpPr>
      <dsp:spPr>
        <a:xfrm>
          <a:off x="0" y="2651831"/>
          <a:ext cx="439830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72F4E1-2609-4516-888D-64217E532590}">
      <dsp:nvSpPr>
        <dsp:cNvPr id="0" name=""/>
        <dsp:cNvSpPr/>
      </dsp:nvSpPr>
      <dsp:spPr>
        <a:xfrm>
          <a:off x="0" y="2651831"/>
          <a:ext cx="4398306" cy="883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10000"/>
                </a:schemeClr>
              </a:solidFill>
              <a:effectLst/>
            </a:rPr>
            <a:t>привлекать денежные средства в виде займов </a:t>
          </a:r>
          <a:br>
            <a:rPr lang="ru-RU" sz="1400" kern="1200" dirty="0">
              <a:solidFill>
                <a:schemeClr val="bg2">
                  <a:lumMod val="10000"/>
                </a:schemeClr>
              </a:solidFill>
              <a:effectLst/>
            </a:rPr>
          </a:br>
          <a:r>
            <a:rPr lang="ru-RU" sz="1400" kern="1200" dirty="0">
              <a:solidFill>
                <a:schemeClr val="bg2">
                  <a:lumMod val="10000"/>
                </a:schemeClr>
              </a:solidFill>
              <a:effectLst/>
            </a:rPr>
            <a:t>и (или) иных кредитов, добровольных благотворительных взносов и пожертвований, </a:t>
          </a:r>
          <a:br>
            <a:rPr lang="ru-RU" sz="1400" kern="1200" dirty="0">
              <a:solidFill>
                <a:schemeClr val="bg2">
                  <a:lumMod val="10000"/>
                </a:schemeClr>
              </a:solidFill>
              <a:effectLst/>
            </a:rPr>
          </a:br>
          <a:r>
            <a:rPr lang="ru-RU" sz="1400" kern="1200" dirty="0">
              <a:solidFill>
                <a:schemeClr val="bg2">
                  <a:lumMod val="10000"/>
                </a:schemeClr>
              </a:solidFill>
              <a:effectLst/>
            </a:rPr>
            <a:t>а также в иных не запрещенных законом формах</a:t>
          </a:r>
        </a:p>
      </dsp:txBody>
      <dsp:txXfrm>
        <a:off x="0" y="2651831"/>
        <a:ext cx="4398306" cy="883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8B674-50A8-4F84-92C5-6096B48B3990}">
      <dsp:nvSpPr>
        <dsp:cNvPr id="0" name=""/>
        <dsp:cNvSpPr/>
      </dsp:nvSpPr>
      <dsp:spPr>
        <a:xfrm>
          <a:off x="0" y="599"/>
          <a:ext cx="424948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E2B333-B4A8-4988-BD08-C9827D05D720}">
      <dsp:nvSpPr>
        <dsp:cNvPr id="0" name=""/>
        <dsp:cNvSpPr/>
      </dsp:nvSpPr>
      <dsp:spPr>
        <a:xfrm>
          <a:off x="0" y="0"/>
          <a:ext cx="4249487" cy="54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kern="1200" dirty="0">
              <a:solidFill>
                <a:schemeClr val="bg2">
                  <a:lumMod val="10000"/>
                </a:schemeClr>
              </a:solidFill>
              <a:effectLst/>
            </a:rPr>
            <a:t>предоставить клиенту полную и достоверную информацию </a:t>
          </a:r>
          <a:br>
            <a:rPr lang="ru-RU" sz="1150" b="0" kern="1200" dirty="0">
              <a:solidFill>
                <a:schemeClr val="bg2">
                  <a:lumMod val="10000"/>
                </a:schemeClr>
              </a:solidFill>
              <a:effectLst/>
            </a:rPr>
          </a:br>
          <a:r>
            <a:rPr lang="ru-RU" sz="1150" b="0" kern="1200" dirty="0">
              <a:solidFill>
                <a:schemeClr val="bg2">
                  <a:lumMod val="10000"/>
                </a:schemeClr>
              </a:solidFill>
              <a:effectLst/>
            </a:rPr>
            <a:t>о порядке и об условиях предоставления микрозайма, </a:t>
          </a:r>
          <a:br>
            <a:rPr lang="ru-RU" sz="1150" b="0" kern="1200" dirty="0">
              <a:solidFill>
                <a:schemeClr val="bg2">
                  <a:lumMod val="10000"/>
                </a:schemeClr>
              </a:solidFill>
              <a:effectLst/>
            </a:rPr>
          </a:br>
          <a:r>
            <a:rPr lang="ru-RU" sz="1150" b="0" kern="1200" dirty="0">
              <a:solidFill>
                <a:schemeClr val="bg2">
                  <a:lumMod val="10000"/>
                </a:schemeClr>
              </a:solidFill>
              <a:effectLst/>
            </a:rPr>
            <a:t>его правах и обязанностях</a:t>
          </a:r>
        </a:p>
      </dsp:txBody>
      <dsp:txXfrm>
        <a:off x="0" y="0"/>
        <a:ext cx="4249487" cy="545571"/>
      </dsp:txXfrm>
    </dsp:sp>
    <dsp:sp modelId="{A9C7C701-5C12-4B35-82EC-32F09437CF13}">
      <dsp:nvSpPr>
        <dsp:cNvPr id="0" name=""/>
        <dsp:cNvSpPr/>
      </dsp:nvSpPr>
      <dsp:spPr>
        <a:xfrm>
          <a:off x="0" y="546171"/>
          <a:ext cx="424948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0C9FEC-DDA7-46B7-9979-D866DC499365}">
      <dsp:nvSpPr>
        <dsp:cNvPr id="0" name=""/>
        <dsp:cNvSpPr/>
      </dsp:nvSpPr>
      <dsp:spPr>
        <a:xfrm>
          <a:off x="0" y="546171"/>
          <a:ext cx="4249487" cy="54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kern="1200" dirty="0">
              <a:solidFill>
                <a:schemeClr val="bg2">
                  <a:lumMod val="10000"/>
                </a:schemeClr>
              </a:solidFill>
              <a:effectLst/>
            </a:rPr>
            <a:t>разместить копию правил предоставления микрозаймов в местах обслуживания клиентов и в сети Интернет </a:t>
          </a:r>
          <a:br>
            <a:rPr lang="ru-RU" sz="1150" b="0" kern="1200" dirty="0">
              <a:solidFill>
                <a:schemeClr val="bg2">
                  <a:lumMod val="10000"/>
                </a:schemeClr>
              </a:solidFill>
              <a:effectLst/>
            </a:rPr>
          </a:br>
          <a:r>
            <a:rPr lang="ru-RU" sz="1150" b="0" kern="1200" dirty="0">
              <a:solidFill>
                <a:schemeClr val="bg2">
                  <a:lumMod val="10000"/>
                </a:schemeClr>
              </a:solidFill>
              <a:effectLst/>
            </a:rPr>
            <a:t>(на сайте МФО)</a:t>
          </a:r>
        </a:p>
      </dsp:txBody>
      <dsp:txXfrm>
        <a:off x="0" y="546171"/>
        <a:ext cx="4249487" cy="545571"/>
      </dsp:txXfrm>
    </dsp:sp>
    <dsp:sp modelId="{9DB6A890-942D-4495-82FE-89B3367BF522}">
      <dsp:nvSpPr>
        <dsp:cNvPr id="0" name=""/>
        <dsp:cNvSpPr/>
      </dsp:nvSpPr>
      <dsp:spPr>
        <a:xfrm>
          <a:off x="0" y="1091742"/>
          <a:ext cx="424948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F300DB-B5B6-467C-9FFF-6F1E82B44536}">
      <dsp:nvSpPr>
        <dsp:cNvPr id="0" name=""/>
        <dsp:cNvSpPr/>
      </dsp:nvSpPr>
      <dsp:spPr>
        <a:xfrm>
          <a:off x="0" y="1091742"/>
          <a:ext cx="4249487" cy="54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kern="1200" dirty="0">
              <a:solidFill>
                <a:schemeClr val="bg2">
                  <a:lumMod val="10000"/>
                </a:schemeClr>
              </a:solidFill>
              <a:effectLst/>
            </a:rPr>
            <a:t>разместить сведения о полученном предписании Банка России, ограничивающем деятельность МФО, в местах обслуживания клиентов и в сети Интернет (на сайте МФО)</a:t>
          </a:r>
        </a:p>
      </dsp:txBody>
      <dsp:txXfrm>
        <a:off x="0" y="1091742"/>
        <a:ext cx="4249487" cy="545571"/>
      </dsp:txXfrm>
    </dsp:sp>
    <dsp:sp modelId="{35E2A098-941E-4E2E-B9BF-A4881A07681B}">
      <dsp:nvSpPr>
        <dsp:cNvPr id="0" name=""/>
        <dsp:cNvSpPr/>
      </dsp:nvSpPr>
      <dsp:spPr>
        <a:xfrm>
          <a:off x="0" y="1637314"/>
          <a:ext cx="424948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72F4E1-2609-4516-888D-64217E532590}">
      <dsp:nvSpPr>
        <dsp:cNvPr id="0" name=""/>
        <dsp:cNvSpPr/>
      </dsp:nvSpPr>
      <dsp:spPr>
        <a:xfrm>
          <a:off x="0" y="1637314"/>
          <a:ext cx="4249487" cy="54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kern="1200" dirty="0">
              <a:solidFill>
                <a:schemeClr val="bg2">
                  <a:lumMod val="10000"/>
                </a:schemeClr>
              </a:solidFill>
              <a:effectLst/>
            </a:rPr>
            <a:t>до получения микрозайма информировать об условиях договора </a:t>
          </a:r>
          <a:r>
            <a:rPr lang="ru-RU" sz="1150" b="0" kern="1200" dirty="0" err="1" smtClean="0">
              <a:solidFill>
                <a:schemeClr val="bg2">
                  <a:lumMod val="10000"/>
                </a:schemeClr>
              </a:solidFill>
              <a:effectLst/>
            </a:rPr>
            <a:t>микрозайма</a:t>
          </a:r>
          <a:endParaRPr lang="ru-RU" sz="1150" b="0" kern="1200" dirty="0">
            <a:solidFill>
              <a:schemeClr val="bg2">
                <a:lumMod val="10000"/>
              </a:schemeClr>
            </a:solidFill>
            <a:effectLst/>
          </a:endParaRPr>
        </a:p>
      </dsp:txBody>
      <dsp:txXfrm>
        <a:off x="0" y="1637314"/>
        <a:ext cx="4249487" cy="545571"/>
      </dsp:txXfrm>
    </dsp:sp>
    <dsp:sp modelId="{FD980A74-9FE2-4CD0-822A-1CED1F67550D}">
      <dsp:nvSpPr>
        <dsp:cNvPr id="0" name=""/>
        <dsp:cNvSpPr/>
      </dsp:nvSpPr>
      <dsp:spPr>
        <a:xfrm>
          <a:off x="0" y="2182885"/>
          <a:ext cx="424948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9C2ACC-1ED7-4D73-9D1F-D7450499EAFE}">
      <dsp:nvSpPr>
        <dsp:cNvPr id="0" name=""/>
        <dsp:cNvSpPr/>
      </dsp:nvSpPr>
      <dsp:spPr>
        <a:xfrm>
          <a:off x="0" y="2182885"/>
          <a:ext cx="4249487" cy="54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kern="1200" dirty="0">
              <a:solidFill>
                <a:schemeClr val="bg2">
                  <a:lumMod val="10000"/>
                </a:schemeClr>
              </a:solidFill>
              <a:effectLst/>
            </a:rPr>
            <a:t>раскрывать неограниченному кругу лиц информацию о лицах, оказывающих существенное влияние на решения, принимаемые органами управления МФО</a:t>
          </a:r>
        </a:p>
      </dsp:txBody>
      <dsp:txXfrm>
        <a:off x="0" y="2182885"/>
        <a:ext cx="4249487" cy="545571"/>
      </dsp:txXfrm>
    </dsp:sp>
    <dsp:sp modelId="{AB8D6E94-4E50-4BB7-90F1-C43924112DE1}">
      <dsp:nvSpPr>
        <dsp:cNvPr id="0" name=""/>
        <dsp:cNvSpPr/>
      </dsp:nvSpPr>
      <dsp:spPr>
        <a:xfrm>
          <a:off x="0" y="2728457"/>
          <a:ext cx="424948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A3D96A-32DA-4538-9E59-03C8E5146204}">
      <dsp:nvSpPr>
        <dsp:cNvPr id="0" name=""/>
        <dsp:cNvSpPr/>
      </dsp:nvSpPr>
      <dsp:spPr>
        <a:xfrm>
          <a:off x="0" y="2728457"/>
          <a:ext cx="4249487" cy="54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kern="1200" dirty="0">
              <a:solidFill>
                <a:schemeClr val="bg2">
                  <a:lumMod val="10000"/>
                </a:schemeClr>
              </a:solidFill>
              <a:effectLst/>
            </a:rPr>
            <a:t>обеспечить обмен электронными сообщениями </a:t>
          </a:r>
          <a:br>
            <a:rPr lang="ru-RU" sz="1150" b="0" kern="1200" dirty="0">
              <a:solidFill>
                <a:schemeClr val="bg2">
                  <a:lumMod val="10000"/>
                </a:schemeClr>
              </a:solidFill>
              <a:effectLst/>
            </a:rPr>
          </a:br>
          <a:r>
            <a:rPr lang="ru-RU" sz="1150" b="0" kern="1200" dirty="0">
              <a:solidFill>
                <a:schemeClr val="bg2">
                  <a:lumMod val="10000"/>
                </a:schemeClr>
              </a:solidFill>
              <a:effectLst/>
            </a:rPr>
            <a:t>с Банком России (получать и отправлять информацию)</a:t>
          </a:r>
        </a:p>
      </dsp:txBody>
      <dsp:txXfrm>
        <a:off x="0" y="2728457"/>
        <a:ext cx="4249487" cy="545571"/>
      </dsp:txXfrm>
    </dsp:sp>
    <dsp:sp modelId="{244AFA19-8B97-4C38-AA36-B000CEC822AB}">
      <dsp:nvSpPr>
        <dsp:cNvPr id="0" name=""/>
        <dsp:cNvSpPr/>
      </dsp:nvSpPr>
      <dsp:spPr>
        <a:xfrm>
          <a:off x="0" y="3274028"/>
          <a:ext cx="424948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503FE3-EBF6-438D-9FCC-D0C7D1CBF37F}">
      <dsp:nvSpPr>
        <dsp:cNvPr id="0" name=""/>
        <dsp:cNvSpPr/>
      </dsp:nvSpPr>
      <dsp:spPr>
        <a:xfrm>
          <a:off x="0" y="3274028"/>
          <a:ext cx="4249487" cy="54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kern="1200" dirty="0">
              <a:solidFill>
                <a:schemeClr val="bg2">
                  <a:lumMod val="10000"/>
                </a:schemeClr>
              </a:solidFill>
              <a:effectLst/>
            </a:rPr>
            <a:t>соблюдать экономические нормативы</a:t>
          </a:r>
        </a:p>
      </dsp:txBody>
      <dsp:txXfrm>
        <a:off x="0" y="3274028"/>
        <a:ext cx="4249487" cy="545571"/>
      </dsp:txXfrm>
    </dsp:sp>
    <dsp:sp modelId="{B00222C6-155B-4A2E-A2AD-05B2AD6F68A1}">
      <dsp:nvSpPr>
        <dsp:cNvPr id="0" name=""/>
        <dsp:cNvSpPr/>
      </dsp:nvSpPr>
      <dsp:spPr>
        <a:xfrm>
          <a:off x="0" y="3819600"/>
          <a:ext cx="424948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08665C-12E5-49B4-B452-921159A401AC}">
      <dsp:nvSpPr>
        <dsp:cNvPr id="0" name=""/>
        <dsp:cNvSpPr/>
      </dsp:nvSpPr>
      <dsp:spPr>
        <a:xfrm>
          <a:off x="0" y="3819600"/>
          <a:ext cx="4249487" cy="54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kern="1200" dirty="0">
              <a:solidFill>
                <a:schemeClr val="bg2">
                  <a:lumMod val="10000"/>
                </a:schemeClr>
              </a:solidFill>
              <a:effectLst/>
            </a:rPr>
            <a:t>представлять отчетность в Банк России</a:t>
          </a:r>
        </a:p>
      </dsp:txBody>
      <dsp:txXfrm>
        <a:off x="0" y="3819600"/>
        <a:ext cx="4249487" cy="545571"/>
      </dsp:txXfrm>
    </dsp:sp>
    <dsp:sp modelId="{814AD03D-700B-43AE-8375-32CA28BC0CD5}">
      <dsp:nvSpPr>
        <dsp:cNvPr id="0" name=""/>
        <dsp:cNvSpPr/>
      </dsp:nvSpPr>
      <dsp:spPr>
        <a:xfrm>
          <a:off x="0" y="4365171"/>
          <a:ext cx="424948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040E0E-253B-414E-A4D1-184FF4905C30}">
      <dsp:nvSpPr>
        <dsp:cNvPr id="0" name=""/>
        <dsp:cNvSpPr/>
      </dsp:nvSpPr>
      <dsp:spPr>
        <a:xfrm>
          <a:off x="0" y="4365171"/>
          <a:ext cx="4249487" cy="54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0" kern="1200" dirty="0">
              <a:solidFill>
                <a:schemeClr val="bg2">
                  <a:lumMod val="10000"/>
                </a:schemeClr>
              </a:solidFill>
              <a:effectLst/>
            </a:rPr>
            <a:t>передавать информацию о займе хотя бы в одно БКИ</a:t>
          </a:r>
        </a:p>
      </dsp:txBody>
      <dsp:txXfrm>
        <a:off x="0" y="4365171"/>
        <a:ext cx="4249487" cy="545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27D23-6470-4355-B1D7-11301E63F20B}">
      <dsp:nvSpPr>
        <dsp:cNvPr id="0" name=""/>
        <dsp:cNvSpPr/>
      </dsp:nvSpPr>
      <dsp:spPr>
        <a:xfrm rot="10800000">
          <a:off x="522062" y="2301"/>
          <a:ext cx="9821752" cy="626409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775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rgbClr val="000000"/>
              </a:solidFill>
            </a:rPr>
            <a:t>В одностороннем порядке увеличивать процентную ставку, сокращать срок действия договоров микрозайма, заключенных с физическими лицами</a:t>
          </a:r>
        </a:p>
      </dsp:txBody>
      <dsp:txXfrm rot="10800000">
        <a:off x="678664" y="2301"/>
        <a:ext cx="9665150" cy="626409"/>
      </dsp:txXfrm>
    </dsp:sp>
    <dsp:sp modelId="{C3B0BEC7-66E6-4D8E-B402-4CE6F850FA11}">
      <dsp:nvSpPr>
        <dsp:cNvPr id="0" name=""/>
        <dsp:cNvSpPr/>
      </dsp:nvSpPr>
      <dsp:spPr>
        <a:xfrm>
          <a:off x="0" y="145724"/>
          <a:ext cx="419016" cy="41901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C06EC6-9804-47BC-BD15-A67975537E77}">
      <dsp:nvSpPr>
        <dsp:cNvPr id="0" name=""/>
        <dsp:cNvSpPr/>
      </dsp:nvSpPr>
      <dsp:spPr>
        <a:xfrm rot="10800000">
          <a:off x="522062" y="753789"/>
          <a:ext cx="9821752" cy="449387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775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rgbClr val="000000"/>
              </a:solidFill>
            </a:rPr>
            <a:t>Выступать поручителем по обязательствам своих учредителей </a:t>
          </a:r>
        </a:p>
      </dsp:txBody>
      <dsp:txXfrm rot="10800000">
        <a:off x="634409" y="753789"/>
        <a:ext cx="9709405" cy="449387"/>
      </dsp:txXfrm>
    </dsp:sp>
    <dsp:sp modelId="{C8CB051D-F6D8-4E9C-A651-564A1EE772A2}">
      <dsp:nvSpPr>
        <dsp:cNvPr id="0" name=""/>
        <dsp:cNvSpPr/>
      </dsp:nvSpPr>
      <dsp:spPr>
        <a:xfrm>
          <a:off x="0" y="792880"/>
          <a:ext cx="419016" cy="41901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F2B5B1-2909-4371-A326-B21AB52E21BA}">
      <dsp:nvSpPr>
        <dsp:cNvPr id="0" name=""/>
        <dsp:cNvSpPr/>
      </dsp:nvSpPr>
      <dsp:spPr>
        <a:xfrm rot="10800000">
          <a:off x="522062" y="1328256"/>
          <a:ext cx="9821752" cy="419016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775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rgbClr val="000000"/>
              </a:solidFill>
            </a:rPr>
            <a:t>Отчуждать имущество без предварительного решения высшего органа управления МФО</a:t>
          </a:r>
        </a:p>
      </dsp:txBody>
      <dsp:txXfrm rot="10800000">
        <a:off x="626816" y="1328256"/>
        <a:ext cx="9716998" cy="419016"/>
      </dsp:txXfrm>
    </dsp:sp>
    <dsp:sp modelId="{092A9871-6944-4382-B2C9-2B747F124C67}">
      <dsp:nvSpPr>
        <dsp:cNvPr id="0" name=""/>
        <dsp:cNvSpPr/>
      </dsp:nvSpPr>
      <dsp:spPr>
        <a:xfrm>
          <a:off x="0" y="1326966"/>
          <a:ext cx="419016" cy="41901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01C222-1548-436C-B14E-11505EED7019}">
      <dsp:nvSpPr>
        <dsp:cNvPr id="0" name=""/>
        <dsp:cNvSpPr/>
      </dsp:nvSpPr>
      <dsp:spPr>
        <a:xfrm rot="10800000">
          <a:off x="522062" y="1872353"/>
          <a:ext cx="9821752" cy="419016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775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rgbClr val="000000"/>
              </a:solidFill>
            </a:rPr>
            <a:t>Выдавать займы в иностранной валюте</a:t>
          </a:r>
        </a:p>
      </dsp:txBody>
      <dsp:txXfrm rot="10800000">
        <a:off x="626816" y="1872353"/>
        <a:ext cx="9716998" cy="419016"/>
      </dsp:txXfrm>
    </dsp:sp>
    <dsp:sp modelId="{F4EF5E50-25EF-49A7-A253-C65B7F885A21}">
      <dsp:nvSpPr>
        <dsp:cNvPr id="0" name=""/>
        <dsp:cNvSpPr/>
      </dsp:nvSpPr>
      <dsp:spPr>
        <a:xfrm>
          <a:off x="0" y="1885593"/>
          <a:ext cx="419016" cy="41901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2095EE-90A3-4671-8B2F-FCCBCCC29340}">
      <dsp:nvSpPr>
        <dsp:cNvPr id="0" name=""/>
        <dsp:cNvSpPr/>
      </dsp:nvSpPr>
      <dsp:spPr>
        <a:xfrm rot="10800000">
          <a:off x="522062" y="2416449"/>
          <a:ext cx="9821752" cy="598133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775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rgbClr val="000000"/>
              </a:solidFill>
            </a:rPr>
            <a:t>В одностороннем порядке изменять процентную ставку по договору микрозайма, заключенному с ИП или юридическими лицами</a:t>
          </a:r>
        </a:p>
      </dsp:txBody>
      <dsp:txXfrm rot="10800000">
        <a:off x="671595" y="2416449"/>
        <a:ext cx="9672219" cy="598133"/>
      </dsp:txXfrm>
    </dsp:sp>
    <dsp:sp modelId="{13E8F4B5-3314-4AC8-B4C1-0BF6EA1227A5}">
      <dsp:nvSpPr>
        <dsp:cNvPr id="0" name=""/>
        <dsp:cNvSpPr/>
      </dsp:nvSpPr>
      <dsp:spPr>
        <a:xfrm>
          <a:off x="0" y="2504717"/>
          <a:ext cx="419016" cy="41901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C65F08-ECAE-474C-AE80-A91F403E4DE2}">
      <dsp:nvSpPr>
        <dsp:cNvPr id="0" name=""/>
        <dsp:cNvSpPr/>
      </dsp:nvSpPr>
      <dsp:spPr>
        <a:xfrm rot="10800000">
          <a:off x="522062" y="3139662"/>
          <a:ext cx="9821752" cy="726767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775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rgbClr val="000000"/>
              </a:solidFill>
            </a:rPr>
            <a:t>Применять к заемщику – физическому лицу штрафные санкции за досрочный возврат микрозайма (при уведомлении заемщиком о таком намерении) </a:t>
          </a:r>
        </a:p>
      </dsp:txBody>
      <dsp:txXfrm rot="10800000">
        <a:off x="703754" y="3139662"/>
        <a:ext cx="9640060" cy="726767"/>
      </dsp:txXfrm>
    </dsp:sp>
    <dsp:sp modelId="{EA6EB0F9-C6E0-4509-9006-B4AB58B7590B}">
      <dsp:nvSpPr>
        <dsp:cNvPr id="0" name=""/>
        <dsp:cNvSpPr/>
      </dsp:nvSpPr>
      <dsp:spPr>
        <a:xfrm>
          <a:off x="0" y="3317443"/>
          <a:ext cx="419016" cy="41901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7B6D5D-2BF6-4C57-A616-C76294A90DF7}">
      <dsp:nvSpPr>
        <dsp:cNvPr id="0" name=""/>
        <dsp:cNvSpPr/>
      </dsp:nvSpPr>
      <dsp:spPr>
        <a:xfrm rot="10800000">
          <a:off x="522062" y="3991510"/>
          <a:ext cx="9821752" cy="419016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775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rgbClr val="000000"/>
              </a:solidFill>
            </a:rPr>
            <a:t> Осуществлять профессиональную деятельность на рынке ценных бумаг</a:t>
          </a:r>
        </a:p>
      </dsp:txBody>
      <dsp:txXfrm rot="10800000">
        <a:off x="626816" y="3991510"/>
        <a:ext cx="9716998" cy="419016"/>
      </dsp:txXfrm>
    </dsp:sp>
    <dsp:sp modelId="{5CE58308-9B52-4455-9D1C-F84C3C1DD1CB}">
      <dsp:nvSpPr>
        <dsp:cNvPr id="0" name=""/>
        <dsp:cNvSpPr/>
      </dsp:nvSpPr>
      <dsp:spPr>
        <a:xfrm>
          <a:off x="0" y="4017992"/>
          <a:ext cx="419016" cy="41901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D7A860-0855-4ACA-AF0C-A86B47FDD9DE}">
      <dsp:nvSpPr>
        <dsp:cNvPr id="0" name=""/>
        <dsp:cNvSpPr/>
      </dsp:nvSpPr>
      <dsp:spPr>
        <a:xfrm rot="10800000">
          <a:off x="522062" y="4535606"/>
          <a:ext cx="9821752" cy="641347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775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00000"/>
              </a:solidFill>
            </a:rPr>
            <a:t>Использовать наименование сходное или совпадающее с наименованием МФО, сведения о которой были внесены в ЕГРЮЛ ранее гос. регистрации соответствующей МФО</a:t>
          </a:r>
          <a:endParaRPr lang="ru-RU" sz="1600" b="1" kern="1200" dirty="0">
            <a:solidFill>
              <a:srgbClr val="000000"/>
            </a:solidFill>
          </a:endParaRPr>
        </a:p>
      </dsp:txBody>
      <dsp:txXfrm rot="10800000">
        <a:off x="682399" y="4535606"/>
        <a:ext cx="9661415" cy="641347"/>
      </dsp:txXfrm>
    </dsp:sp>
    <dsp:sp modelId="{83BFA309-A782-4DE8-BABF-1125A9CE3167}">
      <dsp:nvSpPr>
        <dsp:cNvPr id="0" name=""/>
        <dsp:cNvSpPr/>
      </dsp:nvSpPr>
      <dsp:spPr>
        <a:xfrm>
          <a:off x="0" y="4624211"/>
          <a:ext cx="419016" cy="41901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8B674-50A8-4F84-92C5-6096B48B3990}">
      <dsp:nvSpPr>
        <dsp:cNvPr id="0" name=""/>
        <dsp:cNvSpPr/>
      </dsp:nvSpPr>
      <dsp:spPr>
        <a:xfrm>
          <a:off x="0" y="500"/>
          <a:ext cx="469407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E2B333-B4A8-4988-BD08-C9827D05D720}">
      <dsp:nvSpPr>
        <dsp:cNvPr id="0" name=""/>
        <dsp:cNvSpPr/>
      </dsp:nvSpPr>
      <dsp:spPr>
        <a:xfrm>
          <a:off x="0" y="0"/>
          <a:ext cx="4694078" cy="86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effectLst/>
            </a:rPr>
            <a:t>подписать 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effectLst/>
            </a:rPr>
            <a:t>договор ипотеки гражданину</a:t>
          </a:r>
        </a:p>
      </dsp:txBody>
      <dsp:txXfrm>
        <a:off x="0" y="0"/>
        <a:ext cx="4694078" cy="864027"/>
      </dsp:txXfrm>
    </dsp:sp>
    <dsp:sp modelId="{A9C7C701-5C12-4B35-82EC-32F09437CF13}">
      <dsp:nvSpPr>
        <dsp:cNvPr id="0" name=""/>
        <dsp:cNvSpPr/>
      </dsp:nvSpPr>
      <dsp:spPr>
        <a:xfrm>
          <a:off x="0" y="864527"/>
          <a:ext cx="469407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0C9FEC-DDA7-46B7-9979-D866DC499365}">
      <dsp:nvSpPr>
        <dsp:cNvPr id="0" name=""/>
        <dsp:cNvSpPr/>
      </dsp:nvSpPr>
      <dsp:spPr>
        <a:xfrm>
          <a:off x="0" y="864527"/>
          <a:ext cx="4689493" cy="1287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2">
                  <a:lumMod val="10000"/>
                </a:schemeClr>
              </a:solidFill>
              <a:effectLst/>
            </a:rPr>
            <a:t>подписать договор микрозайма </a:t>
          </a:r>
          <a:br>
            <a:rPr lang="ru-RU" sz="1800" kern="1200" dirty="0">
              <a:solidFill>
                <a:schemeClr val="bg2">
                  <a:lumMod val="10000"/>
                </a:schemeClr>
              </a:solidFill>
              <a:effectLst/>
            </a:rPr>
          </a:br>
          <a:r>
            <a:rPr lang="ru-RU" sz="1800" kern="1200" dirty="0">
              <a:solidFill>
                <a:schemeClr val="bg2">
                  <a:lumMod val="10000"/>
                </a:schemeClr>
              </a:solidFill>
              <a:effectLst/>
            </a:rPr>
            <a:t>с директором, участником 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effectLst/>
            </a:rPr>
            <a:t>или любым третьим физическим лицом, а не с микрофинансовой организацией</a:t>
          </a:r>
          <a:endParaRPr lang="ru-RU" sz="1800" kern="1200" dirty="0">
            <a:solidFill>
              <a:schemeClr val="bg2">
                <a:lumMod val="10000"/>
              </a:schemeClr>
            </a:solidFill>
            <a:effectLst/>
          </a:endParaRPr>
        </a:p>
      </dsp:txBody>
      <dsp:txXfrm>
        <a:off x="0" y="864527"/>
        <a:ext cx="4689493" cy="1287461"/>
      </dsp:txXfrm>
    </dsp:sp>
    <dsp:sp modelId="{9DB6A890-942D-4495-82FE-89B3367BF522}">
      <dsp:nvSpPr>
        <dsp:cNvPr id="0" name=""/>
        <dsp:cNvSpPr/>
      </dsp:nvSpPr>
      <dsp:spPr>
        <a:xfrm>
          <a:off x="0" y="2151989"/>
          <a:ext cx="469407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F300DB-B5B6-467C-9FFF-6F1E82B44536}">
      <dsp:nvSpPr>
        <dsp:cNvPr id="0" name=""/>
        <dsp:cNvSpPr/>
      </dsp:nvSpPr>
      <dsp:spPr>
        <a:xfrm>
          <a:off x="0" y="2151989"/>
          <a:ext cx="4694078" cy="86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2">
                  <a:lumMod val="10000"/>
                </a:schemeClr>
              </a:solidFill>
              <a:effectLst/>
            </a:rPr>
            <a:t>получить статус 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effectLst/>
            </a:rPr>
            <a:t>ИП или </a:t>
          </a:r>
          <a:r>
            <a:rPr lang="ru-RU" sz="1800" kern="1200" dirty="0" err="1" smtClean="0">
              <a:solidFill>
                <a:schemeClr val="bg2">
                  <a:lumMod val="10000"/>
                </a:schemeClr>
              </a:solidFill>
              <a:effectLst/>
            </a:rPr>
            <a:t>самозанятого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effectLst/>
            </a:rPr>
            <a:t> для 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effectLst/>
            </a:rPr>
            <a:t>получения займа под залог жилой недвижимости</a:t>
          </a:r>
        </a:p>
      </dsp:txBody>
      <dsp:txXfrm>
        <a:off x="0" y="2151989"/>
        <a:ext cx="4694078" cy="864027"/>
      </dsp:txXfrm>
    </dsp:sp>
    <dsp:sp modelId="{35E2A098-941E-4E2E-B9BF-A4881A07681B}">
      <dsp:nvSpPr>
        <dsp:cNvPr id="0" name=""/>
        <dsp:cNvSpPr/>
      </dsp:nvSpPr>
      <dsp:spPr>
        <a:xfrm>
          <a:off x="0" y="3016017"/>
          <a:ext cx="469407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72F4E1-2609-4516-888D-64217E532590}">
      <dsp:nvSpPr>
        <dsp:cNvPr id="0" name=""/>
        <dsp:cNvSpPr/>
      </dsp:nvSpPr>
      <dsp:spPr>
        <a:xfrm>
          <a:off x="0" y="3016017"/>
          <a:ext cx="4694078" cy="86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2">
                  <a:lumMod val="10000"/>
                </a:schemeClr>
              </a:solidFill>
              <a:effectLst/>
            </a:rPr>
            <a:t>заём свыше установленных ограничений (500 тыс. рублей / 5 млн рублей)</a:t>
          </a:r>
        </a:p>
      </dsp:txBody>
      <dsp:txXfrm>
        <a:off x="0" y="3016017"/>
        <a:ext cx="4694078" cy="864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DC7A0E57-D708-47C3-B5BB-F5413D54BF8B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643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5BD3F493-DD96-4FE6-9D3C-F99652EAB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89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69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06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38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86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10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11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44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14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380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6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5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896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9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6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13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71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03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31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73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15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896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5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03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227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342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315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783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69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47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2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39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611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75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8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4"/>
            <a:ext cx="5181600" cy="435133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532395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7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89B9D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9" cy="4698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377" rtl="0" eaLnBrk="1" latinLnBrk="0" hangingPunct="1">
              <a:defRPr lang="ru-RU" sz="1600" b="1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431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5143500"/>
                </a:moveTo>
                <a:lnTo>
                  <a:pt x="0" y="51435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5143500"/>
                </a:lnTo>
                <a:close/>
              </a:path>
            </a:pathLst>
          </a:custGeom>
          <a:solidFill>
            <a:srgbClr val="FF9E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090749" y="1074200"/>
            <a:ext cx="10010987" cy="4710005"/>
          </a:xfrm>
          <a:custGeom>
            <a:avLst/>
            <a:gdLst/>
            <a:ahLst/>
            <a:cxnLst/>
            <a:rect l="l" t="t" r="r" b="b"/>
            <a:pathLst>
              <a:path w="7508240" h="3532504">
                <a:moveTo>
                  <a:pt x="3027624" y="0"/>
                </a:moveTo>
                <a:lnTo>
                  <a:pt x="0" y="0"/>
                </a:lnTo>
                <a:lnTo>
                  <a:pt x="0" y="3532199"/>
                </a:lnTo>
                <a:lnTo>
                  <a:pt x="7507874" y="3532199"/>
                </a:lnTo>
                <a:lnTo>
                  <a:pt x="7507874" y="11900"/>
                </a:lnTo>
                <a:lnTo>
                  <a:pt x="4480274" y="11900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67" b="1" i="0">
                <a:solidFill>
                  <a:srgbClr val="FF9E00"/>
                </a:solidFill>
                <a:latin typeface="Arial"/>
                <a:cs typeface="Arial"/>
              </a:defRPr>
            </a:lvl1pPr>
          </a:lstStyle>
          <a:p>
            <a:pPr marL="84665">
              <a:spcBef>
                <a:spcPts val="107"/>
              </a:spcBef>
            </a:pPr>
            <a:fld id="{81D60167-4931-47E6-BA6A-407CBD079E47}" type="slidenum">
              <a:rPr lang="ru-RU" smtClean="0"/>
              <a:pPr marL="84665">
                <a:spcBef>
                  <a:spcPts val="107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72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  <p:sldLayoutId id="2147483751" r:id="rId28"/>
    <p:sldLayoutId id="2147483755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8.svg"/><Relationship Id="rId1" Type="http://schemas.openxmlformats.org/officeDocument/2006/relationships/slideLayout" Target="../slideLayouts/slideLayout28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image" Target="../media/image25.png"/><Relationship Id="rId10" Type="http://schemas.openxmlformats.org/officeDocument/2006/relationships/diagramData" Target="../diagrams/data4.xml"/><Relationship Id="rId4" Type="http://schemas.openxmlformats.org/officeDocument/2006/relationships/image" Target="../media/image66.sv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0.svg"/><Relationship Id="rId3" Type="http://schemas.openxmlformats.org/officeDocument/2006/relationships/image" Target="../media/image27.png"/><Relationship Id="rId7" Type="http://schemas.openxmlformats.org/officeDocument/2006/relationships/image" Target="../media/image34.sv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.png"/><Relationship Id="rId11" Type="http://schemas.openxmlformats.org/officeDocument/2006/relationships/image" Target="../media/image38.svg"/><Relationship Id="rId5" Type="http://schemas.openxmlformats.org/officeDocument/2006/relationships/image" Target="../media/image14.svg"/><Relationship Id="rId10" Type="http://schemas.openxmlformats.org/officeDocument/2006/relationships/image" Target="../media/image30.png"/><Relationship Id="rId9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13" Type="http://schemas.openxmlformats.org/officeDocument/2006/relationships/diagramData" Target="../diagrams/data6.xml"/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12" Type="http://schemas.openxmlformats.org/officeDocument/2006/relationships/image" Target="../media/image88.svg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64.svg"/><Relationship Id="rId15" Type="http://schemas.openxmlformats.org/officeDocument/2006/relationships/diagramQuickStyle" Target="../diagrams/quickStyle6.xml"/><Relationship Id="rId10" Type="http://schemas.openxmlformats.org/officeDocument/2006/relationships/image" Target="../media/image86.sv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1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4.sv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4.sv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4.sv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4.sv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4.sv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90583" y="6567172"/>
            <a:ext cx="1751681" cy="290828"/>
          </a:xfrm>
          <a:prstGeom prst="rect">
            <a:avLst/>
          </a:prstGeom>
          <a:solidFill>
            <a:srgbClr val="003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1765" y="5760210"/>
            <a:ext cx="2100863" cy="3713998"/>
          </a:xfrm>
        </p:spPr>
        <p:txBody>
          <a:bodyPr/>
          <a:lstStyle/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КРЕДИТ ЕСТЬ, А ДЕНЕГ НЕТ</a:t>
            </a:r>
          </a:p>
          <a:p>
            <a:endParaRPr lang="ru-RU" sz="2200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C63B68B3-1134-454F-9198-1680EF4F7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911" y="6290975"/>
            <a:ext cx="5247759" cy="276197"/>
          </a:xfrm>
        </p:spPr>
        <p:txBody>
          <a:bodyPr/>
          <a:lstStyle/>
          <a:p>
            <a:r>
              <a:rPr lang="ru-RU" sz="2400" dirty="0" smtClean="0"/>
              <a:t>Отделение Кемерово          </a:t>
            </a:r>
          </a:p>
          <a:p>
            <a:endParaRPr lang="ru-RU" sz="2000" dirty="0" smtClean="0"/>
          </a:p>
          <a:p>
            <a:r>
              <a:rPr lang="ru-RU" sz="2000" dirty="0" smtClean="0"/>
              <a:t>Январь 2025 </a:t>
            </a:r>
            <a:r>
              <a:rPr lang="ru-RU" sz="2000" dirty="0"/>
              <a:t>г.</a:t>
            </a:r>
          </a:p>
        </p:txBody>
      </p:sp>
      <p:pic>
        <p:nvPicPr>
          <p:cNvPr id="1026" name="Picture 2" descr="https://fincult.info/upload/als-property-editorblock/650/65028fec77de2c3203d00ffa23231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86" y="-540913"/>
            <a:ext cx="9055748" cy="73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2">
            <a:extLst>
              <a:ext uri="{FF2B5EF4-FFF2-40B4-BE49-F238E27FC236}">
                <a16:creationId xmlns:a16="http://schemas.microsoft.com/office/drawing/2014/main" id="{C63B68B3-1134-454F-9198-1680EF4F7164}"/>
              </a:ext>
            </a:extLst>
          </p:cNvPr>
          <p:cNvSpPr txBox="1">
            <a:spLocks/>
          </p:cNvSpPr>
          <p:nvPr/>
        </p:nvSpPr>
        <p:spPr>
          <a:xfrm>
            <a:off x="433388" y="4485786"/>
            <a:ext cx="5247759" cy="2761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3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МИКРОФИНАНСОВЫЕ ОРГАНИЗАЦИИ.</a:t>
            </a:r>
            <a:br>
              <a:rPr lang="ru-RU" sz="2800" dirty="0" smtClean="0"/>
            </a:br>
            <a:r>
              <a:rPr lang="ru-RU" sz="2800" dirty="0" smtClean="0"/>
              <a:t>ЧЕРНЫЕ КРЕДИТОРЫ</a:t>
            </a:r>
          </a:p>
        </p:txBody>
      </p:sp>
    </p:spTree>
    <p:extLst>
      <p:ext uri="{BB962C8B-B14F-4D97-AF65-F5344CB8AC3E}">
        <p14:creationId xmlns:p14="http://schemas.microsoft.com/office/powerpoint/2010/main" val="13116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10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0427" y="1085473"/>
            <a:ext cx="11325225" cy="6069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МИКРОЗАЙМЫ (ОНЛАЙН ЗАЙМЫ) В МИКРОФИНАНСОВЫХ КОМПАНИЯХ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00010"/>
              </p:ext>
            </p:extLst>
          </p:nvPr>
        </p:nvGraphicFramePr>
        <p:xfrm>
          <a:off x="842711" y="1846703"/>
          <a:ext cx="10627367" cy="4125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4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0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Микрокредитные</a:t>
                      </a:r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компании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Микрофинансовые</a:t>
                      </a:r>
                      <a:r>
                        <a:rPr lang="ru-RU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компании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811">
                <a:tc gridSpan="3">
                  <a:txBody>
                    <a:bodyPr/>
                    <a:lstStyle/>
                    <a:p>
                      <a:pPr marL="0" marR="0" lvl="0" indent="0" algn="ctr" defTabSz="5844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Микрозаймы</a:t>
                      </a: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на</a:t>
                      </a:r>
                      <a:r>
                        <a:rPr lang="ru-RU" sz="20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предпринимательские цели </a:t>
                      </a: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в </a:t>
                      </a:r>
                      <a:r>
                        <a:rPr lang="ru-RU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размере до 5 млн руб</a:t>
                      </a:r>
                      <a:r>
                        <a:rPr lang="ru-RU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5844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5844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Потребительские </a:t>
                      </a:r>
                      <a:r>
                        <a:rPr lang="ru-RU" sz="2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займы:</a:t>
                      </a:r>
                      <a:endParaRPr lang="ru-RU" sz="2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8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до 500 тыс. руб</a:t>
                      </a:r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до 1 млн руб</a:t>
                      </a:r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D61A2C-56AE-2C42-841A-B5C8E47DA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79" y="3895201"/>
            <a:ext cx="3384391" cy="3310981"/>
          </a:xfrm>
          <a:prstGeom prst="rect">
            <a:avLst/>
          </a:prstGeom>
        </p:spPr>
      </p:pic>
      <p:sp>
        <p:nvSpPr>
          <p:cNvPr id="8" name="Прямоугольник: скругленные углы 18">
            <a:extLst>
              <a:ext uri="{FF2B5EF4-FFF2-40B4-BE49-F238E27FC236}">
                <a16:creationId xmlns:a16="http://schemas.microsoft.com/office/drawing/2014/main" id="{137B8E43-A787-48E7-875E-F320EF0D67CA}"/>
              </a:ext>
            </a:extLst>
          </p:cNvPr>
          <p:cNvSpPr/>
          <p:nvPr/>
        </p:nvSpPr>
        <p:spPr>
          <a:xfrm>
            <a:off x="3550405" y="3092911"/>
            <a:ext cx="5345268" cy="9184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Использовать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«микрофинансовая организация»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мфо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 названии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запрещено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11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53984" y="1024033"/>
            <a:ext cx="10864981" cy="690467"/>
          </a:xfrm>
        </p:spPr>
        <p:txBody>
          <a:bodyPr/>
          <a:lstStyle/>
          <a:p>
            <a:pPr algn="ctr"/>
            <a:r>
              <a:rPr lang="ru-RU" b="1" dirty="0"/>
              <a:t>Основные ограничения деятельности МКК и </a:t>
            </a:r>
            <a:r>
              <a:rPr lang="ru-RU" b="1" dirty="0" smtClean="0"/>
              <a:t>МФК:</a:t>
            </a:r>
            <a:endParaRPr lang="ru-RU" b="1" dirty="0"/>
          </a:p>
        </p:txBody>
      </p:sp>
      <p:graphicFrame>
        <p:nvGraphicFramePr>
          <p:cNvPr id="8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323976"/>
              </p:ext>
            </p:extLst>
          </p:nvPr>
        </p:nvGraphicFramePr>
        <p:xfrm>
          <a:off x="653086" y="1714500"/>
          <a:ext cx="10865879" cy="4563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3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0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659">
                <a:tc>
                  <a:txBody>
                    <a:bodyPr/>
                    <a:lstStyle/>
                    <a:p>
                      <a:r>
                        <a:rPr lang="ru-RU" sz="1400" dirty="0"/>
                        <a:t>№</a:t>
                      </a: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Признак деятельности </a:t>
                      </a:r>
                      <a:endParaRPr lang="ru-RU" sz="1400" dirty="0"/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МФК</a:t>
                      </a: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МКК</a:t>
                      </a:r>
                    </a:p>
                  </a:txBody>
                  <a:tcPr marL="112527" marR="112527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91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Предельная сумма </a:t>
                      </a:r>
                      <a:r>
                        <a:rPr lang="ru-RU" sz="1400" b="1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микрозайма</a:t>
                      </a:r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ФЛ 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 млн руб. 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500 тыс. руб. 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Предельная сумма </a:t>
                      </a:r>
                      <a:r>
                        <a:rPr lang="ru-RU" sz="1400" b="1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микрозайма</a:t>
                      </a:r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ЮЛ и ИП 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 млн руб. 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 млн руб. 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5453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 денег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Разрешено: - от ФЛ и ИП, не являющихся учредителями на сумму не менее 1.5 млн. руб. - без ограничений по сумме от ЮЛ и учредителей 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Запрещено: - от ФЛ и ИП, не являющихся учредителями Разрешено: - без ограничений по сумме от ЮЛ и учредителей 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5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Размер собственных средств 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70 млн. руб. 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</a:t>
                      </a: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01.07.2024 – 5 млн рублей.</a:t>
                      </a:r>
                      <a:endParaRPr lang="ru-RU" sz="13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17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Выпуск облигаций 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Разрешено с учетом ограничений 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Запрещено 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008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Осуществление производственной и торговой деятельности 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Запрещено 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Разрешено 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01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Членство в саморегулируемой организации, объединяющей МФО 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Обязательное членство 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Обязательное членство. СРО осуществляет надзор за МКК </a:t>
                      </a:r>
                      <a:endParaRPr lang="ru-RU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L="112527" marR="112527" marT="45731" marB="4573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12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Атом со сплошной заливкой">
            <a:extLst>
              <a:ext uri="{FF2B5EF4-FFF2-40B4-BE49-F238E27FC236}">
                <a16:creationId xmlns:a16="http://schemas.microsoft.com/office/drawing/2014/main" id="{FF92F401-CB03-4B5F-93D3-E4D342AC8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248707" y="587212"/>
            <a:ext cx="6255361" cy="6255361"/>
          </a:xfrm>
          <a:prstGeom prst="rect">
            <a:avLst/>
          </a:prstGeom>
        </p:spPr>
      </p:pic>
      <p:sp>
        <p:nvSpPr>
          <p:cNvPr id="5" name="Прямоугольник: скругленные углы 1">
            <a:extLst>
              <a:ext uri="{FF2B5EF4-FFF2-40B4-BE49-F238E27FC236}">
                <a16:creationId xmlns:a16="http://schemas.microsoft.com/office/drawing/2014/main" id="{AB41377C-68F4-4F2E-8117-4FA174D033D4}"/>
              </a:ext>
            </a:extLst>
          </p:cNvPr>
          <p:cNvSpPr/>
          <p:nvPr/>
        </p:nvSpPr>
        <p:spPr>
          <a:xfrm>
            <a:off x="856275" y="3767014"/>
            <a:ext cx="4398305" cy="286559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7933E30-17E8-4FB7-A884-B7E81C1A1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801" y="1070680"/>
            <a:ext cx="3275253" cy="580670"/>
          </a:xfrm>
        </p:spPr>
        <p:txBody>
          <a:bodyPr vert="horz" lIns="0" tIns="0" rIns="0" bIns="0" rtlCol="0" anchor="ctr">
            <a:noAutofit/>
          </a:bodyPr>
          <a:lstStyle/>
          <a:p>
            <a:pPr algn="ctr"/>
            <a:r>
              <a:rPr lang="ru-RU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МФО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вправе</a:t>
            </a:r>
            <a:endParaRPr lang="en-US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992FEC4-D2F0-431A-962F-1A25CD860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870988"/>
              </p:ext>
            </p:extLst>
          </p:nvPr>
        </p:nvGraphicFramePr>
        <p:xfrm>
          <a:off x="856276" y="1974130"/>
          <a:ext cx="4398306" cy="3535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E10E387-BD14-448C-9F6F-B7C1F4B28434}"/>
              </a:ext>
            </a:extLst>
          </p:cNvPr>
          <p:cNvSpPr txBox="1">
            <a:spLocks/>
          </p:cNvSpPr>
          <p:nvPr/>
        </p:nvSpPr>
        <p:spPr>
          <a:xfrm>
            <a:off x="7371798" y="1076593"/>
            <a:ext cx="4171902" cy="5806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defRPr>
            </a:lvl1pPr>
          </a:lstStyle>
          <a:p>
            <a:r>
              <a:rPr lang="ru-RU" dirty="0">
                <a:effectLst/>
              </a:rPr>
              <a:t>МФО обязана</a:t>
            </a:r>
            <a:endParaRPr lang="en-US" dirty="0">
              <a:effectLst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E4803AA2-FC88-4E61-8AF4-DC41ACB94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644732"/>
              </p:ext>
            </p:extLst>
          </p:nvPr>
        </p:nvGraphicFramePr>
        <p:xfrm>
          <a:off x="7333006" y="1947005"/>
          <a:ext cx="4249487" cy="4911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Текст 3">
            <a:extLst>
              <a:ext uri="{FF2B5EF4-FFF2-40B4-BE49-F238E27FC236}">
                <a16:creationId xmlns:a16="http://schemas.microsoft.com/office/drawing/2014/main" id="{4ED75C28-D76E-43DE-B539-3944204D8C4B}"/>
              </a:ext>
            </a:extLst>
          </p:cNvPr>
          <p:cNvSpPr txBox="1">
            <a:spLocks/>
          </p:cNvSpPr>
          <p:nvPr/>
        </p:nvSpPr>
        <p:spPr>
          <a:xfrm>
            <a:off x="978415" y="5768004"/>
            <a:ext cx="4176696" cy="6017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С УЧЕТОМ УСТАНОВЛЕННЫХ ОГРАНИЧЕНИЙ!</a:t>
            </a:r>
          </a:p>
        </p:txBody>
      </p:sp>
      <p:pic>
        <p:nvPicPr>
          <p:cNvPr id="13" name="Рисунок 12" descr="Ипотека">
            <a:extLst>
              <a:ext uri="{FF2B5EF4-FFF2-40B4-BE49-F238E27FC236}">
                <a16:creationId xmlns:a16="http://schemas.microsoft.com/office/drawing/2014/main" id="{6C0409FB-BD11-4E0B-93FF-675457779F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63936" y="2577775"/>
            <a:ext cx="1824901" cy="182490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13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091" y="851611"/>
            <a:ext cx="10864981" cy="885773"/>
          </a:xfrm>
        </p:spPr>
        <p:txBody>
          <a:bodyPr/>
          <a:lstStyle/>
          <a:p>
            <a:pPr algn="ctr"/>
            <a:r>
              <a:rPr lang="ru-RU" b="1" dirty="0" err="1"/>
              <a:t>Микрофинансовая</a:t>
            </a:r>
            <a:r>
              <a:rPr lang="ru-RU" b="1" dirty="0"/>
              <a:t> организация </a:t>
            </a:r>
            <a:r>
              <a:rPr lang="ru-RU" b="1" dirty="0" smtClean="0"/>
              <a:t>НЕ </a:t>
            </a:r>
            <a:r>
              <a:rPr lang="ru-RU" b="1" dirty="0"/>
              <a:t>вправе</a:t>
            </a: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841759"/>
              </p:ext>
            </p:extLst>
          </p:nvPr>
        </p:nvGraphicFramePr>
        <p:xfrm>
          <a:off x="838092" y="1510173"/>
          <a:ext cx="10865878" cy="5179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14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73610" y="4227296"/>
            <a:ext cx="5730340" cy="25288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300" dirty="0" smtClean="0">
                <a:solidFill>
                  <a:srgbClr val="0070C0"/>
                </a:solidFill>
              </a:rPr>
              <a:t>Начисления </a:t>
            </a:r>
            <a:r>
              <a:rPr lang="ru-RU" sz="2300" dirty="0">
                <a:solidFill>
                  <a:srgbClr val="0070C0"/>
                </a:solidFill>
              </a:rPr>
              <a:t>неустойки (штрафа, пени):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300" dirty="0"/>
              <a:t>1. Из расчета 20% годовых. </a:t>
            </a:r>
            <a:br>
              <a:rPr lang="ru-RU" sz="2300" dirty="0"/>
            </a:br>
            <a:r>
              <a:rPr lang="ru-RU" sz="2300" dirty="0"/>
              <a:t>При условии дальнейшего начисления ставки.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300" dirty="0"/>
              <a:t>2. 0,1% от просроченной задолженности. При отсутствии начисления ставки.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2" descr="C:\Users\50PotapovDO\Desktop\Лекция для НГУ\для презентации МФО\1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247" y="3778956"/>
            <a:ext cx="5789556" cy="342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3"/>
          <p:cNvSpPr>
            <a:spLocks noChangeArrowheads="1"/>
          </p:cNvSpPr>
          <p:nvPr/>
        </p:nvSpPr>
        <p:spPr bwMode="auto">
          <a:xfrm>
            <a:off x="433388" y="2488476"/>
            <a:ext cx="1577040" cy="1446538"/>
          </a:xfrm>
          <a:custGeom>
            <a:avLst/>
            <a:gdLst>
              <a:gd name="T0" fmla="*/ 2045 w 2363"/>
              <a:gd name="T1" fmla="*/ 2362 h 2363"/>
              <a:gd name="T2" fmla="*/ 2045 w 2363"/>
              <a:gd name="T3" fmla="*/ 2362 h 2363"/>
              <a:gd name="T4" fmla="*/ 316 w 2363"/>
              <a:gd name="T5" fmla="*/ 2362 h 2363"/>
              <a:gd name="T6" fmla="*/ 0 w 2363"/>
              <a:gd name="T7" fmla="*/ 2045 h 2363"/>
              <a:gd name="T8" fmla="*/ 0 w 2363"/>
              <a:gd name="T9" fmla="*/ 316 h 2363"/>
              <a:gd name="T10" fmla="*/ 316 w 2363"/>
              <a:gd name="T11" fmla="*/ 0 h 2363"/>
              <a:gd name="T12" fmla="*/ 2045 w 2363"/>
              <a:gd name="T13" fmla="*/ 0 h 2363"/>
              <a:gd name="T14" fmla="*/ 2362 w 2363"/>
              <a:gd name="T15" fmla="*/ 316 h 2363"/>
              <a:gd name="T16" fmla="*/ 2362 w 2363"/>
              <a:gd name="T17" fmla="*/ 2045 h 2363"/>
              <a:gd name="T18" fmla="*/ 2045 w 2363"/>
              <a:gd name="T19" fmla="*/ 2362 h 2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63" h="2363">
                <a:moveTo>
                  <a:pt x="2045" y="2362"/>
                </a:moveTo>
                <a:lnTo>
                  <a:pt x="2045" y="2362"/>
                </a:lnTo>
                <a:cubicBezTo>
                  <a:pt x="316" y="2362"/>
                  <a:pt x="316" y="2362"/>
                  <a:pt x="316" y="2362"/>
                </a:cubicBezTo>
                <a:cubicBezTo>
                  <a:pt x="142" y="2362"/>
                  <a:pt x="0" y="2219"/>
                  <a:pt x="0" y="2045"/>
                </a:cubicBezTo>
                <a:cubicBezTo>
                  <a:pt x="0" y="316"/>
                  <a:pt x="0" y="316"/>
                  <a:pt x="0" y="316"/>
                </a:cubicBezTo>
                <a:cubicBezTo>
                  <a:pt x="0" y="142"/>
                  <a:pt x="142" y="0"/>
                  <a:pt x="316" y="0"/>
                </a:cubicBezTo>
                <a:cubicBezTo>
                  <a:pt x="2045" y="0"/>
                  <a:pt x="2045" y="0"/>
                  <a:pt x="2045" y="0"/>
                </a:cubicBezTo>
                <a:cubicBezTo>
                  <a:pt x="2219" y="0"/>
                  <a:pt x="2362" y="142"/>
                  <a:pt x="2362" y="316"/>
                </a:cubicBezTo>
                <a:cubicBezTo>
                  <a:pt x="2362" y="2045"/>
                  <a:pt x="2362" y="2045"/>
                  <a:pt x="2362" y="2045"/>
                </a:cubicBezTo>
                <a:cubicBezTo>
                  <a:pt x="2362" y="2219"/>
                  <a:pt x="2219" y="2362"/>
                  <a:pt x="2045" y="2362"/>
                </a:cubicBez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124442" tIns="62221" rIns="124442" bIns="62221" anchor="ctr"/>
          <a:lstStyle/>
          <a:p>
            <a:pPr defTabSz="1244417">
              <a:defRPr/>
            </a:pPr>
            <a:endParaRPr lang="en-US" sz="9700" kern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472" y="2780758"/>
            <a:ext cx="1543336" cy="879710"/>
          </a:xfrm>
          <a:prstGeom prst="rect">
            <a:avLst/>
          </a:prstGeom>
          <a:noFill/>
        </p:spPr>
        <p:txBody>
          <a:bodyPr wrap="none" lIns="124442" tIns="62221" rIns="124442" bIns="62221" rtlCol="0">
            <a:spAutoFit/>
          </a:bodyPr>
          <a:lstStyle/>
          <a:p>
            <a:pPr algn="ctr" defTabSz="1244417">
              <a:defRPr/>
            </a:pPr>
            <a:r>
              <a:rPr lang="ru-RU" sz="4900" b="1" kern="0" dirty="0" smtClean="0">
                <a:solidFill>
                  <a:srgbClr val="FF5050"/>
                </a:solidFill>
                <a:ea typeface="Lato" charset="0"/>
                <a:cs typeface="Lato" charset="0"/>
              </a:rPr>
              <a:t>1,3</a:t>
            </a:r>
            <a:r>
              <a:rPr lang="en-US" sz="4900" b="1" kern="0" dirty="0" smtClean="0">
                <a:solidFill>
                  <a:srgbClr val="FF5050"/>
                </a:solidFill>
                <a:ea typeface="Lato" charset="0"/>
                <a:cs typeface="Lato" charset="0"/>
              </a:rPr>
              <a:t>X</a:t>
            </a:r>
            <a:endParaRPr lang="en-US" sz="4900" b="1" kern="0" dirty="0">
              <a:solidFill>
                <a:srgbClr val="FF5050"/>
              </a:solidFill>
              <a:ea typeface="Lato" charset="0"/>
              <a:cs typeface="Lato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8922" y="2243478"/>
            <a:ext cx="9650744" cy="12230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ru" sz="2300" dirty="0">
                <a:solidFill>
                  <a:srgbClr val="000000"/>
                </a:solidFill>
                <a:latin typeface="Calibri"/>
              </a:rPr>
              <a:t>Ограничение </a:t>
            </a:r>
            <a:r>
              <a:rPr lang="ru" sz="2300" dirty="0" smtClean="0">
                <a:solidFill>
                  <a:srgbClr val="000000"/>
                </a:solidFill>
                <a:latin typeface="Calibri"/>
              </a:rPr>
              <a:t>по ВСЕМ процентам, пеням, неустойкам, штрафам </a:t>
            </a:r>
            <a:r>
              <a:rPr lang="ru" sz="2300" dirty="0">
                <a:solidFill>
                  <a:srgbClr val="000000"/>
                </a:solidFill>
                <a:latin typeface="Calibri"/>
              </a:rPr>
              <a:t>составляет </a:t>
            </a:r>
            <a:r>
              <a:rPr lang="ru" sz="2300" dirty="0" smtClean="0">
                <a:solidFill>
                  <a:srgbClr val="000000"/>
                </a:solidFill>
                <a:latin typeface="Calibri"/>
              </a:rPr>
              <a:t>1,3 от суммы </a:t>
            </a:r>
            <a:r>
              <a:rPr lang="ru" sz="2300" b="1" dirty="0">
                <a:solidFill>
                  <a:srgbClr val="0070C0"/>
                </a:solidFill>
                <a:latin typeface="Calibri"/>
              </a:rPr>
              <a:t>непогашенной</a:t>
            </a:r>
            <a:r>
              <a:rPr lang="ru" sz="2300" dirty="0">
                <a:solidFill>
                  <a:srgbClr val="000000"/>
                </a:solidFill>
                <a:latin typeface="Calibri"/>
              </a:rPr>
              <a:t> части займа. Действует до момента частичного погашения</a:t>
            </a:r>
            <a:r>
              <a:rPr lang="en-US" sz="23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" sz="2300" dirty="0">
                <a:solidFill>
                  <a:srgbClr val="000000"/>
                </a:solidFill>
                <a:latin typeface="Calibri"/>
              </a:rPr>
              <a:t>заемщиком суммы займа и (или) уплаты начисленных </a:t>
            </a:r>
            <a:r>
              <a:rPr lang="ru" sz="2300" dirty="0" smtClean="0">
                <a:solidFill>
                  <a:srgbClr val="000000"/>
                </a:solidFill>
                <a:latin typeface="Calibri"/>
              </a:rPr>
              <a:t>%.</a:t>
            </a:r>
          </a:p>
          <a:p>
            <a:pPr marR="219193">
              <a:lnSpc>
                <a:spcPts val="2422"/>
              </a:lnSpc>
            </a:pPr>
            <a:r>
              <a:rPr lang="ru" sz="2300" b="1" dirty="0">
                <a:solidFill>
                  <a:srgbClr val="0070C0"/>
                </a:solidFill>
                <a:latin typeface="Calibri"/>
              </a:rPr>
              <a:t>Взял 10000 рублей, </a:t>
            </a:r>
            <a:r>
              <a:rPr lang="ru" sz="2300" b="1" dirty="0" smtClean="0">
                <a:solidFill>
                  <a:srgbClr val="0070C0"/>
                </a:solidFill>
                <a:latin typeface="Calibri"/>
              </a:rPr>
              <a:t>то отдавать </a:t>
            </a:r>
            <a:r>
              <a:rPr lang="en-US" sz="2300" b="1" dirty="0" smtClean="0">
                <a:solidFill>
                  <a:srgbClr val="0070C0"/>
                </a:solidFill>
                <a:latin typeface="Calibri"/>
              </a:rPr>
              <a:t>MAX</a:t>
            </a:r>
            <a:r>
              <a:rPr lang="ru" sz="2300" b="1" dirty="0" smtClean="0">
                <a:solidFill>
                  <a:srgbClr val="0070C0"/>
                </a:solidFill>
                <a:latin typeface="Calibri"/>
              </a:rPr>
              <a:t> всего </a:t>
            </a:r>
            <a:r>
              <a:rPr lang="ru" sz="2300" b="1" dirty="0">
                <a:solidFill>
                  <a:srgbClr val="0070C0"/>
                </a:solidFill>
                <a:latin typeface="Calibri"/>
              </a:rPr>
              <a:t>не более 23000 рублей, </a:t>
            </a:r>
          </a:p>
          <a:p>
            <a:pPr marR="219193">
              <a:lnSpc>
                <a:spcPts val="2422"/>
              </a:lnSpc>
            </a:pPr>
            <a:r>
              <a:rPr lang="ru" sz="2300" b="1" dirty="0">
                <a:solidFill>
                  <a:srgbClr val="0070C0"/>
                </a:solidFill>
                <a:latin typeface="Calibri"/>
              </a:rPr>
              <a:t>где 10000 </a:t>
            </a:r>
            <a:r>
              <a:rPr lang="ru" sz="2300" b="1" dirty="0" smtClean="0">
                <a:solidFill>
                  <a:srgbClr val="0070C0"/>
                </a:solidFill>
                <a:latin typeface="Calibri"/>
              </a:rPr>
              <a:t>– это </a:t>
            </a:r>
            <a:r>
              <a:rPr lang="ru" sz="2300" b="1" dirty="0">
                <a:solidFill>
                  <a:srgbClr val="0070C0"/>
                </a:solidFill>
                <a:latin typeface="Calibri"/>
              </a:rPr>
              <a:t>заём + 13000 – </a:t>
            </a:r>
            <a:r>
              <a:rPr lang="ru" sz="2300" b="1" dirty="0" smtClean="0">
                <a:solidFill>
                  <a:srgbClr val="0070C0"/>
                </a:solidFill>
                <a:latin typeface="Calibri"/>
              </a:rPr>
              <a:t>это максимальный </a:t>
            </a:r>
            <a:r>
              <a:rPr lang="ru" sz="2300" b="1" dirty="0">
                <a:solidFill>
                  <a:srgbClr val="0070C0"/>
                </a:solidFill>
                <a:latin typeface="Calibri"/>
              </a:rPr>
              <a:t>размер всех </a:t>
            </a:r>
            <a:r>
              <a:rPr lang="ru" sz="2300" b="1" dirty="0" smtClean="0">
                <a:solidFill>
                  <a:srgbClr val="0070C0"/>
                </a:solidFill>
                <a:latin typeface="Calibri"/>
              </a:rPr>
              <a:t>процентов!</a:t>
            </a:r>
            <a:endParaRPr lang="ru" sz="2300" dirty="0">
              <a:solidFill>
                <a:srgbClr val="000000"/>
              </a:solidFill>
              <a:latin typeface="Calibri"/>
            </a:endParaRPr>
          </a:p>
          <a:p>
            <a:endParaRPr lang="ru" sz="23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Freeform 325"/>
          <p:cNvSpPr>
            <a:spLocks noChangeArrowheads="1"/>
          </p:cNvSpPr>
          <p:nvPr/>
        </p:nvSpPr>
        <p:spPr bwMode="auto">
          <a:xfrm>
            <a:off x="433388" y="961228"/>
            <a:ext cx="1542468" cy="1446539"/>
          </a:xfrm>
          <a:custGeom>
            <a:avLst/>
            <a:gdLst>
              <a:gd name="T0" fmla="*/ 2045 w 2363"/>
              <a:gd name="T1" fmla="*/ 2362 h 2363"/>
              <a:gd name="T2" fmla="*/ 2045 w 2363"/>
              <a:gd name="T3" fmla="*/ 2362 h 2363"/>
              <a:gd name="T4" fmla="*/ 316 w 2363"/>
              <a:gd name="T5" fmla="*/ 2362 h 2363"/>
              <a:gd name="T6" fmla="*/ 0 w 2363"/>
              <a:gd name="T7" fmla="*/ 2045 h 2363"/>
              <a:gd name="T8" fmla="*/ 0 w 2363"/>
              <a:gd name="T9" fmla="*/ 316 h 2363"/>
              <a:gd name="T10" fmla="*/ 316 w 2363"/>
              <a:gd name="T11" fmla="*/ 0 h 2363"/>
              <a:gd name="T12" fmla="*/ 2045 w 2363"/>
              <a:gd name="T13" fmla="*/ 0 h 2363"/>
              <a:gd name="T14" fmla="*/ 2362 w 2363"/>
              <a:gd name="T15" fmla="*/ 316 h 2363"/>
              <a:gd name="T16" fmla="*/ 2362 w 2363"/>
              <a:gd name="T17" fmla="*/ 2045 h 2363"/>
              <a:gd name="T18" fmla="*/ 2045 w 2363"/>
              <a:gd name="T19" fmla="*/ 2362 h 2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63" h="2363">
                <a:moveTo>
                  <a:pt x="2045" y="2362"/>
                </a:moveTo>
                <a:lnTo>
                  <a:pt x="2045" y="2362"/>
                </a:lnTo>
                <a:cubicBezTo>
                  <a:pt x="316" y="2362"/>
                  <a:pt x="316" y="2362"/>
                  <a:pt x="316" y="2362"/>
                </a:cubicBezTo>
                <a:cubicBezTo>
                  <a:pt x="142" y="2362"/>
                  <a:pt x="0" y="2219"/>
                  <a:pt x="0" y="2045"/>
                </a:cubicBezTo>
                <a:cubicBezTo>
                  <a:pt x="0" y="316"/>
                  <a:pt x="0" y="316"/>
                  <a:pt x="0" y="316"/>
                </a:cubicBezTo>
                <a:cubicBezTo>
                  <a:pt x="0" y="142"/>
                  <a:pt x="142" y="0"/>
                  <a:pt x="316" y="0"/>
                </a:cubicBezTo>
                <a:cubicBezTo>
                  <a:pt x="2045" y="0"/>
                  <a:pt x="2045" y="0"/>
                  <a:pt x="2045" y="0"/>
                </a:cubicBezTo>
                <a:cubicBezTo>
                  <a:pt x="2219" y="0"/>
                  <a:pt x="2362" y="142"/>
                  <a:pt x="2362" y="316"/>
                </a:cubicBezTo>
                <a:cubicBezTo>
                  <a:pt x="2362" y="2045"/>
                  <a:pt x="2362" y="2045"/>
                  <a:pt x="2362" y="2045"/>
                </a:cubicBezTo>
                <a:cubicBezTo>
                  <a:pt x="2362" y="2219"/>
                  <a:pt x="2219" y="2362"/>
                  <a:pt x="2045" y="2362"/>
                </a:cubicBez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124442" tIns="62221" rIns="124442" bIns="62221" anchor="ctr"/>
          <a:lstStyle/>
          <a:p>
            <a:pPr algn="ctr" defTabSz="1244417">
              <a:defRPr/>
            </a:pPr>
            <a:r>
              <a:rPr lang="ru-RU" sz="4900" b="1" kern="0" dirty="0" smtClean="0">
                <a:solidFill>
                  <a:srgbClr val="2F795B"/>
                </a:solidFill>
                <a:ea typeface="Lato" charset="0"/>
                <a:cs typeface="Lato" charset="0"/>
              </a:rPr>
              <a:t>0,8%</a:t>
            </a:r>
            <a:endParaRPr lang="en-US" sz="4900" b="1" kern="0" dirty="0">
              <a:solidFill>
                <a:srgbClr val="2F795B"/>
              </a:solidFill>
              <a:ea typeface="Lato" charset="0"/>
              <a:cs typeface="Lato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8922" y="1248550"/>
            <a:ext cx="9782809" cy="11592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R="219193">
              <a:lnSpc>
                <a:spcPts val="2422"/>
              </a:lnSpc>
            </a:pPr>
            <a:r>
              <a:rPr lang="ru" sz="2400" dirty="0" smtClean="0">
                <a:solidFill>
                  <a:srgbClr val="FF0000"/>
                </a:solidFill>
                <a:latin typeface="Calibri"/>
              </a:rPr>
              <a:t>Максимальный размер </a:t>
            </a:r>
            <a:r>
              <a:rPr lang="ru" sz="2400" dirty="0">
                <a:solidFill>
                  <a:srgbClr val="FF0000"/>
                </a:solidFill>
                <a:latin typeface="Calibri"/>
              </a:rPr>
              <a:t>начисляемых </a:t>
            </a:r>
            <a:r>
              <a:rPr lang="ru" sz="2400" dirty="0" smtClean="0">
                <a:solidFill>
                  <a:srgbClr val="FF0000"/>
                </a:solidFill>
                <a:latin typeface="Calibri"/>
              </a:rPr>
              <a:t>процентов по краткосрочным микрозаймам до 1 года В ДЕНЬ, это 24% в месяц или 292% годовых!!!</a:t>
            </a:r>
            <a:endParaRPr lang="ru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15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A2647B1-D141-4D03-B77B-9987A8851BD2}"/>
              </a:ext>
            </a:extLst>
          </p:cNvPr>
          <p:cNvSpPr txBox="1">
            <a:spLocks/>
          </p:cNvSpPr>
          <p:nvPr/>
        </p:nvSpPr>
        <p:spPr>
          <a:xfrm>
            <a:off x="433331" y="1108602"/>
            <a:ext cx="11143475" cy="443328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+mn-lt"/>
                <a:ea typeface="+mn-ea"/>
              </a:rPr>
              <a:t>PDL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+mn-lt"/>
                <a:ea typeface="+mn-ea"/>
              </a:rPr>
              <a:t>-специфика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+mn-lt"/>
                <a:ea typeface="+mn-ea"/>
              </a:rPr>
              <a:t> (pay-day-loans)</a:t>
            </a:r>
            <a:endParaRPr lang="ru-RU" sz="3200" b="1" dirty="0">
              <a:ln>
                <a:solidFill>
                  <a:sysClr val="windowText" lastClr="000000"/>
                </a:solidFill>
              </a:ln>
              <a:latin typeface="+mn-lt"/>
              <a:ea typeface="+mn-ea"/>
            </a:endParaRPr>
          </a:p>
        </p:txBody>
      </p:sp>
      <p:pic>
        <p:nvPicPr>
          <p:cNvPr id="7" name="Рисунок 6" descr="Монеты">
            <a:extLst>
              <a:ext uri="{FF2B5EF4-FFF2-40B4-BE49-F238E27FC236}">
                <a16:creationId xmlns:a16="http://schemas.microsoft.com/office/drawing/2014/main" id="{B7F6334D-FD7B-4EEA-8FBB-8C9A7CFE5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8755" y="1621449"/>
            <a:ext cx="1628656" cy="1628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A9D413A-9C96-4192-B66F-514BF04A4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128717"/>
              </p:ext>
            </p:extLst>
          </p:nvPr>
        </p:nvGraphicFramePr>
        <p:xfrm>
          <a:off x="2220016" y="3488279"/>
          <a:ext cx="7906134" cy="3064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067">
                  <a:extLst>
                    <a:ext uri="{9D8B030D-6E8A-4147-A177-3AD203B41FA5}">
                      <a16:colId xmlns:a16="http://schemas.microsoft.com/office/drawing/2014/main" val="2753251010"/>
                    </a:ext>
                  </a:extLst>
                </a:gridCol>
                <a:gridCol w="3953067">
                  <a:extLst>
                    <a:ext uri="{9D8B030D-6E8A-4147-A177-3AD203B41FA5}">
                      <a16:colId xmlns:a16="http://schemas.microsoft.com/office/drawing/2014/main" val="4065425919"/>
                    </a:ext>
                  </a:extLst>
                </a:gridCol>
              </a:tblGrid>
              <a:tr h="1532359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ТЕХНОЛОГИЧНОСТЬ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ДОСТУПНОСТЬ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603889"/>
                  </a:ext>
                </a:extLst>
              </a:tr>
              <a:tr h="15323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СКОРОСТЬ</a:t>
                      </a:r>
                    </a:p>
                    <a:p>
                      <a:endParaRPr lang="ru-RU" sz="21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КРОСС</a:t>
                      </a:r>
                      <a:r>
                        <a:rPr lang="en-US" sz="2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2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ПРОДАЖИ</a:t>
                      </a:r>
                    </a:p>
                    <a:p>
                      <a:endParaRPr lang="ru-RU" sz="2100" dirty="0"/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662001"/>
                  </a:ext>
                </a:extLst>
              </a:tr>
            </a:tbl>
          </a:graphicData>
        </a:graphic>
      </p:graphicFrame>
      <p:pic>
        <p:nvPicPr>
          <p:cNvPr id="9" name="Рисунок 8" descr="Будущее со сплошной заливкой">
            <a:extLst>
              <a:ext uri="{FF2B5EF4-FFF2-40B4-BE49-F238E27FC236}">
                <a16:creationId xmlns:a16="http://schemas.microsoft.com/office/drawing/2014/main" id="{E96ABABE-1562-4EA6-B4D3-4BE6508A41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4130" y="5321979"/>
            <a:ext cx="1042512" cy="1042512"/>
          </a:xfrm>
          <a:prstGeom prst="rect">
            <a:avLst/>
          </a:prstGeom>
        </p:spPr>
      </p:pic>
      <p:pic>
        <p:nvPicPr>
          <p:cNvPr id="11" name="Рисунок 10" descr="Собрание по сети">
            <a:extLst>
              <a:ext uri="{FF2B5EF4-FFF2-40B4-BE49-F238E27FC236}">
                <a16:creationId xmlns:a16="http://schemas.microsoft.com/office/drawing/2014/main" id="{3C235CDB-9779-4F15-BDA6-1C761D57FF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42230" y="5278122"/>
            <a:ext cx="1298766" cy="1298766"/>
          </a:xfrm>
          <a:prstGeom prst="rect">
            <a:avLst/>
          </a:prstGeom>
        </p:spPr>
      </p:pic>
      <p:pic>
        <p:nvPicPr>
          <p:cNvPr id="12" name="Рисунок 11" descr="Интернет">
            <a:extLst>
              <a:ext uri="{FF2B5EF4-FFF2-40B4-BE49-F238E27FC236}">
                <a16:creationId xmlns:a16="http://schemas.microsoft.com/office/drawing/2014/main" id="{C3E587C2-CF26-4C94-A383-69A923F682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05857" y="3594383"/>
            <a:ext cx="1500845" cy="1500845"/>
          </a:xfrm>
          <a:prstGeom prst="rect">
            <a:avLst/>
          </a:prstGeom>
        </p:spPr>
      </p:pic>
      <p:pic>
        <p:nvPicPr>
          <p:cNvPr id="13" name="Рисунок 12" descr="Рукопожатие контур">
            <a:extLst>
              <a:ext uri="{FF2B5EF4-FFF2-40B4-BE49-F238E27FC236}">
                <a16:creationId xmlns:a16="http://schemas.microsoft.com/office/drawing/2014/main" id="{A362E3F3-AF8D-464F-981B-58D998CE47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91855" y="3808630"/>
            <a:ext cx="1149141" cy="114914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73CB1AC-AC76-48BC-8401-21F02D565526}"/>
              </a:ext>
            </a:extLst>
          </p:cNvPr>
          <p:cNvSpPr/>
          <p:nvPr/>
        </p:nvSpPr>
        <p:spPr>
          <a:xfrm>
            <a:off x="4050755" y="3857528"/>
            <a:ext cx="2094324" cy="927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2">
                    <a:lumMod val="10000"/>
                  </a:schemeClr>
                </a:solidFill>
              </a:rPr>
              <a:t>Новаторский подход</a:t>
            </a:r>
          </a:p>
          <a:p>
            <a:pPr algn="ctr"/>
            <a:endParaRPr lang="en-US" sz="11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1100" b="1" dirty="0">
                <a:solidFill>
                  <a:schemeClr val="bg2">
                    <a:lumMod val="10000"/>
                  </a:schemeClr>
                </a:solidFill>
              </a:rPr>
              <a:t>FINTECH</a:t>
            </a:r>
            <a:endParaRPr lang="ru-RU" sz="11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11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100" b="1" dirty="0">
                <a:solidFill>
                  <a:schemeClr val="bg2">
                    <a:lumMod val="10000"/>
                  </a:schemeClr>
                </a:solidFill>
              </a:rPr>
              <a:t>Международный уровень</a:t>
            </a:r>
            <a:endParaRPr lang="en-US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6981100-5252-4387-96B1-41EA9B63A51B}"/>
              </a:ext>
            </a:extLst>
          </p:cNvPr>
          <p:cNvSpPr/>
          <p:nvPr/>
        </p:nvSpPr>
        <p:spPr>
          <a:xfrm>
            <a:off x="7796239" y="3880918"/>
            <a:ext cx="2174668" cy="927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2">
                    <a:lumMod val="10000"/>
                  </a:schemeClr>
                </a:solidFill>
              </a:rPr>
              <a:t>Дистанционные каналы</a:t>
            </a:r>
          </a:p>
          <a:p>
            <a:pPr algn="ctr"/>
            <a:endParaRPr lang="en-US" sz="11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100" b="1" dirty="0">
                <a:solidFill>
                  <a:schemeClr val="bg2">
                    <a:lumMod val="10000"/>
                  </a:schemeClr>
                </a:solidFill>
              </a:rPr>
              <a:t>Сеть торговых точек</a:t>
            </a:r>
          </a:p>
          <a:p>
            <a:pPr algn="ctr"/>
            <a:endParaRPr lang="ru-RU" sz="11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100" b="1" dirty="0">
                <a:solidFill>
                  <a:schemeClr val="bg2">
                    <a:lumMod val="10000"/>
                  </a:schemeClr>
                </a:solidFill>
              </a:rPr>
              <a:t>Для широкой публики</a:t>
            </a:r>
            <a:endParaRPr lang="en-US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68A643E-2C1A-4D94-B75A-3A95DA217696}"/>
              </a:ext>
            </a:extLst>
          </p:cNvPr>
          <p:cNvSpPr/>
          <p:nvPr/>
        </p:nvSpPr>
        <p:spPr>
          <a:xfrm>
            <a:off x="3968367" y="5459533"/>
            <a:ext cx="1861704" cy="927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2">
                    <a:lumMod val="10000"/>
                  </a:schemeClr>
                </a:solidFill>
              </a:rPr>
              <a:t>Скорость выдачи</a:t>
            </a:r>
          </a:p>
          <a:p>
            <a:pPr algn="ctr"/>
            <a:endParaRPr lang="en-US" sz="11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100" b="1" dirty="0">
                <a:solidFill>
                  <a:schemeClr val="bg2">
                    <a:lumMod val="10000"/>
                  </a:schemeClr>
                </a:solidFill>
              </a:rPr>
              <a:t>Без документов</a:t>
            </a:r>
          </a:p>
          <a:p>
            <a:pPr algn="ctr"/>
            <a:endParaRPr lang="ru-RU" sz="11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100" b="1" dirty="0">
                <a:solidFill>
                  <a:schemeClr val="bg2">
                    <a:lumMod val="10000"/>
                  </a:schemeClr>
                </a:solidFill>
              </a:rPr>
              <a:t>Способы выдачи</a:t>
            </a:r>
            <a:endParaRPr lang="en-US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B28D7FA-C6B4-4167-9619-86AE27FE17A4}"/>
              </a:ext>
            </a:extLst>
          </p:cNvPr>
          <p:cNvSpPr/>
          <p:nvPr/>
        </p:nvSpPr>
        <p:spPr>
          <a:xfrm>
            <a:off x="7902329" y="5459533"/>
            <a:ext cx="1861704" cy="927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</a:rPr>
              <a:t>Комиссионный доход</a:t>
            </a:r>
          </a:p>
          <a:p>
            <a:pPr algn="ctr"/>
            <a:endParaRPr lang="ru-RU" sz="1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</a:rPr>
              <a:t>Коробочные продукты</a:t>
            </a:r>
          </a:p>
          <a:p>
            <a:pPr algn="ctr"/>
            <a:endParaRPr lang="en-US" sz="1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</a:rPr>
              <a:t>Подобие «экосистемы»</a:t>
            </a:r>
            <a:endParaRPr lang="ru-RU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797" y="2048613"/>
            <a:ext cx="4968953" cy="879710"/>
          </a:xfrm>
          <a:prstGeom prst="rect">
            <a:avLst/>
          </a:prstGeom>
          <a:noFill/>
        </p:spPr>
        <p:txBody>
          <a:bodyPr wrap="none" lIns="124442" tIns="62221" rIns="124442" bIns="62221" rtlCol="0">
            <a:spAutoFit/>
          </a:bodyPr>
          <a:lstStyle/>
          <a:p>
            <a:pPr algn="ctr" defTabSz="1244417">
              <a:defRPr/>
            </a:pPr>
            <a:r>
              <a:rPr lang="ru-RU" sz="4900" b="1" kern="0" dirty="0" smtClean="0">
                <a:solidFill>
                  <a:srgbClr val="FF5050"/>
                </a:solidFill>
                <a:ea typeface="Lato" charset="0"/>
                <a:cs typeface="Lato" charset="0"/>
              </a:rPr>
              <a:t>До 30 тыс. руб.</a:t>
            </a:r>
            <a:endParaRPr lang="en-US" sz="4900" b="1" kern="0" dirty="0">
              <a:solidFill>
                <a:srgbClr val="FF5050"/>
              </a:solidFill>
              <a:ea typeface="Lato" charset="0"/>
              <a:cs typeface="Lato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5882" y="2048507"/>
            <a:ext cx="3644872" cy="879710"/>
          </a:xfrm>
          <a:prstGeom prst="rect">
            <a:avLst/>
          </a:prstGeom>
          <a:noFill/>
        </p:spPr>
        <p:txBody>
          <a:bodyPr wrap="none" lIns="124442" tIns="62221" rIns="124442" bIns="62221" rtlCol="0">
            <a:spAutoFit/>
          </a:bodyPr>
          <a:lstStyle/>
          <a:p>
            <a:pPr algn="ctr" defTabSz="1244417">
              <a:defRPr/>
            </a:pPr>
            <a:r>
              <a:rPr lang="ru-RU" sz="4900" b="1" kern="0" dirty="0" smtClean="0">
                <a:solidFill>
                  <a:srgbClr val="FF5050"/>
                </a:solidFill>
                <a:ea typeface="Lato" charset="0"/>
                <a:cs typeface="Lato" charset="0"/>
              </a:rPr>
              <a:t>До 30 дней</a:t>
            </a:r>
            <a:endParaRPr lang="en-US" sz="4900" b="1" kern="0" dirty="0">
              <a:solidFill>
                <a:srgbClr val="FF5050"/>
              </a:solidFill>
              <a:ea typeface="Lato" charset="0"/>
              <a:cs typeface="Lato" charset="0"/>
            </a:endParaRPr>
          </a:p>
        </p:txBody>
      </p:sp>
      <p:sp>
        <p:nvSpPr>
          <p:cNvPr id="20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16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737823" y="2791244"/>
            <a:ext cx="5466127" cy="4154848"/>
          </a:xfrm>
        </p:spPr>
        <p:txBody>
          <a:bodyPr>
            <a:normAutofit/>
          </a:bodyPr>
          <a:lstStyle/>
          <a:p>
            <a:pPr marL="0" indent="530306" algn="just">
              <a:buNone/>
            </a:pPr>
            <a:r>
              <a:rPr lang="ru-RU" sz="2100" dirty="0" smtClean="0">
                <a:cs typeface="Times New Roman" panose="02020603050405020304" pitchFamily="18" charset="0"/>
              </a:rPr>
              <a:t>1. Существенные </a:t>
            </a:r>
            <a:r>
              <a:rPr lang="ru-RU" sz="2100" dirty="0">
                <a:cs typeface="Times New Roman" panose="02020603050405020304" pitchFamily="18" charset="0"/>
              </a:rPr>
              <a:t>индивидуальные условия договора должны быть отражены в виде таблицы, начиная с первой страницы договора, четким, хорошо читаемым шрифтом. </a:t>
            </a:r>
            <a:endParaRPr lang="ru-RU" sz="2100" dirty="0" smtClean="0">
              <a:cs typeface="Times New Roman" panose="02020603050405020304" pitchFamily="18" charset="0"/>
            </a:endParaRPr>
          </a:p>
          <a:p>
            <a:pPr marL="0" indent="530306" algn="just">
              <a:buNone/>
            </a:pPr>
            <a:endParaRPr lang="ru-RU" sz="2100" dirty="0">
              <a:cs typeface="Times New Roman" panose="02020603050405020304" pitchFamily="18" charset="0"/>
            </a:endParaRPr>
          </a:p>
          <a:p>
            <a:pPr marL="0" indent="530306" algn="just">
              <a:buNone/>
            </a:pPr>
            <a:r>
              <a:rPr lang="ru-RU" sz="2100" dirty="0">
                <a:cs typeface="Times New Roman" panose="02020603050405020304" pitchFamily="18" charset="0"/>
              </a:rPr>
              <a:t>2. В </a:t>
            </a:r>
            <a:r>
              <a:rPr lang="ru-RU" sz="2100" b="1" dirty="0">
                <a:cs typeface="Times New Roman" panose="02020603050405020304" pitchFamily="18" charset="0"/>
              </a:rPr>
              <a:t>правом верхнем углу первой страницы договора </a:t>
            </a:r>
            <a:r>
              <a:rPr lang="ru-RU" sz="2100" dirty="0">
                <a:cs typeface="Times New Roman" panose="02020603050405020304" pitchFamily="18" charset="0"/>
              </a:rPr>
              <a:t>в квадратной рамке перед таблицей с индивидуальными условиями размещаются сведения о ПОЛНОЙ СТОИМОСТИ ЗАЙМА.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0023" y="1220609"/>
            <a:ext cx="6171114" cy="6857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Форма договора микрозайма.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Требования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6629597" y="832531"/>
            <a:ext cx="4940909" cy="5712439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6061" tIns="53031" rIns="106061" bIns="53031" rtlCol="0" anchor="t"/>
          <a:lstStyle/>
          <a:p>
            <a:pPr algn="ctr"/>
            <a:endParaRPr lang="en-US" sz="1400" b="1" dirty="0"/>
          </a:p>
          <a:p>
            <a:pPr algn="ctr"/>
            <a:r>
              <a:rPr lang="ru-RU" sz="1900" b="1" dirty="0">
                <a:solidFill>
                  <a:srgbClr val="000000"/>
                </a:solidFill>
                <a:cs typeface="Times New Roman" panose="02020603050405020304" pitchFamily="18" charset="0"/>
              </a:rPr>
              <a:t>Договор </a:t>
            </a:r>
          </a:p>
          <a:p>
            <a:pPr algn="ctr"/>
            <a:r>
              <a:rPr lang="ru-RU" sz="1900" b="1" dirty="0">
                <a:solidFill>
                  <a:srgbClr val="000000"/>
                </a:solidFill>
                <a:cs typeface="Times New Roman" panose="02020603050405020304" pitchFamily="18" charset="0"/>
              </a:rPr>
              <a:t>микрозайма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>
                <a:solidFill>
                  <a:srgbClr val="000000"/>
                </a:solidFill>
                <a:cs typeface="Times New Roman" panose="02020603050405020304" pitchFamily="18" charset="0"/>
              </a:rPr>
              <a:t>Индивидуальные условия договора</a:t>
            </a:r>
            <a:endParaRPr lang="en-US" sz="19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/>
            <a:endParaRPr lang="ru-RU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714162"/>
              </p:ext>
            </p:extLst>
          </p:nvPr>
        </p:nvGraphicFramePr>
        <p:xfrm>
          <a:off x="7041064" y="3933931"/>
          <a:ext cx="3759816" cy="219507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5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45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12527" marR="112527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12527" marR="112527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12527" marR="112527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12527" marR="112527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12527" marR="112527"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4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12527" marR="112527" marT="45731" marB="4573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12527" marR="112527" marT="45731" marB="457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Овальная выноска 8"/>
          <p:cNvSpPr/>
          <p:nvPr/>
        </p:nvSpPr>
        <p:spPr>
          <a:xfrm>
            <a:off x="9903975" y="832530"/>
            <a:ext cx="2286438" cy="831402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6061" tIns="53031" rIns="106061" bIns="53031"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Рамка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не </a:t>
            </a:r>
            <a:r>
              <a:rPr 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&lt; </a:t>
            </a:r>
            <a:r>
              <a:rPr lang="en-US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5 %</a:t>
            </a: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площади</a:t>
            </a:r>
            <a:r>
              <a:rPr 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страницы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27850" y="1823457"/>
            <a:ext cx="1231544" cy="9677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06061" tIns="53031" rIns="106061" bIns="5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000" dirty="0">
                <a:solidFill>
                  <a:srgbClr val="000000"/>
                </a:solidFill>
                <a:ea typeface="Calibri"/>
                <a:cs typeface="Times New Roman"/>
              </a:rPr>
              <a:t>ПОЛНАЯ СТОИМОСТЬ </a:t>
            </a:r>
            <a:r>
              <a:rPr lang="ru-RU" sz="1000" dirty="0" smtClean="0">
                <a:solidFill>
                  <a:srgbClr val="000000"/>
                </a:solidFill>
                <a:ea typeface="Calibri"/>
                <a:cs typeface="Times New Roman"/>
              </a:rPr>
              <a:t>МИКРОЗАЙМА </a:t>
            </a:r>
          </a:p>
          <a:p>
            <a:pPr algn="ctr">
              <a:lnSpc>
                <a:spcPct val="107000"/>
              </a:lnSpc>
            </a:pPr>
            <a:r>
              <a:rPr lang="ru-RU" sz="1000" dirty="0" smtClean="0">
                <a:solidFill>
                  <a:srgbClr val="000000"/>
                </a:solidFill>
                <a:ea typeface="Calibri"/>
                <a:cs typeface="Times New Roman"/>
              </a:rPr>
              <a:t>В </a:t>
            </a:r>
            <a:r>
              <a:rPr lang="ru-RU" sz="1000" dirty="0">
                <a:solidFill>
                  <a:srgbClr val="000000"/>
                </a:solidFill>
                <a:ea typeface="Calibri"/>
                <a:cs typeface="Times New Roman"/>
              </a:rPr>
              <a:t>ПРОЦЕНТАХ ГОДОВЫХ</a:t>
            </a:r>
            <a:endParaRPr lang="en-US" sz="13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59394" y="1823457"/>
            <a:ext cx="1231544" cy="9677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06061" tIns="53031" rIns="106061" bIns="5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000" dirty="0">
                <a:solidFill>
                  <a:srgbClr val="000000"/>
                </a:solidFill>
                <a:ea typeface="Calibri"/>
                <a:cs typeface="Times New Roman"/>
              </a:rPr>
              <a:t>ПОЛНАЯ СТОИМОСТЬ </a:t>
            </a:r>
            <a:r>
              <a:rPr lang="ru-RU" sz="1000" dirty="0" smtClean="0">
                <a:solidFill>
                  <a:srgbClr val="000000"/>
                </a:solidFill>
                <a:ea typeface="Calibri"/>
                <a:cs typeface="Times New Roman"/>
              </a:rPr>
              <a:t>МИКРОЗАЙМА </a:t>
            </a:r>
          </a:p>
          <a:p>
            <a:pPr algn="ctr">
              <a:lnSpc>
                <a:spcPct val="107000"/>
              </a:lnSpc>
            </a:pPr>
            <a:r>
              <a:rPr lang="ru-RU" sz="1000" dirty="0" smtClean="0">
                <a:solidFill>
                  <a:srgbClr val="000000"/>
                </a:solidFill>
                <a:ea typeface="Calibri"/>
                <a:cs typeface="Times New Roman"/>
              </a:rPr>
              <a:t>В </a:t>
            </a:r>
            <a:r>
              <a:rPr lang="ru-RU" sz="1000" dirty="0">
                <a:solidFill>
                  <a:srgbClr val="000000"/>
                </a:solidFill>
                <a:ea typeface="Calibri"/>
                <a:cs typeface="Times New Roman"/>
              </a:rPr>
              <a:t>ДЕНЕЖНОМ ВЫРАЖЕНИИ</a:t>
            </a:r>
            <a:endParaRPr lang="en-US" sz="1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17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091" y="851612"/>
            <a:ext cx="10864981" cy="6904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Государственный реестр </a:t>
            </a:r>
            <a:r>
              <a:rPr lang="ru-RU" b="1" dirty="0" err="1"/>
              <a:t>микрофинансовых</a:t>
            </a:r>
            <a:r>
              <a:rPr lang="ru-RU" b="1" dirty="0"/>
              <a:t> организаций </a:t>
            </a: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838091" y="1737383"/>
            <a:ext cx="10864981" cy="108089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</a:rPr>
              <a:t>Статус МФО имеют только организации, которые в гос. реестре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</a:rPr>
              <a:t>Сайт банка России </a:t>
            </a:r>
            <a:r>
              <a:rPr lang="en-US" sz="2800" b="1" dirty="0">
                <a:solidFill>
                  <a:srgbClr val="0070C0"/>
                </a:solidFill>
              </a:rPr>
              <a:t>cbr.ru </a:t>
            </a:r>
            <a:endParaRPr lang="ru-RU" sz="28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7CE4-FBC6-474D-A907-82F90FCE4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8" y="2871717"/>
            <a:ext cx="3734805" cy="1789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31A028-5070-4863-89A7-9CF55C6976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29" y="2750776"/>
            <a:ext cx="5115974" cy="2532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7174E5-20A9-4051-B07E-5F506540B7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56" y="4226328"/>
            <a:ext cx="4681190" cy="2236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7C4EED-CC9B-423E-B700-A53F22C5B7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61" y="2585581"/>
            <a:ext cx="4526927" cy="2185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71" y="4461114"/>
            <a:ext cx="4438584" cy="1644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18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3984" y="943219"/>
            <a:ext cx="10864981" cy="8074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" sz="2800" b="1" dirty="0">
                <a:solidFill>
                  <a:srgbClr val="0070C0"/>
                </a:solidFill>
                <a:latin typeface="Calibri"/>
              </a:rPr>
              <a:t>Совместно с </a:t>
            </a:r>
            <a:r>
              <a:rPr lang="ru" sz="2800" b="1" dirty="0" smtClean="0">
                <a:solidFill>
                  <a:srgbClr val="0070C0"/>
                </a:solidFill>
                <a:latin typeface="Calibri"/>
              </a:rPr>
              <a:t>компаниями – поисковыми системами Яндекс и 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MAIL</a:t>
            </a:r>
            <a:r>
              <a:rPr lang="ru" sz="2800" b="1" dirty="0" smtClean="0">
                <a:solidFill>
                  <a:srgbClr val="0070C0"/>
                </a:solidFill>
                <a:latin typeface="Calibri"/>
              </a:rPr>
              <a:t> </a:t>
            </a:r>
          </a:p>
          <a:p>
            <a:pPr algn="ctr"/>
            <a:r>
              <a:rPr lang="ru" sz="2800" b="1" dirty="0" smtClean="0">
                <a:solidFill>
                  <a:srgbClr val="0070C0"/>
                </a:solidFill>
                <a:latin typeface="Calibri"/>
              </a:rPr>
              <a:t>запущен </a:t>
            </a:r>
            <a:r>
              <a:rPr lang="ru" sz="2800" b="1" dirty="0">
                <a:solidFill>
                  <a:srgbClr val="0070C0"/>
                </a:solidFill>
                <a:latin typeface="Calibri"/>
              </a:rPr>
              <a:t>проект «Маркировка»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96744" y="3784719"/>
            <a:ext cx="1746051" cy="301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091" y="4806901"/>
            <a:ext cx="2442259" cy="158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  <p:pic>
        <p:nvPicPr>
          <p:cNvPr id="3074" name="Picture 2" descr="https://fincult.info/upload/als-property-editorblock/dfa/dfa1b752db87e288bc04d7223df97d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216873"/>
            <a:ext cx="97536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7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19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091" y="851612"/>
            <a:ext cx="10864981" cy="6904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22"/>
              </a:lnSpc>
            </a:pPr>
            <a:r>
              <a:rPr lang="ru" sz="3200" b="1" dirty="0">
                <a:solidFill>
                  <a:srgbClr val="0070C0"/>
                </a:solidFill>
              </a:rPr>
              <a:t>Нелегальные </a:t>
            </a:r>
            <a:r>
              <a:rPr lang="ru" sz="3200" b="1" dirty="0" smtClean="0">
                <a:solidFill>
                  <a:srgbClr val="0070C0"/>
                </a:solidFill>
              </a:rPr>
              <a:t>кредиторы ИЛИ черные кредиторы!!! </a:t>
            </a:r>
            <a:endParaRPr lang="ru" sz="3200" b="1" dirty="0">
              <a:solidFill>
                <a:srgbClr val="0070C0"/>
              </a:solidFill>
            </a:endParaRPr>
          </a:p>
        </p:txBody>
      </p:sp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838091" y="1737383"/>
            <a:ext cx="10864981" cy="160770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" sz="3400" b="1" dirty="0">
                <a:solidFill>
                  <a:schemeClr val="accent6"/>
                </a:solidFill>
                <a:latin typeface="+mj-lt"/>
              </a:rPr>
              <a:t>Не являются участниками микрофинансового рынка, их деятельность </a:t>
            </a:r>
            <a:endParaRPr lang="ru" sz="3400" b="1" dirty="0" smtClean="0">
              <a:solidFill>
                <a:schemeClr val="accent6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" sz="3400" b="1" dirty="0" smtClean="0">
                <a:solidFill>
                  <a:schemeClr val="accent6"/>
                </a:solidFill>
                <a:latin typeface="+mj-lt"/>
              </a:rPr>
              <a:t>НЕ </a:t>
            </a:r>
            <a:r>
              <a:rPr lang="ru" sz="3400" b="1" dirty="0">
                <a:solidFill>
                  <a:schemeClr val="accent6"/>
                </a:solidFill>
                <a:latin typeface="+mj-lt"/>
              </a:rPr>
              <a:t>регулируется и </a:t>
            </a:r>
            <a:r>
              <a:rPr lang="ru" sz="3400" b="1" dirty="0" smtClean="0">
                <a:solidFill>
                  <a:schemeClr val="accent6"/>
                </a:solidFill>
                <a:latin typeface="+mj-lt"/>
              </a:rPr>
              <a:t>НЕ </a:t>
            </a:r>
            <a:r>
              <a:rPr lang="ru" sz="3400" b="1" dirty="0">
                <a:solidFill>
                  <a:schemeClr val="accent6"/>
                </a:solidFill>
                <a:latin typeface="+mj-lt"/>
              </a:rPr>
              <a:t>контролируется Банком России!</a:t>
            </a:r>
          </a:p>
          <a:p>
            <a:pPr marL="0" indent="0" algn="ctr">
              <a:buNone/>
            </a:pPr>
            <a:endParaRPr lang="ru" sz="1300" b="1" dirty="0" smtClean="0">
              <a:solidFill>
                <a:srgbClr val="0070C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" sz="7300" b="1" dirty="0" smtClean="0">
                <a:solidFill>
                  <a:srgbClr val="0070C0"/>
                </a:solidFill>
                <a:latin typeface="+mj-lt"/>
              </a:rPr>
              <a:t>Риски</a:t>
            </a:r>
            <a:r>
              <a:rPr lang="ru" sz="7300" b="1" dirty="0">
                <a:solidFill>
                  <a:srgbClr val="0070C0"/>
                </a:solidFill>
                <a:latin typeface="+mj-lt"/>
              </a:rPr>
              <a:t>: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8091" y="3345084"/>
            <a:ext cx="11072958" cy="303213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16165" indent="-516165">
              <a:lnSpc>
                <a:spcPts val="2450"/>
              </a:lnSpc>
              <a:buFont typeface="Wingdings" panose="05000000000000000000" pitchFamily="2" charset="2"/>
              <a:buChar char="Ø"/>
            </a:pPr>
            <a:r>
              <a:rPr lang="ru" sz="2600" dirty="0">
                <a:solidFill>
                  <a:srgbClr val="000000"/>
                </a:solidFill>
                <a:latin typeface="Calibri"/>
              </a:rPr>
              <a:t>возможен обман, нарушение требований законодательства, прав </a:t>
            </a:r>
            <a:r>
              <a:rPr lang="ru" sz="2600" dirty="0" smtClean="0">
                <a:solidFill>
                  <a:srgbClr val="000000"/>
                </a:solidFill>
                <a:latin typeface="Calibri"/>
              </a:rPr>
              <a:t>потребителя, воспользуются данными о вас, </a:t>
            </a:r>
            <a:r>
              <a:rPr lang="ru" sz="2600" dirty="0">
                <a:solidFill>
                  <a:srgbClr val="000000"/>
                </a:solidFill>
                <a:latin typeface="Calibri"/>
              </a:rPr>
              <a:t>а интересы такого заемщика не будут защищены законом</a:t>
            </a:r>
            <a:r>
              <a:rPr lang="ru" sz="2600" dirty="0" smtClean="0">
                <a:solidFill>
                  <a:srgbClr val="000000"/>
                </a:solidFill>
                <a:latin typeface="Calibri"/>
              </a:rPr>
              <a:t>;</a:t>
            </a:r>
          </a:p>
          <a:p>
            <a:pPr marL="516165" indent="-516165">
              <a:lnSpc>
                <a:spcPts val="2450"/>
              </a:lnSpc>
              <a:buFont typeface="Wingdings" panose="05000000000000000000" pitchFamily="2" charset="2"/>
              <a:buChar char="Ø"/>
            </a:pPr>
            <a:endParaRPr lang="ru" sz="2600" dirty="0">
              <a:solidFill>
                <a:srgbClr val="000000"/>
              </a:solidFill>
              <a:latin typeface="Calibri"/>
            </a:endParaRPr>
          </a:p>
          <a:p>
            <a:pPr marL="516165" marR="809601" indent="-516165">
              <a:lnSpc>
                <a:spcPts val="2450"/>
              </a:lnSpc>
              <a:buFont typeface="Wingdings" panose="05000000000000000000" pitchFamily="2" charset="2"/>
              <a:buChar char="Ø"/>
            </a:pPr>
            <a:r>
              <a:rPr lang="ru" sz="2600" dirty="0">
                <a:solidFill>
                  <a:srgbClr val="000000"/>
                </a:solidFill>
                <a:latin typeface="Calibri"/>
              </a:rPr>
              <a:t>заемщику не предоставят всей информации о размере обязательств и обо всех условиях займа (полной стоимости займа</a:t>
            </a:r>
            <a:r>
              <a:rPr lang="ru" sz="2600" dirty="0" smtClean="0">
                <a:solidFill>
                  <a:srgbClr val="000000"/>
                </a:solidFill>
                <a:latin typeface="Calibri"/>
              </a:rPr>
              <a:t>);</a:t>
            </a:r>
          </a:p>
          <a:p>
            <a:pPr marL="516165" marR="809601" indent="-516165">
              <a:lnSpc>
                <a:spcPts val="2450"/>
              </a:lnSpc>
              <a:buFont typeface="Wingdings" panose="05000000000000000000" pitchFamily="2" charset="2"/>
              <a:buChar char="Ø"/>
            </a:pPr>
            <a:endParaRPr lang="ru" sz="2600" dirty="0">
              <a:solidFill>
                <a:srgbClr val="000000"/>
              </a:solidFill>
              <a:latin typeface="Calibri"/>
            </a:endParaRPr>
          </a:p>
          <a:p>
            <a:pPr marL="516165" marR="350002" indent="-516165">
              <a:lnSpc>
                <a:spcPts val="2450"/>
              </a:lnSpc>
              <a:buFont typeface="Wingdings" panose="05000000000000000000" pitchFamily="2" charset="2"/>
              <a:buChar char="Ø"/>
            </a:pPr>
            <a:r>
              <a:rPr lang="ru" sz="2600" dirty="0">
                <a:solidFill>
                  <a:srgbClr val="000000"/>
                </a:solidFill>
                <a:latin typeface="Calibri"/>
              </a:rPr>
              <a:t>заемщик может оказаться должным астрономическую сумму и стать жертвой незаконных методов взыскания </a:t>
            </a:r>
            <a:r>
              <a:rPr lang="ru" sz="2600" dirty="0" smtClean="0">
                <a:solidFill>
                  <a:srgbClr val="000000"/>
                </a:solidFill>
                <a:latin typeface="Calibri"/>
              </a:rPr>
              <a:t>долга (коллекторы в нашей стране по закону – только Служба судебных приставов РФ!).</a:t>
            </a:r>
            <a:endParaRPr lang="ru" sz="2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8471" y="1060045"/>
            <a:ext cx="11325225" cy="6069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pc="-5" dirty="0" smtClean="0"/>
              <a:t>СУММА ПЛАТЕЖЕЙ ПО КРЕДИТУ/МИКРОЗАЙМУ </a:t>
            </a:r>
            <a:r>
              <a:rPr lang="ru-RU" b="1" u="sng" spc="-5" dirty="0" smtClean="0"/>
              <a:t>НЕ ДОЛЖНА </a:t>
            </a:r>
            <a:r>
              <a:rPr lang="ru-RU" spc="-5" dirty="0" smtClean="0"/>
              <a:t>ПРЕВЫШАТЬ 30% ОТ ВАШЕГО ДОХОДА! </a:t>
            </a:r>
            <a:endParaRPr lang="ru-RU" spc="-5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A30A53-DA6A-9144-A42A-1D16E64DF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86" y="1444676"/>
            <a:ext cx="3659812" cy="569766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E485E7-3434-D842-98BA-4E4F19BFCBD5}"/>
              </a:ext>
            </a:extLst>
          </p:cNvPr>
          <p:cNvSpPr/>
          <p:nvPr/>
        </p:nvSpPr>
        <p:spPr>
          <a:xfrm>
            <a:off x="581141" y="2408376"/>
            <a:ext cx="775005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Текущие цели</a:t>
            </a:r>
          </a:p>
          <a:p>
            <a:pPr marL="342900" indent="-34290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Сбережения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fontAlgn="base">
              <a:spcBef>
                <a:spcPts val="600"/>
              </a:spcBef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rgbClr val="FF0000"/>
                </a:solidFill>
              </a:rPr>
              <a:t>(накопления на крупные покупки, </a:t>
            </a:r>
          </a:p>
          <a:p>
            <a:pPr fontAlgn="base">
              <a:spcBef>
                <a:spcPts val="600"/>
              </a:spcBef>
            </a:pP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   непредвиденные расходы, финансовая </a:t>
            </a:r>
          </a:p>
          <a:p>
            <a:pPr fontAlgn="base">
              <a:spcBef>
                <a:spcPts val="600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    подушка безопасности)</a:t>
            </a:r>
            <a:endParaRPr lang="ru-RU" sz="2400" dirty="0">
              <a:solidFill>
                <a:srgbClr val="FF0000"/>
              </a:solidFill>
            </a:endParaRPr>
          </a:p>
          <a:p>
            <a:pPr marL="342900" indent="-342900" fontAlgn="base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Свободные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средства </a:t>
            </a:r>
          </a:p>
          <a:p>
            <a:pPr fontAlgn="base">
              <a:spcBef>
                <a:spcPts val="600"/>
              </a:spcBef>
            </a:pP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   (ДЛЯ ПОГАШЕНИЯ ДЕЙСТВУЮЩЕГО КРЕДИТА     </a:t>
            </a:r>
          </a:p>
          <a:p>
            <a:pPr fontAlgn="base">
              <a:spcBef>
                <a:spcPts val="600"/>
              </a:spcBef>
            </a:pP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    или МИКРОЗАЙМА, оплаты страховки либо для </a:t>
            </a:r>
          </a:p>
          <a:p>
            <a:pPr fontAlgn="base">
              <a:spcBef>
                <a:spcPts val="600"/>
              </a:spcBef>
            </a:pP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    инвестирования)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091" y="851612"/>
            <a:ext cx="10864981" cy="6904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422"/>
              </a:lnSpc>
            </a:pPr>
            <a:r>
              <a:rPr lang="ru" sz="3200" b="1" dirty="0" smtClean="0">
                <a:solidFill>
                  <a:srgbClr val="0070C0"/>
                </a:solidFill>
              </a:rPr>
              <a:t>Черные кредиторы / ростовщики / «процентщики»! </a:t>
            </a:r>
            <a:endParaRPr lang="ru" sz="3200" b="1" dirty="0">
              <a:solidFill>
                <a:srgbClr val="0070C0"/>
              </a:solidFill>
            </a:endParaRP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  <p:pic>
        <p:nvPicPr>
          <p:cNvPr id="2050" name="Picture 2" descr="https://fincult.info/upload/als-property-editorblock/18b/18bb068b620a192ee5877b213409e9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47" y="1579217"/>
            <a:ext cx="5969354" cy="278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1"/>
          <p:cNvSpPr>
            <a:spLocks noGrp="1"/>
          </p:cNvSpPr>
          <p:nvPr>
            <p:ph idx="1"/>
          </p:nvPr>
        </p:nvSpPr>
        <p:spPr>
          <a:xfrm>
            <a:off x="5998040" y="4570168"/>
            <a:ext cx="5670796" cy="20858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Ростовщи́чество</a:t>
            </a:r>
            <a:r>
              <a:rPr lang="ru-RU" sz="2000" dirty="0">
                <a:solidFill>
                  <a:srgbClr val="0070C0"/>
                </a:solidFill>
              </a:rPr>
              <a:t> — предоставление денег в </a:t>
            </a:r>
            <a:r>
              <a:rPr lang="ru-RU" sz="2000" dirty="0" smtClean="0">
                <a:solidFill>
                  <a:srgbClr val="0070C0"/>
                </a:solidFill>
              </a:rPr>
              <a:t>долг</a:t>
            </a:r>
            <a:r>
              <a:rPr lang="ru-RU" sz="2000" dirty="0">
                <a:solidFill>
                  <a:srgbClr val="0070C0"/>
                </a:solidFill>
              </a:rPr>
              <a:t> с условием их возврата с </a:t>
            </a:r>
            <a:r>
              <a:rPr lang="ru-RU" sz="2000" dirty="0" smtClean="0">
                <a:solidFill>
                  <a:srgbClr val="0070C0"/>
                </a:solidFill>
              </a:rPr>
              <a:t>процентами</a:t>
            </a:r>
            <a:r>
              <a:rPr lang="ru-RU" sz="2000" dirty="0">
                <a:solidFill>
                  <a:srgbClr val="0070C0"/>
                </a:solidFill>
              </a:rPr>
              <a:t> (предоставление денег </a:t>
            </a:r>
            <a:r>
              <a:rPr lang="ru-RU" sz="2000" i="1" dirty="0" smtClean="0">
                <a:solidFill>
                  <a:srgbClr val="0070C0"/>
                </a:solidFill>
              </a:rPr>
              <a:t>В РОСТ</a:t>
            </a:r>
            <a:r>
              <a:rPr lang="ru-RU" sz="2000" dirty="0" smtClean="0">
                <a:solidFill>
                  <a:srgbClr val="0070C0"/>
                </a:solidFill>
              </a:rPr>
              <a:t>). </a:t>
            </a:r>
            <a:r>
              <a:rPr lang="ru-RU" sz="2000" dirty="0">
                <a:solidFill>
                  <a:srgbClr val="0070C0"/>
                </a:solidFill>
              </a:rPr>
              <a:t>В современных условиях ростовщичеством называют дачу финансовых средств в долг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b="1" u="sng" dirty="0">
                <a:solidFill>
                  <a:srgbClr val="FF0000"/>
                </a:solidFill>
              </a:rPr>
              <a:t>под необоснованно высокий </a:t>
            </a:r>
            <a:r>
              <a:rPr lang="ru-RU" sz="2200" b="1" u="sng" dirty="0" smtClean="0">
                <a:solidFill>
                  <a:srgbClr val="FF0000"/>
                </a:solidFill>
              </a:rPr>
              <a:t>процент</a:t>
            </a:r>
            <a:r>
              <a:rPr lang="ru-RU" sz="2000" dirty="0">
                <a:solidFill>
                  <a:srgbClr val="0070C0"/>
                </a:solidFill>
              </a:rPr>
              <a:t> </a:t>
            </a:r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по </a:t>
            </a:r>
            <a:r>
              <a:rPr lang="ru-RU" sz="2000" dirty="0">
                <a:solidFill>
                  <a:srgbClr val="0070C0"/>
                </a:solidFill>
              </a:rPr>
              <a:t>сравнению с обычной </a:t>
            </a:r>
            <a:r>
              <a:rPr lang="ru-RU" sz="2000" dirty="0" smtClean="0">
                <a:solidFill>
                  <a:srgbClr val="0070C0"/>
                </a:solidFill>
              </a:rPr>
              <a:t>практикой!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2052" name="Picture 4" descr="https://fincult.info/upload/als-property-editorblock/3b2/3b245d26a62200882f72183cf85a41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582">
            <a:off x="901346" y="1715481"/>
            <a:ext cx="4894062" cy="22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incult.info/upload/als-property-editorblock/29e/29ee680d0cd6efcda63929dc4bf3a8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9090">
            <a:off x="-64653" y="4238731"/>
            <a:ext cx="5476195" cy="255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0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21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4" descr="Создать мем &quot;белый человечек учитель, картинки для презентации человечки,  наставник картинки человечки&quot; - Картинки - Meme-arsenal.com">
            <a:extLst>
              <a:ext uri="{FF2B5EF4-FFF2-40B4-BE49-F238E27FC236}">
                <a16:creationId xmlns:a16="http://schemas.microsoft.com/office/drawing/2014/main" id="{FE47C102-84CD-4563-A0FC-41F72507F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67" y="4414032"/>
            <a:ext cx="2437078" cy="243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9876D8-FAC0-4232-9708-BEE0AE59592D}"/>
              </a:ext>
            </a:extLst>
          </p:cNvPr>
          <p:cNvSpPr/>
          <p:nvPr/>
        </p:nvSpPr>
        <p:spPr>
          <a:xfrm>
            <a:off x="103894" y="911398"/>
            <a:ext cx="11982622" cy="64624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cs typeface="Arial" panose="020B0604020202020204" pitchFamily="34" charset="0"/>
              </a:rPr>
              <a:t>Как отличить легальную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cs typeface="Arial" panose="020B0604020202020204" pitchFamily="34" charset="0"/>
              </a:rPr>
              <a:t>МФО от черного кредитора ?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A915EE1A-B064-4AF1-A95D-BAB74B565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8167" y="1832391"/>
            <a:ext cx="4694078" cy="4694078"/>
          </a:xfrm>
          <a:prstGeom prst="rect">
            <a:avLst/>
          </a:prstGeom>
        </p:spPr>
      </p:pic>
      <p:sp>
        <p:nvSpPr>
          <p:cNvPr id="8" name="Текст 3">
            <a:extLst>
              <a:ext uri="{FF2B5EF4-FFF2-40B4-BE49-F238E27FC236}">
                <a16:creationId xmlns:a16="http://schemas.microsoft.com/office/drawing/2014/main" id="{9CFFA7DA-D31E-45FA-8B7C-CBB9368D67DC}"/>
              </a:ext>
            </a:extLst>
          </p:cNvPr>
          <p:cNvSpPr txBox="1">
            <a:spLocks/>
          </p:cNvSpPr>
          <p:nvPr/>
        </p:nvSpPr>
        <p:spPr>
          <a:xfrm>
            <a:off x="65538" y="2335970"/>
            <a:ext cx="2205665" cy="584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маркировка сайта 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E45CF076-931F-4E75-BEB0-29EF008DB9C5}"/>
              </a:ext>
            </a:extLst>
          </p:cNvPr>
          <p:cNvSpPr txBox="1">
            <a:spLocks/>
          </p:cNvSpPr>
          <p:nvPr/>
        </p:nvSpPr>
        <p:spPr>
          <a:xfrm>
            <a:off x="2633966" y="2335970"/>
            <a:ext cx="2334755" cy="584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государственный реестр МФО (ГРМФО)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C029EB7-621B-4C08-A1DB-6486ABB281F1}"/>
              </a:ext>
            </a:extLst>
          </p:cNvPr>
          <p:cNvCxnSpPr>
            <a:cxnSpLocks/>
          </p:cNvCxnSpPr>
          <p:nvPr/>
        </p:nvCxnSpPr>
        <p:spPr>
          <a:xfrm>
            <a:off x="2669595" y="2694235"/>
            <a:ext cx="220566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056688-232E-498A-AE77-DA02E9B2D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053" y="1769507"/>
            <a:ext cx="895233" cy="88571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3" name="Рисунок 12" descr="Рукопожатие контур">
            <a:extLst>
              <a:ext uri="{FF2B5EF4-FFF2-40B4-BE49-F238E27FC236}">
                <a16:creationId xmlns:a16="http://schemas.microsoft.com/office/drawing/2014/main" id="{D1DA8144-E639-4AA9-8083-EB76A91F38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3501" y="3344847"/>
            <a:ext cx="914281" cy="914281"/>
          </a:xfrm>
          <a:prstGeom prst="rect">
            <a:avLst/>
          </a:prstGeom>
        </p:spPr>
      </p:pic>
      <p:sp>
        <p:nvSpPr>
          <p:cNvPr id="14" name="Текст 3">
            <a:extLst>
              <a:ext uri="{FF2B5EF4-FFF2-40B4-BE49-F238E27FC236}">
                <a16:creationId xmlns:a16="http://schemas.microsoft.com/office/drawing/2014/main" id="{357724D5-DCA7-4FF9-81D2-F67E165EF0F4}"/>
              </a:ext>
            </a:extLst>
          </p:cNvPr>
          <p:cNvSpPr txBox="1">
            <a:spLocks/>
          </p:cNvSpPr>
          <p:nvPr/>
        </p:nvSpPr>
        <p:spPr>
          <a:xfrm>
            <a:off x="2665377" y="3837635"/>
            <a:ext cx="2334755" cy="584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членство в СРО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8AC0716-2ACD-49BD-B7A3-3513A5EE38E4}"/>
              </a:ext>
            </a:extLst>
          </p:cNvPr>
          <p:cNvCxnSpPr>
            <a:cxnSpLocks/>
          </p:cNvCxnSpPr>
          <p:nvPr/>
        </p:nvCxnSpPr>
        <p:spPr>
          <a:xfrm>
            <a:off x="2701006" y="4195899"/>
            <a:ext cx="220566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3">
            <a:extLst>
              <a:ext uri="{FF2B5EF4-FFF2-40B4-BE49-F238E27FC236}">
                <a16:creationId xmlns:a16="http://schemas.microsoft.com/office/drawing/2014/main" id="{E7C94583-781A-4BBE-B9C6-D969E8AB2633}"/>
              </a:ext>
            </a:extLst>
          </p:cNvPr>
          <p:cNvSpPr txBox="1">
            <a:spLocks/>
          </p:cNvSpPr>
          <p:nvPr/>
        </p:nvSpPr>
        <p:spPr>
          <a:xfrm>
            <a:off x="65539" y="3837635"/>
            <a:ext cx="2334755" cy="584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отсутствие указаний на вид осуществляемой деятельности</a:t>
            </a:r>
          </a:p>
        </p:txBody>
      </p:sp>
      <p:pic>
        <p:nvPicPr>
          <p:cNvPr id="17" name="Рисунок 16" descr="Значок буфера обмена контур">
            <a:extLst>
              <a:ext uri="{FF2B5EF4-FFF2-40B4-BE49-F238E27FC236}">
                <a16:creationId xmlns:a16="http://schemas.microsoft.com/office/drawing/2014/main" id="{4D265A10-FD6A-418C-A97A-8A987D73D0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74912" y="1741756"/>
            <a:ext cx="914281" cy="914281"/>
          </a:xfrm>
          <a:prstGeom prst="rect">
            <a:avLst/>
          </a:prstGeom>
        </p:spPr>
      </p:pic>
      <p:pic>
        <p:nvPicPr>
          <p:cNvPr id="18" name="Рисунок 17" descr="Закрытая книга контур">
            <a:extLst>
              <a:ext uri="{FF2B5EF4-FFF2-40B4-BE49-F238E27FC236}">
                <a16:creationId xmlns:a16="http://schemas.microsoft.com/office/drawing/2014/main" id="{655FE176-F841-42E5-91BE-9ECAD62D77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0529" y="3306752"/>
            <a:ext cx="914281" cy="914281"/>
          </a:xfrm>
          <a:prstGeom prst="rect">
            <a:avLst/>
          </a:prstGeom>
        </p:spPr>
      </p:pic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A2A0D68A-10FE-4E4B-A0CD-8F4D5A3F4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649064"/>
              </p:ext>
            </p:extLst>
          </p:nvPr>
        </p:nvGraphicFramePr>
        <p:xfrm>
          <a:off x="6935879" y="2745280"/>
          <a:ext cx="4694078" cy="388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2F5CF25-E2F5-4B9D-ACC1-62D1430482CB}"/>
              </a:ext>
            </a:extLst>
          </p:cNvPr>
          <p:cNvSpPr/>
          <p:nvPr/>
        </p:nvSpPr>
        <p:spPr>
          <a:xfrm>
            <a:off x="7325961" y="1793708"/>
            <a:ext cx="3601713" cy="692637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Добросовестная МФО никогда не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предложит: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22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14DC5-A2B2-48FC-80EB-01220AB33340}"/>
              </a:ext>
            </a:extLst>
          </p:cNvPr>
          <p:cNvSpPr txBox="1"/>
          <p:nvPr/>
        </p:nvSpPr>
        <p:spPr>
          <a:xfrm>
            <a:off x="2002612" y="1579418"/>
            <a:ext cx="9349708" cy="14509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rgbClr val="0070C0"/>
                </a:solidFill>
              </a:rPr>
              <a:t>ВОПРОС 1. </a:t>
            </a:r>
          </a:p>
          <a:p>
            <a:pPr algn="just">
              <a:lnSpc>
                <a:spcPct val="90000"/>
              </a:lnSpc>
            </a:pPr>
            <a:endParaRPr lang="ru-RU" sz="2000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В каком году на Банк России были возложены полномочия </a:t>
            </a: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мегарегулятора?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92F2F-3B0D-4334-A9F0-24F65C5E1727}"/>
              </a:ext>
            </a:extLst>
          </p:cNvPr>
          <p:cNvSpPr txBox="1"/>
          <p:nvPr/>
        </p:nvSpPr>
        <p:spPr>
          <a:xfrm>
            <a:off x="7299480" y="3429794"/>
            <a:ext cx="2943586" cy="280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А) 2012</a:t>
            </a:r>
          </a:p>
          <a:p>
            <a:pPr algn="just">
              <a:lnSpc>
                <a:spcPct val="90000"/>
              </a:lnSpc>
            </a:pP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Б) 2013</a:t>
            </a:r>
          </a:p>
          <a:p>
            <a:pPr algn="just">
              <a:lnSpc>
                <a:spcPct val="90000"/>
              </a:lnSpc>
            </a:pP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В) 2014</a:t>
            </a:r>
          </a:p>
          <a:p>
            <a:pPr algn="just">
              <a:lnSpc>
                <a:spcPct val="90000"/>
              </a:lnSpc>
            </a:pP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Г) 2015</a:t>
            </a: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2" descr="Человечки для презентации картинки » Прикольные картинки: скачать бесплатно  на рабочий стол">
            <a:extLst>
              <a:ext uri="{FF2B5EF4-FFF2-40B4-BE49-F238E27FC236}">
                <a16:creationId xmlns:a16="http://schemas.microsoft.com/office/drawing/2014/main" id="{B155FD5B-F976-4A73-BCDA-5C9778EB2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3" y="3030367"/>
            <a:ext cx="4968393" cy="37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23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14DC5-A2B2-48FC-80EB-01220AB33340}"/>
              </a:ext>
            </a:extLst>
          </p:cNvPr>
          <p:cNvSpPr txBox="1"/>
          <p:nvPr/>
        </p:nvSpPr>
        <p:spPr>
          <a:xfrm>
            <a:off x="2002612" y="1579418"/>
            <a:ext cx="9349708" cy="14509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rgbClr val="0070C0"/>
                </a:solidFill>
              </a:rPr>
              <a:t>ВОПРОС 1. </a:t>
            </a:r>
          </a:p>
          <a:p>
            <a:pPr algn="just">
              <a:lnSpc>
                <a:spcPct val="90000"/>
              </a:lnSpc>
            </a:pPr>
            <a:endParaRPr lang="ru-RU" sz="2000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В каком году на Банк России были возложены полномочия </a:t>
            </a: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мегарегулятора?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92F2F-3B0D-4334-A9F0-24F65C5E1727}"/>
              </a:ext>
            </a:extLst>
          </p:cNvPr>
          <p:cNvSpPr txBox="1"/>
          <p:nvPr/>
        </p:nvSpPr>
        <p:spPr>
          <a:xfrm>
            <a:off x="7299480" y="3429794"/>
            <a:ext cx="2943586" cy="280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А) 2012</a:t>
            </a:r>
          </a:p>
          <a:p>
            <a:pPr algn="just">
              <a:lnSpc>
                <a:spcPct val="90000"/>
              </a:lnSpc>
            </a:pP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rgbClr val="FF0000"/>
                </a:solidFill>
              </a:rPr>
              <a:t>Б) 2013</a:t>
            </a:r>
          </a:p>
          <a:p>
            <a:pPr algn="just">
              <a:lnSpc>
                <a:spcPct val="90000"/>
              </a:lnSpc>
            </a:pP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В) 2014</a:t>
            </a:r>
          </a:p>
          <a:p>
            <a:pPr algn="just">
              <a:lnSpc>
                <a:spcPct val="90000"/>
              </a:lnSpc>
            </a:pP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Г) 2015</a:t>
            </a: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2" descr="Человечки для презентации картинки » Прикольные картинки: скачать бесплатно  на рабочий стол">
            <a:extLst>
              <a:ext uri="{FF2B5EF4-FFF2-40B4-BE49-F238E27FC236}">
                <a16:creationId xmlns:a16="http://schemas.microsoft.com/office/drawing/2014/main" id="{B155FD5B-F976-4A73-BCDA-5C9778EB2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3" y="3030367"/>
            <a:ext cx="4968393" cy="37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  <p:pic>
        <p:nvPicPr>
          <p:cNvPr id="9" name="Рисунок 8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A915EE1A-B064-4AF1-A95D-BAB74B565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01577">
            <a:off x="8458478" y="2855437"/>
            <a:ext cx="3569176" cy="356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24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14DC5-A2B2-48FC-80EB-01220AB33340}"/>
              </a:ext>
            </a:extLst>
          </p:cNvPr>
          <p:cNvSpPr txBox="1"/>
          <p:nvPr/>
        </p:nvSpPr>
        <p:spPr>
          <a:xfrm>
            <a:off x="1880251" y="1236900"/>
            <a:ext cx="9349708" cy="17429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rgbClr val="0070C0"/>
                </a:solidFill>
              </a:rPr>
              <a:t>ВОПРОС </a:t>
            </a:r>
            <a:r>
              <a:rPr lang="ru-RU" sz="2000" b="1" cap="none" baseline="0" dirty="0" smtClean="0">
                <a:solidFill>
                  <a:srgbClr val="0070C0"/>
                </a:solidFill>
              </a:rPr>
              <a:t>2. </a:t>
            </a:r>
            <a:endParaRPr lang="ru-RU" sz="2000" b="1" cap="none" baseline="0" dirty="0">
              <a:solidFill>
                <a:srgbClr val="0070C0"/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Каким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будет </a:t>
            </a: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максимальный</a:t>
            </a: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 размер </a:t>
            </a:r>
            <a:r>
              <a:rPr lang="ru-RU" sz="2000" b="1" cap="none" baseline="0" dirty="0" smtClean="0">
                <a:solidFill>
                  <a:schemeClr val="bg2">
                    <a:lumMod val="10000"/>
                  </a:schemeClr>
                </a:solidFill>
              </a:rPr>
              <a:t>совокупной суммы</a:t>
            </a:r>
            <a:r>
              <a:rPr lang="ru-RU" sz="2000" cap="none" baseline="0" dirty="0" smtClean="0">
                <a:solidFill>
                  <a:schemeClr val="bg2">
                    <a:lumMod val="10000"/>
                  </a:schemeClr>
                </a:solidFill>
              </a:rPr>
              <a:t> задолженности (ОСНОВНОЙ ДОЛГ + ВСЕ ПРОЦЕНТЫ,</a:t>
            </a:r>
            <a:r>
              <a:rPr lang="ru-RU" sz="2000" cap="none" dirty="0" smtClean="0">
                <a:solidFill>
                  <a:schemeClr val="bg2">
                    <a:lumMod val="10000"/>
                  </a:schemeClr>
                </a:solidFill>
              </a:rPr>
              <a:t> ШТРАФЫ, ПЕНИ</a:t>
            </a:r>
            <a:r>
              <a:rPr lang="ru-RU" sz="2000" cap="none" baseline="0" dirty="0" smtClean="0">
                <a:solidFill>
                  <a:schemeClr val="bg2">
                    <a:lumMod val="10000"/>
                  </a:schemeClr>
                </a:solidFill>
              </a:rPr>
              <a:t>) </a:t>
            </a: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заемщика по займу, оформленному </a:t>
            </a:r>
            <a:r>
              <a:rPr lang="ru-RU" sz="2000" cap="none" baseline="0" dirty="0" smtClean="0">
                <a:solidFill>
                  <a:schemeClr val="bg2">
                    <a:lumMod val="10000"/>
                  </a:schemeClr>
                </a:solidFill>
              </a:rPr>
              <a:t>01.04.2024, </a:t>
            </a: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на сумму 10 тыс. рублей под </a:t>
            </a:r>
            <a:r>
              <a:rPr lang="ru-RU" sz="2000" cap="none" baseline="0" dirty="0" smtClean="0">
                <a:solidFill>
                  <a:schemeClr val="bg2">
                    <a:lumMod val="10000"/>
                  </a:schemeClr>
                </a:solidFill>
              </a:rPr>
              <a:t>292% </a:t>
            </a: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годовых на 20 дней, если заемщик </a:t>
            </a: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не сможет вовремя его погасить?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92F2F-3B0D-4334-A9F0-24F65C5E1727}"/>
              </a:ext>
            </a:extLst>
          </p:cNvPr>
          <p:cNvSpPr txBox="1"/>
          <p:nvPr/>
        </p:nvSpPr>
        <p:spPr>
          <a:xfrm>
            <a:off x="7299480" y="3429794"/>
            <a:ext cx="2943586" cy="280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А) 20 тыс.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руб. 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Б) 23 тыс. </a:t>
            </a:r>
            <a:r>
              <a:rPr lang="ru-RU" sz="2000" b="1" cap="none" baseline="0" dirty="0" smtClean="0">
                <a:solidFill>
                  <a:schemeClr val="bg2">
                    <a:lumMod val="10000"/>
                  </a:schemeClr>
                </a:solidFill>
              </a:rPr>
              <a:t>руб.</a:t>
            </a: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В) 25 тыс. </a:t>
            </a:r>
            <a:r>
              <a:rPr lang="ru-RU" sz="2000" b="1" cap="none" baseline="0" dirty="0" smtClean="0">
                <a:solidFill>
                  <a:schemeClr val="bg2">
                    <a:lumMod val="10000"/>
                  </a:schemeClr>
                </a:solidFill>
              </a:rPr>
              <a:t>руб.</a:t>
            </a: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Г) 365 тыс.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руб.</a:t>
            </a: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2" descr="Человечки для презентации картинки » Прикольные картинки: скачать бесплатно  на рабочий стол">
            <a:extLst>
              <a:ext uri="{FF2B5EF4-FFF2-40B4-BE49-F238E27FC236}">
                <a16:creationId xmlns:a16="http://schemas.microsoft.com/office/drawing/2014/main" id="{B155FD5B-F976-4A73-BCDA-5C9778EB2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3" y="3030367"/>
            <a:ext cx="4968393" cy="37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25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14DC5-A2B2-48FC-80EB-01220AB33340}"/>
              </a:ext>
            </a:extLst>
          </p:cNvPr>
          <p:cNvSpPr txBox="1"/>
          <p:nvPr/>
        </p:nvSpPr>
        <p:spPr>
          <a:xfrm>
            <a:off x="1880251" y="1236900"/>
            <a:ext cx="9349708" cy="17429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rgbClr val="0070C0"/>
                </a:solidFill>
              </a:rPr>
              <a:t>ВОПРОС </a:t>
            </a:r>
            <a:r>
              <a:rPr lang="ru-RU" sz="2000" b="1" cap="none" baseline="0" dirty="0" smtClean="0">
                <a:solidFill>
                  <a:srgbClr val="0070C0"/>
                </a:solidFill>
              </a:rPr>
              <a:t>2. </a:t>
            </a:r>
            <a:endParaRPr lang="ru-RU" sz="2000" b="1" cap="none" baseline="0" dirty="0">
              <a:solidFill>
                <a:srgbClr val="0070C0"/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Каким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будет </a:t>
            </a: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максимальный</a:t>
            </a: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 размер </a:t>
            </a:r>
            <a:r>
              <a:rPr lang="ru-RU" sz="2000" b="1" cap="none" baseline="0" dirty="0" smtClean="0">
                <a:solidFill>
                  <a:schemeClr val="bg2">
                    <a:lumMod val="10000"/>
                  </a:schemeClr>
                </a:solidFill>
              </a:rPr>
              <a:t>совокупной суммы</a:t>
            </a:r>
            <a:r>
              <a:rPr lang="ru-RU" sz="2000" cap="none" baseline="0" dirty="0" smtClean="0">
                <a:solidFill>
                  <a:schemeClr val="bg2">
                    <a:lumMod val="10000"/>
                  </a:schemeClr>
                </a:solidFill>
              </a:rPr>
              <a:t> задолженности (ОСНОВНОЙ ДОЛГ + ВСЕ ПРОЦЕНТЫ,</a:t>
            </a:r>
            <a:r>
              <a:rPr lang="ru-RU" sz="2000" cap="none" dirty="0" smtClean="0">
                <a:solidFill>
                  <a:schemeClr val="bg2">
                    <a:lumMod val="10000"/>
                  </a:schemeClr>
                </a:solidFill>
              </a:rPr>
              <a:t> ШТРАФЫ, ПЕНИ</a:t>
            </a:r>
            <a:r>
              <a:rPr lang="ru-RU" sz="2000" cap="none" baseline="0" dirty="0" smtClean="0">
                <a:solidFill>
                  <a:schemeClr val="bg2">
                    <a:lumMod val="10000"/>
                  </a:schemeClr>
                </a:solidFill>
              </a:rPr>
              <a:t>) </a:t>
            </a: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заемщика по </a:t>
            </a:r>
            <a:r>
              <a:rPr lang="ru-RU" sz="2000" cap="none" baseline="0" dirty="0" err="1" smtClean="0">
                <a:solidFill>
                  <a:schemeClr val="bg2">
                    <a:lumMod val="10000"/>
                  </a:schemeClr>
                </a:solidFill>
              </a:rPr>
              <a:t>микрозайму</a:t>
            </a: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, оформленному </a:t>
            </a:r>
            <a:r>
              <a:rPr lang="ru-RU" sz="2000" cap="none" baseline="0" dirty="0" smtClean="0">
                <a:solidFill>
                  <a:schemeClr val="bg2">
                    <a:lumMod val="10000"/>
                  </a:schemeClr>
                </a:solidFill>
              </a:rPr>
              <a:t>01.04.2024, </a:t>
            </a: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на сумму 10 тыс. рублей под </a:t>
            </a:r>
            <a:r>
              <a:rPr lang="ru-RU" sz="2000" cap="none" baseline="0" dirty="0" smtClean="0">
                <a:solidFill>
                  <a:schemeClr val="bg2">
                    <a:lumMod val="10000"/>
                  </a:schemeClr>
                </a:solidFill>
              </a:rPr>
              <a:t>292% </a:t>
            </a: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годовых на 20 дней, если заемщик </a:t>
            </a:r>
            <a:r>
              <a:rPr lang="ru-RU" sz="2000" b="1" cap="none" baseline="0" dirty="0" smtClean="0">
                <a:solidFill>
                  <a:schemeClr val="bg2">
                    <a:lumMod val="10000"/>
                  </a:schemeClr>
                </a:solidFill>
              </a:rPr>
              <a:t>НЕ </a:t>
            </a: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сможет вовремя его погасить?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92F2F-3B0D-4334-A9F0-24F65C5E1727}"/>
              </a:ext>
            </a:extLst>
          </p:cNvPr>
          <p:cNvSpPr txBox="1"/>
          <p:nvPr/>
        </p:nvSpPr>
        <p:spPr>
          <a:xfrm>
            <a:off x="7299480" y="3429794"/>
            <a:ext cx="2943586" cy="280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А) 20 тыс.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руб. 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rgbClr val="FF0000"/>
                </a:solidFill>
              </a:rPr>
              <a:t>Б) 23 тыс. </a:t>
            </a:r>
            <a:r>
              <a:rPr lang="ru-RU" sz="2000" b="1" cap="none" baseline="0" dirty="0" smtClean="0">
                <a:solidFill>
                  <a:srgbClr val="FF0000"/>
                </a:solidFill>
              </a:rPr>
              <a:t>руб.</a:t>
            </a:r>
            <a:endParaRPr lang="ru-RU" sz="2000" b="1" cap="none" baseline="0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В) 25 тыс. </a:t>
            </a:r>
            <a:r>
              <a:rPr lang="ru-RU" sz="2000" b="1" cap="none" baseline="0" dirty="0" smtClean="0">
                <a:solidFill>
                  <a:schemeClr val="bg2">
                    <a:lumMod val="10000"/>
                  </a:schemeClr>
                </a:solidFill>
              </a:rPr>
              <a:t>руб.</a:t>
            </a: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Г) 365 тыс.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руб.</a:t>
            </a: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2" descr="Человечки для презентации картинки » Прикольные картинки: скачать бесплатно  на рабочий стол">
            <a:extLst>
              <a:ext uri="{FF2B5EF4-FFF2-40B4-BE49-F238E27FC236}">
                <a16:creationId xmlns:a16="http://schemas.microsoft.com/office/drawing/2014/main" id="{B155FD5B-F976-4A73-BCDA-5C9778EB2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3" y="3030367"/>
            <a:ext cx="4968393" cy="37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  <p:pic>
        <p:nvPicPr>
          <p:cNvPr id="9" name="Рисунок 8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A915EE1A-B064-4AF1-A95D-BAB74B565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08895">
            <a:off x="8458478" y="2855437"/>
            <a:ext cx="3569176" cy="356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26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14DC5-A2B2-48FC-80EB-01220AB33340}"/>
              </a:ext>
            </a:extLst>
          </p:cNvPr>
          <p:cNvSpPr txBox="1"/>
          <p:nvPr/>
        </p:nvSpPr>
        <p:spPr>
          <a:xfrm>
            <a:off x="2002612" y="1579418"/>
            <a:ext cx="8010446" cy="14509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rgbClr val="0070C0"/>
                </a:solidFill>
              </a:rPr>
              <a:t>ВОПРОС </a:t>
            </a:r>
            <a:r>
              <a:rPr lang="ru-RU" sz="2000" b="1" cap="none" baseline="0" dirty="0" smtClean="0">
                <a:solidFill>
                  <a:srgbClr val="0070C0"/>
                </a:solidFill>
              </a:rPr>
              <a:t>3. </a:t>
            </a:r>
            <a:endParaRPr lang="ru-RU" sz="2000" b="1" cap="none" baseline="0" dirty="0">
              <a:solidFill>
                <a:srgbClr val="0070C0"/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Кто в соответствии с законодательством осуществляет надзор </a:t>
            </a:r>
            <a:b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за </a:t>
            </a: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профессиональными взыскателями – коллекторскими агентствами?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92F2F-3B0D-4334-A9F0-24F65C5E1727}"/>
              </a:ext>
            </a:extLst>
          </p:cNvPr>
          <p:cNvSpPr txBox="1"/>
          <p:nvPr/>
        </p:nvSpPr>
        <p:spPr>
          <a:xfrm>
            <a:off x="6619954" y="3429794"/>
            <a:ext cx="5813021" cy="280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А) Банк России</a:t>
            </a:r>
          </a:p>
          <a:p>
            <a:pPr algn="just">
              <a:lnSpc>
                <a:spcPct val="90000"/>
              </a:lnSpc>
            </a:pP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Б) ФССП РФ</a:t>
            </a:r>
          </a:p>
          <a:p>
            <a:pPr algn="just">
              <a:lnSpc>
                <a:spcPct val="90000"/>
              </a:lnSpc>
            </a:pP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В)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ФСБ РФ</a:t>
            </a: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Г) никто</a:t>
            </a: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2" descr="Человечки для презентации картинки » Прикольные картинки: скачать бесплатно  на рабочий стол">
            <a:extLst>
              <a:ext uri="{FF2B5EF4-FFF2-40B4-BE49-F238E27FC236}">
                <a16:creationId xmlns:a16="http://schemas.microsoft.com/office/drawing/2014/main" id="{B155FD5B-F976-4A73-BCDA-5C9778EB2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3" y="3030367"/>
            <a:ext cx="4968393" cy="37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27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14DC5-A2B2-48FC-80EB-01220AB33340}"/>
              </a:ext>
            </a:extLst>
          </p:cNvPr>
          <p:cNvSpPr txBox="1"/>
          <p:nvPr/>
        </p:nvSpPr>
        <p:spPr>
          <a:xfrm>
            <a:off x="2002612" y="1579418"/>
            <a:ext cx="8010446" cy="14509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rgbClr val="0070C0"/>
                </a:solidFill>
              </a:rPr>
              <a:t>ВОПРОС </a:t>
            </a:r>
            <a:r>
              <a:rPr lang="ru-RU" sz="2000" b="1" cap="none" baseline="0" dirty="0" smtClean="0">
                <a:solidFill>
                  <a:srgbClr val="0070C0"/>
                </a:solidFill>
              </a:rPr>
              <a:t>3. </a:t>
            </a:r>
            <a:endParaRPr lang="ru-RU" sz="2000" b="1" cap="none" baseline="0" dirty="0">
              <a:solidFill>
                <a:srgbClr val="0070C0"/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Кто в соответствии с законодательством осуществляет надзор </a:t>
            </a:r>
            <a:b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за </a:t>
            </a: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профессиональными взыскателями – коллекторскими агентствами?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92F2F-3B0D-4334-A9F0-24F65C5E1727}"/>
              </a:ext>
            </a:extLst>
          </p:cNvPr>
          <p:cNvSpPr txBox="1"/>
          <p:nvPr/>
        </p:nvSpPr>
        <p:spPr>
          <a:xfrm>
            <a:off x="6619954" y="3429794"/>
            <a:ext cx="5813021" cy="280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А) Банк России</a:t>
            </a:r>
          </a:p>
          <a:p>
            <a:pPr algn="just">
              <a:lnSpc>
                <a:spcPct val="90000"/>
              </a:lnSpc>
            </a:pP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rgbClr val="FF0000"/>
                </a:solidFill>
              </a:rPr>
              <a:t>Б) ФССП РФ</a:t>
            </a:r>
          </a:p>
          <a:p>
            <a:pPr algn="just">
              <a:lnSpc>
                <a:spcPct val="90000"/>
              </a:lnSpc>
            </a:pP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В)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ФСБ РФ</a:t>
            </a: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Г) никто</a:t>
            </a: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2" descr="Человечки для презентации картинки » Прикольные картинки: скачать бесплатно  на рабочий стол">
            <a:extLst>
              <a:ext uri="{FF2B5EF4-FFF2-40B4-BE49-F238E27FC236}">
                <a16:creationId xmlns:a16="http://schemas.microsoft.com/office/drawing/2014/main" id="{B155FD5B-F976-4A73-BCDA-5C9778EB2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3" y="3030367"/>
            <a:ext cx="4968393" cy="37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  <p:pic>
        <p:nvPicPr>
          <p:cNvPr id="9" name="Рисунок 8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A915EE1A-B064-4AF1-A95D-BAB74B565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32056">
            <a:off x="8458478" y="2855437"/>
            <a:ext cx="3569176" cy="356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28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14DC5-A2B2-48FC-80EB-01220AB33340}"/>
              </a:ext>
            </a:extLst>
          </p:cNvPr>
          <p:cNvSpPr txBox="1"/>
          <p:nvPr/>
        </p:nvSpPr>
        <p:spPr>
          <a:xfrm>
            <a:off x="2002612" y="1579418"/>
            <a:ext cx="8010446" cy="14509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rgbClr val="0070C0"/>
                </a:solidFill>
              </a:rPr>
              <a:t>ВОПРОС </a:t>
            </a:r>
            <a:r>
              <a:rPr lang="ru-RU" sz="2000" b="1" cap="none" baseline="0" dirty="0" smtClean="0">
                <a:solidFill>
                  <a:srgbClr val="0070C0"/>
                </a:solidFill>
              </a:rPr>
              <a:t>4. </a:t>
            </a:r>
            <a:endParaRPr lang="ru-RU" sz="2000" b="1" cap="none" baseline="0" dirty="0">
              <a:solidFill>
                <a:srgbClr val="0070C0"/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Совокупный размер задолженности по основному долгу по всем договорам микрозайма по одному заемщику-</a:t>
            </a: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физическому лицу </a:t>
            </a:r>
            <a:b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2000" b="1" cap="none" baseline="0" dirty="0" err="1">
                <a:solidFill>
                  <a:schemeClr val="bg2">
                    <a:lumMod val="10000"/>
                  </a:schemeClr>
                </a:solidFill>
              </a:rPr>
              <a:t>микрокредитной</a:t>
            </a: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 компании </a:t>
            </a: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не должен превышать</a:t>
            </a:r>
            <a:r>
              <a:rPr lang="en-US" sz="2000" cap="none" baseline="0" dirty="0">
                <a:solidFill>
                  <a:schemeClr val="bg2">
                    <a:lumMod val="10000"/>
                  </a:schemeClr>
                </a:solidFill>
              </a:rPr>
              <a:t>…</a:t>
            </a:r>
            <a:endParaRPr lang="ru-RU" sz="2000" cap="none" baseline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92F2F-3B0D-4334-A9F0-24F65C5E1727}"/>
              </a:ext>
            </a:extLst>
          </p:cNvPr>
          <p:cNvSpPr txBox="1"/>
          <p:nvPr/>
        </p:nvSpPr>
        <p:spPr>
          <a:xfrm>
            <a:off x="6619954" y="3429794"/>
            <a:ext cx="5813021" cy="280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А)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100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тыс.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руб.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Б) 300 тыс. </a:t>
            </a:r>
            <a:r>
              <a:rPr lang="ru-RU" sz="2000" b="1" cap="none" baseline="0" dirty="0" smtClean="0">
                <a:solidFill>
                  <a:schemeClr val="bg2">
                    <a:lumMod val="10000"/>
                  </a:schemeClr>
                </a:solidFill>
              </a:rPr>
              <a:t>руб.</a:t>
            </a: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В) 500 тыс. </a:t>
            </a:r>
            <a:r>
              <a:rPr lang="ru-RU" sz="2000" b="1" cap="none" baseline="0" dirty="0" smtClean="0">
                <a:solidFill>
                  <a:schemeClr val="bg2">
                    <a:lumMod val="10000"/>
                  </a:schemeClr>
                </a:solidFill>
              </a:rPr>
              <a:t>руб.</a:t>
            </a: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Г)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5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млн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руб.</a:t>
            </a: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2" descr="Человечки для презентации картинки » Прикольные картинки: скачать бесплатно  на рабочий стол">
            <a:extLst>
              <a:ext uri="{FF2B5EF4-FFF2-40B4-BE49-F238E27FC236}">
                <a16:creationId xmlns:a16="http://schemas.microsoft.com/office/drawing/2014/main" id="{B155FD5B-F976-4A73-BCDA-5C9778EB2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3" y="3030367"/>
            <a:ext cx="4968393" cy="37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29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14DC5-A2B2-48FC-80EB-01220AB33340}"/>
              </a:ext>
            </a:extLst>
          </p:cNvPr>
          <p:cNvSpPr txBox="1"/>
          <p:nvPr/>
        </p:nvSpPr>
        <p:spPr>
          <a:xfrm>
            <a:off x="2002612" y="1579418"/>
            <a:ext cx="8010446" cy="14509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rgbClr val="0070C0"/>
                </a:solidFill>
              </a:rPr>
              <a:t>ВОПРОС </a:t>
            </a:r>
            <a:r>
              <a:rPr lang="ru-RU" sz="2000" b="1" cap="none" baseline="0" dirty="0" smtClean="0">
                <a:solidFill>
                  <a:srgbClr val="0070C0"/>
                </a:solidFill>
              </a:rPr>
              <a:t>4. </a:t>
            </a:r>
            <a:endParaRPr lang="ru-RU" sz="2000" b="1" cap="none" baseline="0" dirty="0">
              <a:solidFill>
                <a:srgbClr val="0070C0"/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Совокупный размер задолженности по основному долгу по всем договорам микрозайма по одному заемщику-</a:t>
            </a: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физическому лицу </a:t>
            </a:r>
            <a:b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2000" b="1" cap="none" baseline="0" dirty="0" err="1">
                <a:solidFill>
                  <a:schemeClr val="bg2">
                    <a:lumMod val="10000"/>
                  </a:schemeClr>
                </a:solidFill>
              </a:rPr>
              <a:t>микрокредитной</a:t>
            </a: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 компании </a:t>
            </a: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не должен превышать</a:t>
            </a:r>
            <a:r>
              <a:rPr lang="en-US" sz="2000" cap="none" baseline="0" dirty="0">
                <a:solidFill>
                  <a:schemeClr val="bg2">
                    <a:lumMod val="10000"/>
                  </a:schemeClr>
                </a:solidFill>
              </a:rPr>
              <a:t>…</a:t>
            </a:r>
            <a:endParaRPr lang="ru-RU" sz="2000" cap="none" baseline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92F2F-3B0D-4334-A9F0-24F65C5E1727}"/>
              </a:ext>
            </a:extLst>
          </p:cNvPr>
          <p:cNvSpPr txBox="1"/>
          <p:nvPr/>
        </p:nvSpPr>
        <p:spPr>
          <a:xfrm>
            <a:off x="6619954" y="3429794"/>
            <a:ext cx="5813021" cy="280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А)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100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тыс.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руб.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cap="none" baseline="0" dirty="0"/>
              <a:t>Б) 300 тыс. </a:t>
            </a:r>
            <a:r>
              <a:rPr lang="ru-RU" sz="2000" b="1" cap="none" baseline="0" dirty="0" smtClean="0"/>
              <a:t>руб.</a:t>
            </a:r>
            <a:endParaRPr lang="ru-RU" sz="2000" b="1" cap="none" baseline="0" dirty="0"/>
          </a:p>
          <a:p>
            <a:pPr algn="just">
              <a:lnSpc>
                <a:spcPct val="90000"/>
              </a:lnSpc>
            </a:pP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rgbClr val="FF0000"/>
                </a:solidFill>
              </a:rPr>
              <a:t>В) 500 тыс. </a:t>
            </a:r>
            <a:r>
              <a:rPr lang="ru-RU" sz="2000" b="1" cap="none" baseline="0" dirty="0" smtClean="0">
                <a:solidFill>
                  <a:srgbClr val="FF0000"/>
                </a:solidFill>
              </a:rPr>
              <a:t>руб.</a:t>
            </a:r>
            <a:endParaRPr lang="ru-RU" sz="2000" b="1" cap="none" baseline="0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Г)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5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млн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руб.</a:t>
            </a: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2" descr="Человечки для презентации картинки » Прикольные картинки: скачать бесплатно  на рабочий стол">
            <a:extLst>
              <a:ext uri="{FF2B5EF4-FFF2-40B4-BE49-F238E27FC236}">
                <a16:creationId xmlns:a16="http://schemas.microsoft.com/office/drawing/2014/main" id="{B155FD5B-F976-4A73-BCDA-5C9778EB2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3" y="3030367"/>
            <a:ext cx="4968393" cy="37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  <p:pic>
        <p:nvPicPr>
          <p:cNvPr id="9" name="Рисунок 8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A915EE1A-B064-4AF1-A95D-BAB74B565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45500">
            <a:off x="8430345" y="2772167"/>
            <a:ext cx="3569176" cy="356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3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71459" y="1104900"/>
            <a:ext cx="10864981" cy="6053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 smtClean="0"/>
              <a:t>Банк России – Мегарегулятор (с 2013 года)</a:t>
            </a:r>
            <a:endParaRPr lang="ru-RU" dirty="0"/>
          </a:p>
        </p:txBody>
      </p:sp>
      <p:graphicFrame>
        <p:nvGraphicFramePr>
          <p:cNvPr id="9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038127"/>
              </p:ext>
            </p:extLst>
          </p:nvPr>
        </p:nvGraphicFramePr>
        <p:xfrm>
          <a:off x="838092" y="2382245"/>
          <a:ext cx="10865878" cy="407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891433" y="1621688"/>
            <a:ext cx="10864981" cy="74364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0000"/>
                </a:solidFill>
              </a:rPr>
              <a:t>Осуществляет регулирование, контроль и надзор за деятельностью </a:t>
            </a:r>
            <a:r>
              <a:rPr lang="ru-RU" sz="2000" b="1" dirty="0" smtClean="0">
                <a:solidFill>
                  <a:srgbClr val="000000"/>
                </a:solidFill>
              </a:rPr>
              <a:t>финансового рынка, </a:t>
            </a:r>
            <a:r>
              <a:rPr lang="ru-RU" sz="2000" b="1" dirty="0">
                <a:solidFill>
                  <a:srgbClr val="000000"/>
                </a:solidFill>
              </a:rPr>
              <a:t>в том </a:t>
            </a:r>
            <a:r>
              <a:rPr lang="ru-RU" sz="2000" b="1" dirty="0" smtClean="0">
                <a:solidFill>
                  <a:srgbClr val="000000"/>
                </a:solidFill>
              </a:rPr>
              <a:t>числе и </a:t>
            </a:r>
            <a:r>
              <a:rPr lang="ru-RU" sz="2000" b="1" dirty="0">
                <a:solidFill>
                  <a:srgbClr val="000000"/>
                </a:solidFill>
              </a:rPr>
              <a:t>рынка микрофинансирования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30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14DC5-A2B2-48FC-80EB-01220AB33340}"/>
              </a:ext>
            </a:extLst>
          </p:cNvPr>
          <p:cNvSpPr txBox="1"/>
          <p:nvPr/>
        </p:nvSpPr>
        <p:spPr>
          <a:xfrm>
            <a:off x="2002611" y="1579418"/>
            <a:ext cx="8078459" cy="14509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rgbClr val="0070C0"/>
                </a:solidFill>
              </a:rPr>
              <a:t>ВОПРОС </a:t>
            </a:r>
            <a:r>
              <a:rPr lang="ru-RU" sz="2000" b="1" cap="none" baseline="0" dirty="0" smtClean="0">
                <a:solidFill>
                  <a:srgbClr val="0070C0"/>
                </a:solidFill>
              </a:rPr>
              <a:t>5. </a:t>
            </a:r>
            <a:endParaRPr lang="ru-RU" sz="2000" b="1" cap="none" baseline="0" dirty="0">
              <a:solidFill>
                <a:srgbClr val="0070C0"/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Где в договоре потребительского займа размещается информация </a:t>
            </a: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о полной стоимости кредита</a:t>
            </a: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92F2F-3B0D-4334-A9F0-24F65C5E1727}"/>
              </a:ext>
            </a:extLst>
          </p:cNvPr>
          <p:cNvSpPr txBox="1"/>
          <p:nvPr/>
        </p:nvSpPr>
        <p:spPr>
          <a:xfrm>
            <a:off x="6007835" y="3429794"/>
            <a:ext cx="5993665" cy="280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А) На первой странице в правом верхнем углу</a:t>
            </a:r>
          </a:p>
          <a:p>
            <a:pPr algn="just">
              <a:lnSpc>
                <a:spcPct val="90000"/>
              </a:lnSpc>
            </a:pP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Б)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На первой странице в левом верхнем углу</a:t>
            </a: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В) На последней странице внизу</a:t>
            </a:r>
          </a:p>
          <a:p>
            <a:pPr algn="just">
              <a:lnSpc>
                <a:spcPct val="90000"/>
              </a:lnSpc>
            </a:pP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Г) В любом труднодоступном месте</a:t>
            </a: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2" descr="Человечки для презентации картинки » Прикольные картинки: скачать бесплатно  на рабочий стол">
            <a:extLst>
              <a:ext uri="{FF2B5EF4-FFF2-40B4-BE49-F238E27FC236}">
                <a16:creationId xmlns:a16="http://schemas.microsoft.com/office/drawing/2014/main" id="{B155FD5B-F976-4A73-BCDA-5C9778EB2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3" y="3030367"/>
            <a:ext cx="4968393" cy="37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31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14DC5-A2B2-48FC-80EB-01220AB33340}"/>
              </a:ext>
            </a:extLst>
          </p:cNvPr>
          <p:cNvSpPr txBox="1"/>
          <p:nvPr/>
        </p:nvSpPr>
        <p:spPr>
          <a:xfrm>
            <a:off x="2002611" y="1579418"/>
            <a:ext cx="8078459" cy="14509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rgbClr val="0070C0"/>
                </a:solidFill>
              </a:rPr>
              <a:t>ВОПРОС </a:t>
            </a:r>
            <a:r>
              <a:rPr lang="ru-RU" sz="2000" b="1" cap="none" baseline="0" dirty="0" smtClean="0">
                <a:solidFill>
                  <a:srgbClr val="0070C0"/>
                </a:solidFill>
              </a:rPr>
              <a:t>5. </a:t>
            </a:r>
            <a:endParaRPr lang="ru-RU" sz="2000" b="1" cap="none" baseline="0" dirty="0">
              <a:solidFill>
                <a:srgbClr val="0070C0"/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Где в договоре потребительского займа размещается информация </a:t>
            </a: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о полной стоимости кредита</a:t>
            </a:r>
            <a:r>
              <a:rPr lang="ru-RU" sz="2000" cap="none" baseline="0" dirty="0">
                <a:solidFill>
                  <a:schemeClr val="bg2">
                    <a:lumMod val="10000"/>
                  </a:schemeClr>
                </a:solidFill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92F2F-3B0D-4334-A9F0-24F65C5E1727}"/>
              </a:ext>
            </a:extLst>
          </p:cNvPr>
          <p:cNvSpPr txBox="1"/>
          <p:nvPr/>
        </p:nvSpPr>
        <p:spPr>
          <a:xfrm>
            <a:off x="6007835" y="3429794"/>
            <a:ext cx="5993665" cy="280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rgbClr val="FF0000"/>
                </a:solidFill>
              </a:rPr>
              <a:t>А) На первой странице в правом верхнем углу</a:t>
            </a:r>
          </a:p>
          <a:p>
            <a:pPr algn="just">
              <a:lnSpc>
                <a:spcPct val="90000"/>
              </a:lnSpc>
            </a:pP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Б)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На первой странице в левом верхнем углу</a:t>
            </a: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cap="none" baseline="0" dirty="0">
                <a:solidFill>
                  <a:schemeClr val="bg2">
                    <a:lumMod val="10000"/>
                  </a:schemeClr>
                </a:solidFill>
              </a:rPr>
              <a:t>В) На последней странице внизу</a:t>
            </a:r>
          </a:p>
          <a:p>
            <a:pPr algn="just">
              <a:lnSpc>
                <a:spcPct val="90000"/>
              </a:lnSpc>
            </a:pP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Г) В любом труднодоступном месте</a:t>
            </a:r>
            <a:endParaRPr lang="ru-RU" sz="2000" b="1" cap="none" baseline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2" descr="Человечки для презентации картинки » Прикольные картинки: скачать бесплатно  на рабочий стол">
            <a:extLst>
              <a:ext uri="{FF2B5EF4-FFF2-40B4-BE49-F238E27FC236}">
                <a16:creationId xmlns:a16="http://schemas.microsoft.com/office/drawing/2014/main" id="{B155FD5B-F976-4A73-BCDA-5C9778EB2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3" y="3030367"/>
            <a:ext cx="4968393" cy="37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  <p:pic>
        <p:nvPicPr>
          <p:cNvPr id="9" name="Рисунок 8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A915EE1A-B064-4AF1-A95D-BAB74B565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223002">
            <a:off x="-435894" y="2391344"/>
            <a:ext cx="3569176" cy="356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32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4737" y="990191"/>
            <a:ext cx="9414887" cy="60699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КУДА ОБРАЩАТЬСЯ, ЕСЛИ ВАШИ ПРАВА НАРУШЕНЫ?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0BDD2F7-DE69-8B4E-B599-A017E3541A45}"/>
              </a:ext>
            </a:extLst>
          </p:cNvPr>
          <p:cNvGrpSpPr/>
          <p:nvPr/>
        </p:nvGrpSpPr>
        <p:grpSpPr>
          <a:xfrm>
            <a:off x="564374" y="1356269"/>
            <a:ext cx="11288430" cy="4565352"/>
            <a:chOff x="1323416" y="922131"/>
            <a:chExt cx="7484722" cy="3651684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8D21C2E5-C54B-1347-ACB1-EB2C9C0EBE38}"/>
                </a:ext>
              </a:extLst>
            </p:cNvPr>
            <p:cNvCxnSpPr>
              <a:cxnSpLocks/>
            </p:cNvCxnSpPr>
            <p:nvPr/>
          </p:nvCxnSpPr>
          <p:spPr>
            <a:xfrm>
              <a:off x="1475656" y="1347614"/>
              <a:ext cx="1440160" cy="0"/>
            </a:xfrm>
            <a:prstGeom prst="line">
              <a:avLst/>
            </a:prstGeom>
            <a:ln w="120650">
              <a:solidFill>
                <a:srgbClr val="FFBB44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852DC561-835E-2A44-B06E-160A0A65CEF7}"/>
                </a:ext>
              </a:extLst>
            </p:cNvPr>
            <p:cNvCxnSpPr>
              <a:cxnSpLocks/>
            </p:cNvCxnSpPr>
            <p:nvPr/>
          </p:nvCxnSpPr>
          <p:spPr>
            <a:xfrm>
              <a:off x="1475656" y="2693607"/>
              <a:ext cx="432048" cy="0"/>
            </a:xfrm>
            <a:prstGeom prst="line">
              <a:avLst/>
            </a:prstGeom>
            <a:ln w="120650">
              <a:solidFill>
                <a:srgbClr val="FFBB44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A863251B-07DA-5448-BE5F-0C247F480249}"/>
                </a:ext>
              </a:extLst>
            </p:cNvPr>
            <p:cNvCxnSpPr>
              <a:cxnSpLocks/>
            </p:cNvCxnSpPr>
            <p:nvPr/>
          </p:nvCxnSpPr>
          <p:spPr>
            <a:xfrm>
              <a:off x="1475656" y="4032084"/>
              <a:ext cx="2782568" cy="7516"/>
            </a:xfrm>
            <a:prstGeom prst="line">
              <a:avLst/>
            </a:prstGeom>
            <a:ln w="120650">
              <a:solidFill>
                <a:srgbClr val="FFBB44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4613517-B333-384F-836E-A0D802ABE812}"/>
                </a:ext>
              </a:extLst>
            </p:cNvPr>
            <p:cNvCxnSpPr>
              <a:cxnSpLocks/>
            </p:cNvCxnSpPr>
            <p:nvPr/>
          </p:nvCxnSpPr>
          <p:spPr>
            <a:xfrm>
              <a:off x="5310058" y="1839641"/>
              <a:ext cx="2304256" cy="0"/>
            </a:xfrm>
            <a:prstGeom prst="line">
              <a:avLst/>
            </a:prstGeom>
            <a:ln w="120650">
              <a:solidFill>
                <a:srgbClr val="FFBB44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943EDB4B-BA2C-6F44-A9DE-021654DC04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4088" y="3939902"/>
              <a:ext cx="2376264" cy="3492"/>
            </a:xfrm>
            <a:prstGeom prst="line">
              <a:avLst/>
            </a:prstGeom>
            <a:ln w="120650">
              <a:solidFill>
                <a:srgbClr val="FFBB44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B0A93E8-9A9E-9446-B570-EC14D553C8F7}"/>
                </a:ext>
              </a:extLst>
            </p:cNvPr>
            <p:cNvSpPr/>
            <p:nvPr/>
          </p:nvSpPr>
          <p:spPr>
            <a:xfrm>
              <a:off x="5351754" y="922131"/>
              <a:ext cx="3456384" cy="3348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600"/>
                </a:spcAft>
                <a:buClr>
                  <a:schemeClr val="accent2">
                    <a:lumMod val="50000"/>
                  </a:schemeClr>
                </a:buClr>
              </a:pPr>
              <a:endParaRPr lang="ru-RU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200"/>
                </a:spcBef>
                <a:spcAft>
                  <a:spcPts val="600"/>
                </a:spcAft>
                <a:buClr>
                  <a:schemeClr val="accent2">
                    <a:lumMod val="50000"/>
                  </a:schemeClr>
                </a:buClr>
              </a:pPr>
              <a:r>
                <a:rPr lang="ru-RU" sz="20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Саморегулируемые организации, </a:t>
              </a:r>
              <a:r>
                <a:rPr lang="ru-RU" sz="2000" b="1" dirty="0" err="1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Роспотребнадзор</a:t>
              </a:r>
              <a:endParaRPr lang="ru-RU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5580" lvl="2">
                <a:spcAft>
                  <a:spcPts val="600"/>
                </a:spcAft>
                <a:buClr>
                  <a:schemeClr val="tx1">
                    <a:lumMod val="50000"/>
                  </a:schemeClr>
                </a:buClr>
              </a:pPr>
              <a:r>
                <a:rPr lang="ru-RU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урегулирование </a:t>
              </a:r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споров между инвестором и финансовой  </a:t>
              </a:r>
              <a:r>
                <a:rPr lang="ru-RU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организацией;</a:t>
              </a:r>
              <a:endPara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5580" lvl="2">
                <a:spcAft>
                  <a:spcPts val="600"/>
                </a:spcAft>
                <a:buClr>
                  <a:schemeClr val="tx1">
                    <a:lumMod val="50000"/>
                  </a:schemeClr>
                </a:buClr>
                <a:buSzPct val="100000"/>
              </a:pPr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применение мер принуждения </a:t>
              </a:r>
              <a:br>
                <a:rPr lang="ru-RU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финансовым организациям </a:t>
              </a:r>
              <a:br>
                <a:rPr lang="ru-RU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случае нарушения ими прав потребителей</a:t>
              </a:r>
              <a:r>
                <a:rPr lang="ru-RU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55580" lvl="2">
                <a:spcAft>
                  <a:spcPts val="600"/>
                </a:spcAft>
                <a:buClr>
                  <a:schemeClr val="tx1">
                    <a:lumMod val="50000"/>
                  </a:schemeClr>
                </a:buClr>
                <a:buSzPct val="100000"/>
              </a:pPr>
              <a:endPara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200"/>
                </a:spcBef>
                <a:spcAft>
                  <a:spcPts val="600"/>
                </a:spcAft>
                <a:buClr>
                  <a:schemeClr val="accent2">
                    <a:lumMod val="50000"/>
                  </a:schemeClr>
                </a:buClr>
              </a:pPr>
              <a:endParaRPr lang="ru-RU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200"/>
                </a:spcBef>
                <a:spcAft>
                  <a:spcPts val="600"/>
                </a:spcAft>
                <a:buClr>
                  <a:schemeClr val="accent2">
                    <a:lumMod val="50000"/>
                  </a:schemeClr>
                </a:buClr>
              </a:pPr>
              <a:r>
                <a:rPr lang="ru-RU" sz="20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Финансовый омбудсмен</a:t>
              </a:r>
            </a:p>
            <a:p>
              <a:pPr marL="155580" lvl="2">
                <a:spcAft>
                  <a:spcPts val="600"/>
                </a:spcAft>
                <a:buClr>
                  <a:schemeClr val="tx1">
                    <a:lumMod val="50000"/>
                  </a:schemeClr>
                </a:buClr>
              </a:pPr>
              <a:r>
                <a:rPr lang="ru-RU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досудебное </a:t>
              </a:r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урегулирование </a:t>
              </a:r>
              <a:r>
                <a:rPr lang="ru-RU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споров.</a:t>
              </a:r>
              <a:endPara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468FFA70-A42A-6C48-AE12-4493F7F908A2}"/>
                </a:ext>
              </a:extLst>
            </p:cNvPr>
            <p:cNvSpPr/>
            <p:nvPr/>
          </p:nvSpPr>
          <p:spPr>
            <a:xfrm>
              <a:off x="1323416" y="1059582"/>
              <a:ext cx="4032449" cy="3514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2">
                    <a:lumMod val="50000"/>
                  </a:schemeClr>
                </a:buClr>
              </a:pPr>
              <a:r>
                <a:rPr lang="ru-RU" sz="20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Банк России</a:t>
              </a:r>
            </a:p>
            <a:p>
              <a:pPr marL="155580" lvl="2">
                <a:buClr>
                  <a:schemeClr val="tx1">
                    <a:lumMod val="50000"/>
                  </a:schemeClr>
                </a:buClr>
              </a:pPr>
              <a:r>
                <a:rPr lang="ru-RU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применение </a:t>
              </a:r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 к финансовым организациям в случае нарушения прав потребителей финансовых услуг</a:t>
              </a:r>
              <a:r>
                <a:rPr lang="ru-RU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55580" lvl="2">
                <a:buClr>
                  <a:schemeClr val="tx1">
                    <a:lumMod val="50000"/>
                  </a:schemeClr>
                </a:buClr>
              </a:pPr>
              <a:endPara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accent2">
                    <a:lumMod val="50000"/>
                  </a:schemeClr>
                </a:buClr>
              </a:pPr>
              <a:r>
                <a:rPr lang="ru-RU" sz="20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Суд</a:t>
              </a:r>
            </a:p>
            <a:p>
              <a:pPr marL="155580" lvl="2">
                <a:buClr>
                  <a:schemeClr val="tx1">
                    <a:lumMod val="50000"/>
                  </a:schemeClr>
                </a:buClr>
              </a:pPr>
              <a:endPara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5580" lvl="2">
                <a:buClr>
                  <a:schemeClr val="tx1">
                    <a:lumMod val="50000"/>
                  </a:schemeClr>
                </a:buClr>
              </a:pPr>
              <a:r>
                <a:rPr lang="ru-RU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установление </a:t>
              </a:r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факта нарушения закона или договора;</a:t>
              </a:r>
            </a:p>
            <a:p>
              <a:pPr marL="155580" lvl="2">
                <a:buClr>
                  <a:schemeClr val="tx1">
                    <a:lumMod val="50000"/>
                  </a:schemeClr>
                </a:buClr>
              </a:pPr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взыскание в пользу потребителя суммы ущерба, штрафа, неустойки</a:t>
              </a:r>
              <a:r>
                <a:rPr lang="ru-RU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55580" lvl="2">
                <a:buClr>
                  <a:schemeClr val="tx1">
                    <a:lumMod val="50000"/>
                  </a:schemeClr>
                </a:buClr>
              </a:pPr>
              <a:endPara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2">
                <a:lnSpc>
                  <a:spcPts val="1700"/>
                </a:lnSpc>
                <a:buClr>
                  <a:schemeClr val="tx1">
                    <a:lumMod val="50000"/>
                  </a:schemeClr>
                </a:buClr>
              </a:pPr>
              <a:r>
                <a:rPr lang="ru-RU" sz="2000" b="1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Правоохранительные органы</a:t>
              </a:r>
            </a:p>
            <a:p>
              <a:pPr marL="173037" lvl="2">
                <a:lnSpc>
                  <a:spcPts val="1700"/>
                </a:lnSpc>
                <a:buClr>
                  <a:schemeClr val="tx1">
                    <a:lumMod val="50000"/>
                  </a:schemeClr>
                </a:buClr>
                <a:buSzPct val="80000"/>
                <a:tabLst>
                  <a:tab pos="358775" algn="l"/>
                </a:tabLst>
              </a:pPr>
              <a:endPara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3037" lvl="2">
                <a:lnSpc>
                  <a:spcPts val="1700"/>
                </a:lnSpc>
                <a:buClr>
                  <a:schemeClr val="tx1">
                    <a:lumMod val="50000"/>
                  </a:schemeClr>
                </a:buClr>
                <a:buSzPct val="80000"/>
                <a:tabLst>
                  <a:tab pos="358775" algn="l"/>
                </a:tabLst>
              </a:pPr>
              <a:r>
                <a:rPr lang="ru-RU" dirty="0" smtClean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признаки </a:t>
              </a:r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совершения противоправных действий;</a:t>
              </a:r>
            </a:p>
            <a:p>
              <a:pPr marL="173037" lvl="2">
                <a:lnSpc>
                  <a:spcPts val="1700"/>
                </a:lnSpc>
                <a:spcBef>
                  <a:spcPts val="100"/>
                </a:spcBef>
                <a:spcAft>
                  <a:spcPts val="600"/>
                </a:spcAft>
                <a:buClr>
                  <a:schemeClr val="tx1">
                    <a:lumMod val="50000"/>
                  </a:schemeClr>
                </a:buClr>
                <a:buSzPct val="80000"/>
                <a:tabLst>
                  <a:tab pos="358775" algn="l"/>
                </a:tabLst>
              </a:pPr>
              <a:r>
                <a:rPr lang="ru-RU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причинение ущерба.</a:t>
              </a:r>
              <a:endParaRPr lang="ru-RU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2" descr="X:\REG-ANALYS\Информационная политика\Запрос по стандартной презентации ДКП\Картинки\iY7VC8A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841" y="922951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980158" y="6034332"/>
            <a:ext cx="6266193" cy="3605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Проверяйте лицензию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финансовой организации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на сайте Банка России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www.cbr.ru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!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1C8DB7B-F2F3-4E45-BC4F-55B76FB16180}"/>
              </a:ext>
            </a:extLst>
          </p:cNvPr>
          <p:cNvGrpSpPr/>
          <p:nvPr/>
        </p:nvGrpSpPr>
        <p:grpSpPr>
          <a:xfrm>
            <a:off x="1961438" y="6001782"/>
            <a:ext cx="792000" cy="792000"/>
            <a:chOff x="1429968" y="3822935"/>
            <a:chExt cx="936104" cy="936104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53C59F7-8FB3-F440-801D-A120EFAFC10E}"/>
                </a:ext>
              </a:extLst>
            </p:cNvPr>
            <p:cNvSpPr/>
            <p:nvPr/>
          </p:nvSpPr>
          <p:spPr>
            <a:xfrm>
              <a:off x="1429968" y="3822935"/>
              <a:ext cx="936104" cy="936104"/>
            </a:xfrm>
            <a:prstGeom prst="ellipse">
              <a:avLst/>
            </a:prstGeom>
            <a:solidFill>
              <a:srgbClr val="F16D5E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20C2FE4-EB21-FD4D-A1EE-407085056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6912" y="3861407"/>
              <a:ext cx="859160" cy="859160"/>
            </a:xfrm>
            <a:prstGeom prst="rect">
              <a:avLst/>
            </a:prstGeom>
          </p:spPr>
        </p:pic>
      </p:grpSp>
      <p:sp>
        <p:nvSpPr>
          <p:cNvPr id="23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33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801550" y="1179524"/>
            <a:ext cx="10908648" cy="549381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lnSpc>
                <a:spcPts val="3140"/>
              </a:lnSpc>
              <a:spcBef>
                <a:spcPts val="140"/>
              </a:spcBef>
            </a:pPr>
            <a:r>
              <a:rPr lang="ru-RU" sz="2667" spc="-13" dirty="0" smtClean="0">
                <a:solidFill>
                  <a:srgbClr val="FFFFFF"/>
                </a:solidFill>
                <a:latin typeface="Arial"/>
                <a:cs typeface="Arial"/>
              </a:rPr>
              <a:t>ЕДИНЫЙ </a:t>
            </a:r>
            <a:r>
              <a:rPr sz="2667" spc="-13" dirty="0" smtClean="0">
                <a:solidFill>
                  <a:srgbClr val="FFFFFF"/>
                </a:solidFill>
                <a:latin typeface="Arial"/>
                <a:cs typeface="Arial"/>
              </a:rPr>
              <a:t>КОНТАКТНЫЙ</a:t>
            </a:r>
            <a:r>
              <a:rPr sz="2667" spc="-3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>
                <a:solidFill>
                  <a:srgbClr val="FFFFFF"/>
                </a:solidFill>
                <a:latin typeface="Arial"/>
                <a:cs typeface="Arial"/>
              </a:rPr>
              <a:t>ЦЕНТР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13" dirty="0">
                <a:solidFill>
                  <a:srgbClr val="FFFFFF"/>
                </a:solidFill>
                <a:latin typeface="Arial"/>
                <a:cs typeface="Arial"/>
              </a:rPr>
              <a:t>БАНКА</a:t>
            </a:r>
            <a:r>
              <a:rPr sz="2667" spc="-7" dirty="0">
                <a:solidFill>
                  <a:srgbClr val="FFFFFF"/>
                </a:solidFill>
                <a:latin typeface="Arial"/>
                <a:cs typeface="Arial"/>
              </a:rPr>
              <a:t> РОССИИ</a:t>
            </a:r>
            <a:endParaRPr sz="2667" dirty="0">
              <a:latin typeface="Arial"/>
              <a:cs typeface="Arial"/>
            </a:endParaRPr>
          </a:p>
          <a:p>
            <a:pPr marL="16933">
              <a:lnSpc>
                <a:spcPts val="8100"/>
              </a:lnSpc>
            </a:pPr>
            <a:r>
              <a:rPr lang="ru-RU" sz="6800" b="1" dirty="0" smtClean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6800" b="1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6800" b="1" spc="-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800" b="1" spc="-7" dirty="0">
                <a:solidFill>
                  <a:srgbClr val="FFFFFF"/>
                </a:solidFill>
                <a:latin typeface="Arial"/>
                <a:cs typeface="Arial"/>
              </a:rPr>
              <a:t>800</a:t>
            </a:r>
            <a:r>
              <a:rPr sz="6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800" b="1" dirty="0">
                <a:solidFill>
                  <a:srgbClr val="FFFFFF"/>
                </a:solidFill>
                <a:latin typeface="Arial"/>
                <a:cs typeface="Arial"/>
              </a:rPr>
              <a:t>300</a:t>
            </a:r>
            <a:r>
              <a:rPr sz="6800" b="1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800" b="1" dirty="0" smtClean="0">
                <a:solidFill>
                  <a:srgbClr val="FFFFFF"/>
                </a:solidFill>
                <a:latin typeface="Arial"/>
                <a:cs typeface="Arial"/>
              </a:rPr>
              <a:t>3000</a:t>
            </a:r>
            <a:endParaRPr sz="6800" dirty="0" smtClean="0">
              <a:latin typeface="Arial"/>
              <a:cs typeface="Arial"/>
            </a:endParaRPr>
          </a:p>
          <a:p>
            <a:pPr marL="33866" algn="ctr">
              <a:lnSpc>
                <a:spcPts val="3093"/>
              </a:lnSpc>
            </a:pPr>
            <a:r>
              <a:rPr sz="2667" spc="-13" dirty="0" smtClean="0">
                <a:solidFill>
                  <a:srgbClr val="FFFFFF"/>
                </a:solidFill>
                <a:latin typeface="Arial"/>
                <a:cs typeface="Arial"/>
              </a:rPr>
              <a:t>САЙТ</a:t>
            </a:r>
            <a:r>
              <a:rPr lang="ru-RU" sz="2667" spc="-13" dirty="0" smtClean="0">
                <a:solidFill>
                  <a:srgbClr val="FFFFFF"/>
                </a:solidFill>
                <a:latin typeface="Arial"/>
                <a:cs typeface="Arial"/>
              </a:rPr>
              <a:t> О ФИНАНСОВОЙ КУЛЬТУРЕ  -</a:t>
            </a:r>
            <a:r>
              <a:rPr sz="2667" spc="-2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667" spc="-27" dirty="0" smtClean="0">
                <a:solidFill>
                  <a:srgbClr val="FFFFFF"/>
                </a:solidFill>
                <a:latin typeface="Arial"/>
                <a:cs typeface="Arial"/>
              </a:rPr>
              <a:t>                                                                             </a:t>
            </a:r>
            <a:r>
              <a:rPr sz="2667" spc="-7" dirty="0" smtClean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2667" spc="-1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7" dirty="0" smtClean="0">
                <a:solidFill>
                  <a:srgbClr val="FFFFFF"/>
                </a:solidFill>
                <a:latin typeface="Arial"/>
                <a:cs typeface="Arial"/>
              </a:rPr>
              <a:t>ТЕХ,</a:t>
            </a:r>
            <a:r>
              <a:rPr sz="266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40" dirty="0" smtClean="0">
                <a:solidFill>
                  <a:srgbClr val="FFFFFF"/>
                </a:solidFill>
                <a:latin typeface="Arial"/>
                <a:cs typeface="Arial"/>
              </a:rPr>
              <a:t>КТО </a:t>
            </a:r>
            <a:r>
              <a:rPr sz="2667" dirty="0" smtClean="0">
                <a:solidFill>
                  <a:srgbClr val="FFFFFF"/>
                </a:solidFill>
                <a:latin typeface="Arial"/>
                <a:cs typeface="Arial"/>
              </a:rPr>
              <a:t>ДУМАЕТ</a:t>
            </a:r>
            <a:r>
              <a:rPr sz="2667" spc="-1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dirty="0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667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27" dirty="0" smtClean="0">
                <a:solidFill>
                  <a:srgbClr val="FFFFFF"/>
                </a:solidFill>
                <a:latin typeface="Arial"/>
                <a:cs typeface="Arial"/>
              </a:rPr>
              <a:t>БУДУЩЕМ</a:t>
            </a:r>
            <a:endParaRPr sz="2667" dirty="0" smtClean="0">
              <a:latin typeface="Arial"/>
              <a:cs typeface="Arial"/>
            </a:endParaRPr>
          </a:p>
          <a:p>
            <a:pPr marL="35559" algn="ctr">
              <a:lnSpc>
                <a:spcPts val="12693"/>
              </a:lnSpc>
              <a:spcAft>
                <a:spcPts val="600"/>
              </a:spcAft>
            </a:pPr>
            <a:r>
              <a:rPr sz="10666" b="1" spc="-7" dirty="0" smtClean="0">
                <a:solidFill>
                  <a:srgbClr val="FFFFFF"/>
                </a:solidFill>
                <a:latin typeface="Arial"/>
                <a:cs typeface="Arial"/>
              </a:rPr>
              <a:t>fincult.info</a:t>
            </a:r>
            <a:endParaRPr sz="10666" dirty="0">
              <a:latin typeface="Arial"/>
              <a:cs typeface="Arial"/>
            </a:endParaRPr>
          </a:p>
          <a:p>
            <a:pPr marL="3843771">
              <a:lnSpc>
                <a:spcPts val="3140"/>
              </a:lnSpc>
              <a:spcAft>
                <a:spcPts val="600"/>
              </a:spcAft>
            </a:pPr>
            <a:r>
              <a:rPr sz="2667" dirty="0" smtClean="0">
                <a:solidFill>
                  <a:srgbClr val="FFFFFF"/>
                </a:solidFill>
                <a:latin typeface="Arial"/>
                <a:cs typeface="Arial"/>
              </a:rPr>
              <a:t>ИНТЕРНЕТ-ПРИЕМНАЯ</a:t>
            </a:r>
            <a:r>
              <a:rPr sz="2667" spc="-2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13" dirty="0">
                <a:solidFill>
                  <a:srgbClr val="FFFFFF"/>
                </a:solidFill>
                <a:latin typeface="Arial"/>
                <a:cs typeface="Arial"/>
              </a:rPr>
              <a:t>БАНКА</a:t>
            </a:r>
            <a:r>
              <a:rPr sz="26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67" spc="-13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endParaRPr sz="2667" dirty="0">
              <a:latin typeface="Arial"/>
              <a:cs typeface="Arial"/>
            </a:endParaRPr>
          </a:p>
          <a:p>
            <a:pPr marL="3843771">
              <a:lnSpc>
                <a:spcPts val="8260"/>
              </a:lnSpc>
            </a:pPr>
            <a:r>
              <a:rPr sz="6933" b="1" spc="-33" dirty="0">
                <a:solidFill>
                  <a:srgbClr val="FFFFFF"/>
                </a:solidFill>
                <a:latin typeface="Arial"/>
                <a:cs typeface="Arial"/>
              </a:rPr>
              <a:t>cbr.ru/reception</a:t>
            </a:r>
            <a:endParaRPr sz="693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7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90" y="0"/>
            <a:ext cx="801890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482111" y="6698255"/>
            <a:ext cx="1619481" cy="1597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856161"/>
            <a:ext cx="6096000" cy="11926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1130"/>
              </a:spcBef>
            </a:pPr>
            <a:r>
              <a:rPr lang="ru-RU" spc="-25" dirty="0">
                <a:solidFill>
                  <a:schemeClr val="bg1"/>
                </a:solidFill>
                <a:cs typeface="Calibri"/>
              </a:rPr>
              <a:t>ПРОВЕРЬТЕ</a:t>
            </a:r>
            <a:r>
              <a:rPr lang="ru-RU" spc="-10" dirty="0">
                <a:solidFill>
                  <a:schemeClr val="bg1"/>
                </a:solidFill>
                <a:cs typeface="Calibri"/>
              </a:rPr>
              <a:t> </a:t>
            </a:r>
            <a:r>
              <a:rPr lang="ru-RU" dirty="0">
                <a:solidFill>
                  <a:schemeClr val="bg1"/>
                </a:solidFill>
                <a:cs typeface="Calibri"/>
              </a:rPr>
              <a:t>У</a:t>
            </a:r>
            <a:r>
              <a:rPr lang="ru-RU" spc="-5" dirty="0">
                <a:solidFill>
                  <a:schemeClr val="bg1"/>
                </a:solidFill>
                <a:cs typeface="Calibri"/>
              </a:rPr>
              <a:t> </a:t>
            </a:r>
            <a:r>
              <a:rPr lang="ru-RU" spc="-10" dirty="0">
                <a:solidFill>
                  <a:schemeClr val="bg1"/>
                </a:solidFill>
                <a:cs typeface="Calibri"/>
              </a:rPr>
              <a:t>КОМПАНИИ</a:t>
            </a:r>
            <a:r>
              <a:rPr lang="ru-RU" dirty="0">
                <a:solidFill>
                  <a:schemeClr val="bg1"/>
                </a:solidFill>
                <a:cs typeface="Calibri"/>
              </a:rPr>
              <a:t> </a:t>
            </a:r>
            <a:endParaRPr lang="ru-RU" dirty="0" smtClean="0">
              <a:solidFill>
                <a:schemeClr val="bg1"/>
              </a:solidFill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30"/>
              </a:spcBef>
            </a:pPr>
            <a:r>
              <a:rPr lang="ru-RU" spc="-5" dirty="0" smtClean="0">
                <a:solidFill>
                  <a:schemeClr val="bg1"/>
                </a:solidFill>
                <a:cs typeface="Calibri"/>
              </a:rPr>
              <a:t>НАЛИЧИЕ ЛИЦЕНЗИИ</a:t>
            </a:r>
            <a:r>
              <a:rPr lang="ru-RU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pc="-5" dirty="0">
                <a:solidFill>
                  <a:schemeClr val="bg1"/>
                </a:solidFill>
                <a:cs typeface="Calibri"/>
              </a:rPr>
              <a:t>БАНКА</a:t>
            </a:r>
            <a:r>
              <a:rPr lang="ru-RU" dirty="0">
                <a:solidFill>
                  <a:schemeClr val="bg1"/>
                </a:solidFill>
                <a:cs typeface="Calibri"/>
              </a:rPr>
              <a:t> </a:t>
            </a:r>
            <a:r>
              <a:rPr lang="ru-RU" spc="-10" dirty="0">
                <a:solidFill>
                  <a:schemeClr val="bg1"/>
                </a:solidFill>
                <a:cs typeface="Calibri"/>
              </a:rPr>
              <a:t>РОССИИ</a:t>
            </a:r>
            <a:endParaRPr lang="ru-RU" dirty="0">
              <a:solidFill>
                <a:schemeClr val="bg1"/>
              </a:solidFill>
              <a:cs typeface="Calibri"/>
            </a:endParaRPr>
          </a:p>
          <a:p>
            <a:pPr marL="3175" algn="ctr">
              <a:lnSpc>
                <a:spcPct val="100000"/>
              </a:lnSpc>
              <a:spcBef>
                <a:spcPts val="1030"/>
              </a:spcBef>
            </a:pPr>
            <a:r>
              <a:rPr lang="ru-RU" dirty="0">
                <a:solidFill>
                  <a:schemeClr val="bg1"/>
                </a:solidFill>
                <a:cs typeface="Arial"/>
              </a:rPr>
              <a:t>на</a:t>
            </a:r>
            <a:r>
              <a:rPr lang="ru-RU" spc="-10" dirty="0">
                <a:solidFill>
                  <a:schemeClr val="bg1"/>
                </a:solidFill>
                <a:cs typeface="Arial"/>
              </a:rPr>
              <a:t> сайте</a:t>
            </a:r>
            <a:r>
              <a:rPr lang="ru-RU" spc="-5" dirty="0">
                <a:solidFill>
                  <a:schemeClr val="bg1"/>
                </a:solidFill>
                <a:cs typeface="Arial"/>
              </a:rPr>
              <a:t> </a:t>
            </a:r>
            <a:r>
              <a:rPr lang="ru-RU" b="1" spc="-30" dirty="0">
                <a:solidFill>
                  <a:schemeClr val="bg1"/>
                </a:solidFill>
                <a:cs typeface="Arial"/>
              </a:rPr>
              <a:t>www.cbr.ru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5" y="1362449"/>
            <a:ext cx="10764457" cy="506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5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0400"/>
            <a:ext cx="2412005" cy="295635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71459" y="1085902"/>
            <a:ext cx="10864981" cy="88577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Социально-экономическая значимость </a:t>
            </a:r>
            <a:r>
              <a:rPr lang="ru-RU" dirty="0" smtClean="0"/>
              <a:t>микрофинансирования:</a:t>
            </a:r>
            <a:endParaRPr lang="ru-RU" dirty="0"/>
          </a:p>
        </p:txBody>
      </p:sp>
      <p:graphicFrame>
        <p:nvGraphicFramePr>
          <p:cNvPr id="9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706010"/>
              </p:ext>
            </p:extLst>
          </p:nvPr>
        </p:nvGraphicFramePr>
        <p:xfrm>
          <a:off x="2250537" y="1737128"/>
          <a:ext cx="9381601" cy="463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6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  <p:pic>
        <p:nvPicPr>
          <p:cNvPr id="1026" name="Picture 2" descr="https://fincult.info/upload/als-property-editorblock/671/mikrozaem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104900"/>
            <a:ext cx="11396204" cy="53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897516" y="2069898"/>
            <a:ext cx="6734175" cy="4082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bg1"/>
                </a:solidFill>
              </a:rPr>
              <a:t/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Во-первых</a:t>
            </a:r>
            <a:r>
              <a:rPr lang="ru-RU" dirty="0">
                <a:solidFill>
                  <a:schemeClr val="bg1"/>
                </a:solidFill>
              </a:rPr>
              <a:t>, определитесь, действительно ли ваша ситуация настолько критическая, что на ее решение нужно занимать </a:t>
            </a:r>
            <a:r>
              <a:rPr lang="ru-RU" dirty="0" smtClean="0">
                <a:solidFill>
                  <a:schemeClr val="bg1"/>
                </a:solidFill>
              </a:rPr>
              <a:t>деньги?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Во-вторых</a:t>
            </a:r>
            <a:r>
              <a:rPr lang="ru-RU" dirty="0">
                <a:solidFill>
                  <a:schemeClr val="bg1"/>
                </a:solidFill>
              </a:rPr>
              <a:t>, оцените свои возможности: деньги, взятые в долг, нужно возвращать, да еще и с процентами. Сможете ли вы вернуть заем вовремя без сильного вреда для будущего бюджета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8802" y="1371781"/>
            <a:ext cx="5319996" cy="119978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3100" b="1" dirty="0" smtClean="0">
                <a:solidFill>
                  <a:schemeClr val="bg1"/>
                </a:solidFill>
              </a:rPr>
              <a:t>А нужен ли вам </a:t>
            </a:r>
            <a:r>
              <a:rPr lang="ru-RU" sz="3100" b="1" dirty="0" err="1" smtClean="0">
                <a:solidFill>
                  <a:schemeClr val="bg1"/>
                </a:solidFill>
              </a:rPr>
              <a:t>микрозайм</a:t>
            </a:r>
            <a:r>
              <a:rPr lang="ru-RU" sz="3100" b="1" dirty="0" smtClean="0">
                <a:solidFill>
                  <a:schemeClr val="bg1"/>
                </a:solidFill>
              </a:rPr>
              <a:t>? </a:t>
            </a:r>
          </a:p>
          <a:p>
            <a:pPr algn="ctr"/>
            <a:r>
              <a:rPr lang="ru-RU" sz="3100" b="1" dirty="0" smtClean="0">
                <a:solidFill>
                  <a:schemeClr val="bg1"/>
                </a:solidFill>
              </a:rPr>
              <a:t>Давайте это поймем!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 rot="1036428">
            <a:off x="8728888" y="1303160"/>
            <a:ext cx="2791871" cy="2174346"/>
          </a:xfrm>
          <a:prstGeom prst="rect">
            <a:avLst/>
          </a:prstGeom>
        </p:spPr>
      </p:pic>
      <p:pic>
        <p:nvPicPr>
          <p:cNvPr id="22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6232" y="2537105"/>
            <a:ext cx="3349284" cy="243501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7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1484045" y="1063681"/>
            <a:ext cx="8723780" cy="887422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 marR="5080" indent="390525"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/>
              <a:t>ЧТ</a:t>
            </a:r>
            <a:r>
              <a:rPr lang="ru-RU" dirty="0" smtClean="0"/>
              <a:t>О</a:t>
            </a:r>
            <a:r>
              <a:rPr lang="ru-RU" spc="-10" dirty="0" smtClean="0"/>
              <a:t> </a:t>
            </a:r>
            <a:r>
              <a:rPr lang="ru-RU" spc="-5" dirty="0" smtClean="0"/>
              <a:t>ТАКО</a:t>
            </a:r>
            <a:r>
              <a:rPr lang="ru-RU" dirty="0" smtClean="0"/>
              <a:t>Е</a:t>
            </a:r>
            <a:r>
              <a:rPr lang="ru-RU" spc="-10" dirty="0" smtClean="0"/>
              <a:t> </a:t>
            </a:r>
            <a:r>
              <a:rPr lang="ru-RU" spc="-5" dirty="0" smtClean="0"/>
              <a:t>КРЕДИТ</a:t>
            </a:r>
            <a:r>
              <a:rPr lang="ru-RU" dirty="0" smtClean="0"/>
              <a:t>Ы</a:t>
            </a:r>
            <a:r>
              <a:rPr lang="ru-RU" spc="-5" dirty="0" smtClean="0"/>
              <a:t> </a:t>
            </a:r>
            <a:r>
              <a:rPr lang="ru-RU" dirty="0" smtClean="0"/>
              <a:t>И</a:t>
            </a:r>
            <a:r>
              <a:rPr lang="ru-RU" spc="-200" dirty="0" smtClean="0"/>
              <a:t> </a:t>
            </a:r>
            <a:r>
              <a:rPr lang="ru-RU" spc="-5" dirty="0" smtClean="0"/>
              <a:t>ЗАЙМЫ? </a:t>
            </a:r>
          </a:p>
          <a:p>
            <a:pPr marL="12700" marR="5080" indent="390525"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/>
              <a:t>ГЛАВНЫЕ ХАРАКТЕРИСТИКИ:</a:t>
            </a:r>
          </a:p>
        </p:txBody>
      </p:sp>
      <p:sp>
        <p:nvSpPr>
          <p:cNvPr id="13" name="object 3"/>
          <p:cNvSpPr txBox="1"/>
          <p:nvPr/>
        </p:nvSpPr>
        <p:spPr>
          <a:xfrm>
            <a:off x="789052" y="5806472"/>
            <a:ext cx="5372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10" dirty="0">
                <a:latin typeface="Calibri Light"/>
                <a:cs typeface="Calibri Light"/>
              </a:rPr>
              <a:t>ЦЕЛЬ</a:t>
            </a:r>
            <a:endParaRPr dirty="0">
              <a:latin typeface="Calibri Light"/>
              <a:cs typeface="Calibri Light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3815074" y="5806472"/>
            <a:ext cx="7702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15" dirty="0" smtClean="0">
                <a:latin typeface="Calibri Light"/>
                <a:cs typeface="Calibri Light"/>
              </a:rPr>
              <a:t>СУММ</a:t>
            </a:r>
            <a:r>
              <a:rPr lang="ru-RU" b="1" spc="15" dirty="0" smtClean="0">
                <a:latin typeface="Calibri Light"/>
                <a:cs typeface="Calibri Light"/>
              </a:rPr>
              <a:t>А</a:t>
            </a:r>
            <a:endParaRPr dirty="0">
              <a:latin typeface="Calibri Light"/>
              <a:cs typeface="Calibri Light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7199017" y="5642445"/>
            <a:ext cx="962660" cy="53155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82550">
              <a:lnSpc>
                <a:spcPts val="1939"/>
              </a:lnSpc>
              <a:spcBef>
                <a:spcPts val="345"/>
              </a:spcBef>
            </a:pPr>
            <a:r>
              <a:rPr b="1" spc="10" dirty="0">
                <a:latin typeface="Calibri Light"/>
                <a:cs typeface="Calibri Light"/>
              </a:rPr>
              <a:t>РАЗМЕР </a:t>
            </a:r>
            <a:r>
              <a:rPr b="1" spc="15" dirty="0">
                <a:latin typeface="Calibri Light"/>
                <a:cs typeface="Calibri Light"/>
              </a:rPr>
              <a:t> </a:t>
            </a:r>
            <a:r>
              <a:rPr b="1" spc="10" dirty="0">
                <a:latin typeface="Calibri Light"/>
                <a:cs typeface="Calibri Light"/>
              </a:rPr>
              <a:t>ПЛАТЕЖА</a:t>
            </a:r>
            <a:endParaRPr dirty="0">
              <a:latin typeface="Calibri Light"/>
              <a:cs typeface="Calibri Light"/>
            </a:endParaRPr>
          </a:p>
        </p:txBody>
      </p:sp>
      <p:sp>
        <p:nvSpPr>
          <p:cNvPr id="16" name="object 6"/>
          <p:cNvSpPr txBox="1"/>
          <p:nvPr/>
        </p:nvSpPr>
        <p:spPr>
          <a:xfrm>
            <a:off x="10612947" y="5806472"/>
            <a:ext cx="5353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10" dirty="0">
                <a:latin typeface="Calibri Light"/>
                <a:cs typeface="Calibri Light"/>
              </a:rPr>
              <a:t>СРОК</a:t>
            </a:r>
            <a:endParaRPr dirty="0">
              <a:latin typeface="Calibri Light"/>
              <a:cs typeface="Calibri Light"/>
            </a:endParaRPr>
          </a:p>
        </p:txBody>
      </p:sp>
      <p:grpSp>
        <p:nvGrpSpPr>
          <p:cNvPr id="17" name="object 7"/>
          <p:cNvGrpSpPr/>
          <p:nvPr/>
        </p:nvGrpSpPr>
        <p:grpSpPr>
          <a:xfrm>
            <a:off x="1671" y="3278929"/>
            <a:ext cx="12024425" cy="2236129"/>
            <a:chOff x="626060" y="1542656"/>
            <a:chExt cx="7862570" cy="1355725"/>
          </a:xfrm>
        </p:grpSpPr>
        <p:pic>
          <p:nvPicPr>
            <p:cNvPr id="1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1560" y="1635161"/>
              <a:ext cx="1299698" cy="1244195"/>
            </a:xfrm>
            <a:prstGeom prst="rect">
              <a:avLst/>
            </a:prstGeom>
          </p:spPr>
        </p:pic>
        <p:pic>
          <p:nvPicPr>
            <p:cNvPr id="1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8690" y="1723041"/>
              <a:ext cx="1179441" cy="1165565"/>
            </a:xfrm>
            <a:prstGeom prst="rect">
              <a:avLst/>
            </a:prstGeom>
          </p:spPr>
        </p:pic>
        <p:pic>
          <p:nvPicPr>
            <p:cNvPr id="2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6060" y="1750793"/>
              <a:ext cx="1341325" cy="1147064"/>
            </a:xfrm>
            <a:prstGeom prst="rect">
              <a:avLst/>
            </a:prstGeom>
          </p:spPr>
        </p:pic>
        <p:pic>
          <p:nvPicPr>
            <p:cNvPr id="2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4604" y="1542656"/>
              <a:ext cx="1493959" cy="1248820"/>
            </a:xfrm>
            <a:prstGeom prst="rect">
              <a:avLst/>
            </a:prstGeom>
          </p:spPr>
        </p:pic>
      </p:grpSp>
      <p:pic>
        <p:nvPicPr>
          <p:cNvPr id="23" name="object 4"/>
          <p:cNvPicPr/>
          <p:nvPr/>
        </p:nvPicPr>
        <p:blipFill>
          <a:blip r:embed="rId9" cstate="print"/>
          <a:stretch>
            <a:fillRect/>
          </a:stretch>
        </p:blipFill>
        <p:spPr>
          <a:xfrm rot="20402695">
            <a:off x="148959" y="1739870"/>
            <a:ext cx="3168852" cy="1420614"/>
          </a:xfrm>
          <a:prstGeom prst="rect">
            <a:avLst/>
          </a:prstGeom>
        </p:spPr>
      </p:pic>
      <p:pic>
        <p:nvPicPr>
          <p:cNvPr id="25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73730" y="3224976"/>
            <a:ext cx="618605" cy="702960"/>
          </a:xfrm>
          <a:prstGeom prst="rect">
            <a:avLst/>
          </a:prstGeom>
        </p:spPr>
      </p:pic>
      <p:sp>
        <p:nvSpPr>
          <p:cNvPr id="26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8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4973" y="964852"/>
            <a:ext cx="11325225" cy="6069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spc="-5" dirty="0">
                <a:solidFill>
                  <a:srgbClr val="00B050"/>
                </a:solidFill>
              </a:rPr>
              <a:t>КРЕДИТ ДОЛЖЕН ВЫСТУПАТЬ ИНСТРУМЕНТОМ РАЗВИТИЯ </a:t>
            </a:r>
            <a:r>
              <a:rPr lang="ru-RU" sz="3200" spc="-5" dirty="0" smtClean="0">
                <a:solidFill>
                  <a:srgbClr val="00B050"/>
                </a:solidFill>
              </a:rPr>
              <a:t/>
            </a:r>
            <a:br>
              <a:rPr lang="ru-RU" sz="3200" spc="-5" dirty="0" smtClean="0">
                <a:solidFill>
                  <a:srgbClr val="00B050"/>
                </a:solidFill>
              </a:rPr>
            </a:br>
            <a:r>
              <a:rPr lang="ru-RU" sz="3200" spc="-5" dirty="0" smtClean="0">
                <a:solidFill>
                  <a:srgbClr val="00B050"/>
                </a:solidFill>
              </a:rPr>
              <a:t>И </a:t>
            </a:r>
            <a:r>
              <a:rPr lang="ru-RU" sz="3200" spc="-5" dirty="0">
                <a:solidFill>
                  <a:srgbClr val="00B050"/>
                </a:solidFill>
              </a:rPr>
              <a:t>ПОЛУЧЕНИЯ БЛАГА В БОЛЕЕ КОРОТКИЕ СРОКИ!</a:t>
            </a:r>
            <a:r>
              <a:rPr lang="ru-RU" sz="3100" spc="-5" dirty="0" smtClean="0">
                <a:latin typeface="Arial"/>
                <a:cs typeface="Arial"/>
              </a:rPr>
              <a:t/>
            </a:r>
            <a:br>
              <a:rPr lang="ru-RU" sz="3100" spc="-5" dirty="0" smtClean="0">
                <a:latin typeface="Arial"/>
                <a:cs typeface="Arial"/>
              </a:rPr>
            </a:br>
            <a:r>
              <a:rPr lang="ru-RU" sz="2700" spc="-5" dirty="0" smtClean="0">
                <a:latin typeface="Arial"/>
                <a:cs typeface="Arial"/>
              </a:rPr>
              <a:t>ОБЩИЕ</a:t>
            </a:r>
            <a:r>
              <a:rPr lang="ru-RU" sz="2700" spc="-25" dirty="0" smtClean="0">
                <a:latin typeface="Arial"/>
                <a:cs typeface="Arial"/>
              </a:rPr>
              <a:t> </a:t>
            </a:r>
            <a:r>
              <a:rPr lang="ru-RU" sz="2700" spc="-5" dirty="0">
                <a:latin typeface="Arial"/>
                <a:cs typeface="Arial"/>
              </a:rPr>
              <a:t>ТРЕБОВАНИЯ</a:t>
            </a:r>
            <a:r>
              <a:rPr lang="ru-RU" sz="2700" spc="-20" dirty="0">
                <a:latin typeface="Arial"/>
                <a:cs typeface="Arial"/>
              </a:rPr>
              <a:t> </a:t>
            </a:r>
            <a:r>
              <a:rPr lang="ru-RU" sz="2700" spc="-5" dirty="0">
                <a:latin typeface="Arial"/>
                <a:cs typeface="Arial"/>
              </a:rPr>
              <a:t>ДЛЯ</a:t>
            </a:r>
            <a:r>
              <a:rPr lang="ru-RU" sz="2700" spc="-25" dirty="0">
                <a:latin typeface="Arial"/>
                <a:cs typeface="Arial"/>
              </a:rPr>
              <a:t> </a:t>
            </a:r>
            <a:r>
              <a:rPr lang="ru-RU" sz="2700" spc="-5" dirty="0">
                <a:latin typeface="Arial"/>
                <a:cs typeface="Arial"/>
              </a:rPr>
              <a:t>ПОЛУЧЕНИЯ</a:t>
            </a:r>
            <a:r>
              <a:rPr lang="ru-RU" sz="2700" spc="-20" dirty="0">
                <a:latin typeface="Arial"/>
                <a:cs typeface="Arial"/>
              </a:rPr>
              <a:t> </a:t>
            </a:r>
            <a:r>
              <a:rPr lang="ru-RU" sz="2700" spc="-5" dirty="0" smtClean="0">
                <a:latin typeface="Arial"/>
                <a:cs typeface="Arial"/>
              </a:rPr>
              <a:t>КРЕДИТА / МИКРОЗАЙМА:</a:t>
            </a:r>
            <a:r>
              <a:rPr lang="ru-RU" sz="2700" dirty="0">
                <a:latin typeface="Arial"/>
                <a:cs typeface="Arial"/>
              </a:rPr>
              <a:t/>
            </a:r>
            <a:br>
              <a:rPr lang="ru-RU" sz="2700" dirty="0"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29" name="object 7"/>
          <p:cNvSpPr/>
          <p:nvPr/>
        </p:nvSpPr>
        <p:spPr>
          <a:xfrm>
            <a:off x="1889482" y="3710747"/>
            <a:ext cx="5616575" cy="419100"/>
          </a:xfrm>
          <a:custGeom>
            <a:avLst/>
            <a:gdLst/>
            <a:ahLst/>
            <a:cxnLst/>
            <a:rect l="l" t="t" r="r" b="b"/>
            <a:pathLst>
              <a:path w="5616575" h="419100">
                <a:moveTo>
                  <a:pt x="0" y="31750"/>
                </a:moveTo>
                <a:lnTo>
                  <a:pt x="2381" y="19050"/>
                </a:lnTo>
                <a:lnTo>
                  <a:pt x="8731" y="9525"/>
                </a:lnTo>
                <a:lnTo>
                  <a:pt x="19050" y="2381"/>
                </a:lnTo>
                <a:lnTo>
                  <a:pt x="30956" y="0"/>
                </a:lnTo>
                <a:lnTo>
                  <a:pt x="5584825" y="0"/>
                </a:lnTo>
                <a:lnTo>
                  <a:pt x="5597525" y="2381"/>
                </a:lnTo>
                <a:lnTo>
                  <a:pt x="5607050" y="9525"/>
                </a:lnTo>
                <a:lnTo>
                  <a:pt x="5614193" y="19050"/>
                </a:lnTo>
                <a:lnTo>
                  <a:pt x="5616575" y="31750"/>
                </a:lnTo>
                <a:lnTo>
                  <a:pt x="5616575" y="388143"/>
                </a:lnTo>
                <a:lnTo>
                  <a:pt x="5614193" y="400050"/>
                </a:lnTo>
                <a:lnTo>
                  <a:pt x="5607050" y="410368"/>
                </a:lnTo>
                <a:lnTo>
                  <a:pt x="5597525" y="416718"/>
                </a:lnTo>
                <a:lnTo>
                  <a:pt x="5584825" y="419100"/>
                </a:lnTo>
                <a:lnTo>
                  <a:pt x="30956" y="419100"/>
                </a:lnTo>
                <a:lnTo>
                  <a:pt x="19050" y="416718"/>
                </a:lnTo>
                <a:lnTo>
                  <a:pt x="8731" y="410368"/>
                </a:lnTo>
                <a:lnTo>
                  <a:pt x="2381" y="400050"/>
                </a:lnTo>
                <a:lnTo>
                  <a:pt x="0" y="388143"/>
                </a:lnTo>
                <a:lnTo>
                  <a:pt x="0" y="31750"/>
                </a:lnTo>
                <a:close/>
              </a:path>
            </a:pathLst>
          </a:custGeom>
          <a:ln w="38100">
            <a:solidFill>
              <a:srgbClr val="F07B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9"/>
          <p:cNvGrpSpPr/>
          <p:nvPr/>
        </p:nvGrpSpPr>
        <p:grpSpPr>
          <a:xfrm>
            <a:off x="929295" y="2146301"/>
            <a:ext cx="9867294" cy="4597399"/>
            <a:chOff x="384632" y="710852"/>
            <a:chExt cx="9867294" cy="4597399"/>
          </a:xfrm>
        </p:grpSpPr>
        <p:pic>
          <p:nvPicPr>
            <p:cNvPr id="31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632" y="710852"/>
              <a:ext cx="2410805" cy="1530364"/>
            </a:xfrm>
            <a:prstGeom prst="rect">
              <a:avLst/>
            </a:prstGeom>
          </p:spPr>
        </p:pic>
        <p:pic>
          <p:nvPicPr>
            <p:cNvPr id="32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2776" y="2854077"/>
              <a:ext cx="3304192" cy="2454174"/>
            </a:xfrm>
            <a:prstGeom prst="rect">
              <a:avLst/>
            </a:prstGeom>
          </p:spPr>
        </p:pic>
        <p:sp>
          <p:nvSpPr>
            <p:cNvPr id="34" name="object 13"/>
            <p:cNvSpPr/>
            <p:nvPr/>
          </p:nvSpPr>
          <p:spPr>
            <a:xfrm>
              <a:off x="5418422" y="4127275"/>
              <a:ext cx="4833504" cy="721952"/>
            </a:xfrm>
            <a:custGeom>
              <a:avLst/>
              <a:gdLst/>
              <a:ahLst/>
              <a:cxnLst/>
              <a:rect l="l" t="t" r="r" b="b"/>
              <a:pathLst>
                <a:path w="5777865" h="349250">
                  <a:moveTo>
                    <a:pt x="0" y="26193"/>
                  </a:moveTo>
                  <a:lnTo>
                    <a:pt x="7937" y="7937"/>
                  </a:lnTo>
                  <a:lnTo>
                    <a:pt x="26193" y="0"/>
                  </a:lnTo>
                  <a:lnTo>
                    <a:pt x="5751512" y="0"/>
                  </a:lnTo>
                  <a:lnTo>
                    <a:pt x="5770562" y="7937"/>
                  </a:lnTo>
                  <a:lnTo>
                    <a:pt x="5777706" y="26193"/>
                  </a:lnTo>
                  <a:lnTo>
                    <a:pt x="5777706" y="323056"/>
                  </a:lnTo>
                  <a:lnTo>
                    <a:pt x="5770562" y="341312"/>
                  </a:lnTo>
                  <a:lnTo>
                    <a:pt x="5751512" y="349250"/>
                  </a:lnTo>
                  <a:lnTo>
                    <a:pt x="26193" y="349250"/>
                  </a:lnTo>
                  <a:lnTo>
                    <a:pt x="7937" y="341312"/>
                  </a:lnTo>
                  <a:lnTo>
                    <a:pt x="0" y="323056"/>
                  </a:lnTo>
                  <a:lnTo>
                    <a:pt x="0" y="26193"/>
                  </a:lnTo>
                  <a:close/>
                </a:path>
              </a:pathLst>
            </a:custGeom>
            <a:ln w="38100">
              <a:solidFill>
                <a:srgbClr val="F07B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8"/>
          <p:cNvSpPr txBox="1"/>
          <p:nvPr/>
        </p:nvSpPr>
        <p:spPr>
          <a:xfrm>
            <a:off x="3215727" y="3782534"/>
            <a:ext cx="34861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СООБЩИТЬ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СВОЙ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ДОХОД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40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23218" y="2736641"/>
            <a:ext cx="3619481" cy="2716830"/>
          </a:xfrm>
          <a:prstGeom prst="rect">
            <a:avLst/>
          </a:prstGeom>
        </p:spPr>
      </p:pic>
      <p:sp>
        <p:nvSpPr>
          <p:cNvPr id="41" name="object 8"/>
          <p:cNvSpPr txBox="1"/>
          <p:nvPr/>
        </p:nvSpPr>
        <p:spPr>
          <a:xfrm>
            <a:off x="4697770" y="2317540"/>
            <a:ext cx="549162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latin typeface="Arial"/>
                <a:cs typeface="Arial"/>
              </a:rPr>
              <a:t>ПРЕДОСТАВИТЬ НЕОБХОДИМЫЕ ДОКУМЕНТЫ</a:t>
            </a:r>
            <a:endParaRPr dirty="0">
              <a:latin typeface="Arial"/>
              <a:cs typeface="Arial"/>
            </a:endParaRPr>
          </a:p>
        </p:txBody>
      </p:sp>
      <p:sp>
        <p:nvSpPr>
          <p:cNvPr id="42" name="object 8"/>
          <p:cNvSpPr txBox="1"/>
          <p:nvPr/>
        </p:nvSpPr>
        <p:spPr>
          <a:xfrm>
            <a:off x="6555741" y="5595777"/>
            <a:ext cx="3486199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latin typeface="Arial"/>
                <a:cs typeface="Arial"/>
              </a:rPr>
              <a:t>ОФОРМИТЬ СТРАХОВКУ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latin typeface="Arial"/>
                <a:cs typeface="Arial"/>
              </a:rPr>
              <a:t>(ПО ЖЕЛАНИЮ)</a:t>
            </a:r>
            <a:endParaRPr dirty="0">
              <a:latin typeface="Arial"/>
              <a:cs typeface="Arial"/>
            </a:endParaRPr>
          </a:p>
        </p:txBody>
      </p:sp>
      <p:sp>
        <p:nvSpPr>
          <p:cNvPr id="17" name="object 7"/>
          <p:cNvSpPr/>
          <p:nvPr/>
        </p:nvSpPr>
        <p:spPr>
          <a:xfrm>
            <a:off x="4572823" y="2252901"/>
            <a:ext cx="5616575" cy="419100"/>
          </a:xfrm>
          <a:custGeom>
            <a:avLst/>
            <a:gdLst/>
            <a:ahLst/>
            <a:cxnLst/>
            <a:rect l="l" t="t" r="r" b="b"/>
            <a:pathLst>
              <a:path w="5616575" h="419100">
                <a:moveTo>
                  <a:pt x="0" y="31750"/>
                </a:moveTo>
                <a:lnTo>
                  <a:pt x="2381" y="19050"/>
                </a:lnTo>
                <a:lnTo>
                  <a:pt x="8731" y="9525"/>
                </a:lnTo>
                <a:lnTo>
                  <a:pt x="19050" y="2381"/>
                </a:lnTo>
                <a:lnTo>
                  <a:pt x="30956" y="0"/>
                </a:lnTo>
                <a:lnTo>
                  <a:pt x="5584825" y="0"/>
                </a:lnTo>
                <a:lnTo>
                  <a:pt x="5597525" y="2381"/>
                </a:lnTo>
                <a:lnTo>
                  <a:pt x="5607050" y="9525"/>
                </a:lnTo>
                <a:lnTo>
                  <a:pt x="5614193" y="19050"/>
                </a:lnTo>
                <a:lnTo>
                  <a:pt x="5616575" y="31750"/>
                </a:lnTo>
                <a:lnTo>
                  <a:pt x="5616575" y="388143"/>
                </a:lnTo>
                <a:lnTo>
                  <a:pt x="5614193" y="400050"/>
                </a:lnTo>
                <a:lnTo>
                  <a:pt x="5607050" y="410368"/>
                </a:lnTo>
                <a:lnTo>
                  <a:pt x="5597525" y="416718"/>
                </a:lnTo>
                <a:lnTo>
                  <a:pt x="5584825" y="419100"/>
                </a:lnTo>
                <a:lnTo>
                  <a:pt x="30956" y="419100"/>
                </a:lnTo>
                <a:lnTo>
                  <a:pt x="19050" y="416718"/>
                </a:lnTo>
                <a:lnTo>
                  <a:pt x="8731" y="410368"/>
                </a:lnTo>
                <a:lnTo>
                  <a:pt x="2381" y="400050"/>
                </a:lnTo>
                <a:lnTo>
                  <a:pt x="0" y="388143"/>
                </a:lnTo>
                <a:lnTo>
                  <a:pt x="0" y="31750"/>
                </a:lnTo>
                <a:close/>
              </a:path>
            </a:pathLst>
          </a:custGeom>
          <a:ln w="38100">
            <a:solidFill>
              <a:srgbClr val="F07B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9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1619307" y="942485"/>
            <a:ext cx="8723780" cy="443711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 marR="5080" indent="390525"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/>
              <a:t>ОСНОВНЫ</a:t>
            </a:r>
            <a:r>
              <a:rPr lang="ru-RU" dirty="0" smtClean="0"/>
              <a:t>Е</a:t>
            </a:r>
            <a:r>
              <a:rPr lang="ru-RU" spc="30" dirty="0" smtClean="0"/>
              <a:t> </a:t>
            </a:r>
            <a:r>
              <a:rPr lang="ru-RU" spc="-5" dirty="0" smtClean="0"/>
              <a:t>СХОДСТВ</a:t>
            </a:r>
            <a:r>
              <a:rPr lang="ru-RU" dirty="0" smtClean="0"/>
              <a:t>А</a:t>
            </a:r>
            <a:r>
              <a:rPr lang="ru-RU" spc="-5" dirty="0" smtClean="0"/>
              <a:t> </a:t>
            </a:r>
            <a:r>
              <a:rPr lang="ru-RU" dirty="0" smtClean="0"/>
              <a:t>И</a:t>
            </a:r>
            <a:r>
              <a:rPr lang="ru-RU" spc="-340" dirty="0" smtClean="0"/>
              <a:t>  </a:t>
            </a:r>
            <a:r>
              <a:rPr lang="ru-RU" spc="-5" dirty="0" smtClean="0"/>
              <a:t>РАЗЛИЧИЯ</a:t>
            </a:r>
            <a:endParaRPr lang="ru-RU" spc="-5" dirty="0"/>
          </a:p>
        </p:txBody>
      </p:sp>
      <p:graphicFrame>
        <p:nvGraphicFramePr>
          <p:cNvPr id="12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89639"/>
              </p:ext>
            </p:extLst>
          </p:nvPr>
        </p:nvGraphicFramePr>
        <p:xfrm>
          <a:off x="649526" y="1806675"/>
          <a:ext cx="10488253" cy="4863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1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2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F07B3C"/>
                      </a:solidFill>
                      <a:prstDash val="solid"/>
                    </a:lnR>
                    <a:lnB w="53975">
                      <a:solidFill>
                        <a:srgbClr val="F07B3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КРЕДИТ</a:t>
                      </a:r>
                      <a:endParaRPr sz="2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38100">
                      <a:solidFill>
                        <a:srgbClr val="F07B3C"/>
                      </a:solidFill>
                      <a:prstDash val="solid"/>
                    </a:lnL>
                    <a:lnR w="38100">
                      <a:solidFill>
                        <a:srgbClr val="F07B3C"/>
                      </a:solidFill>
                      <a:prstDash val="solid"/>
                    </a:lnR>
                    <a:lnT w="38100">
                      <a:solidFill>
                        <a:srgbClr val="F07B3C"/>
                      </a:solidFill>
                      <a:prstDash val="solid"/>
                    </a:lnT>
                    <a:lnB w="53975">
                      <a:solidFill>
                        <a:srgbClr val="F07B3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096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endParaRPr sz="2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38100">
                      <a:solidFill>
                        <a:srgbClr val="F07B3C"/>
                      </a:solidFill>
                      <a:prstDash val="solid"/>
                    </a:lnL>
                    <a:lnR w="38100">
                      <a:solidFill>
                        <a:srgbClr val="F07B3C"/>
                      </a:solidFill>
                      <a:prstDash val="solid"/>
                    </a:lnR>
                    <a:lnT w="38100">
                      <a:solidFill>
                        <a:srgbClr val="F07B3C"/>
                      </a:solidFill>
                      <a:prstDash val="solid"/>
                    </a:lnT>
                    <a:lnB w="53975">
                      <a:solidFill>
                        <a:srgbClr val="F07B3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058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000" b="1" spc="-5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Кто</a:t>
                      </a:r>
                      <a:r>
                        <a:rPr sz="2000" b="1" spc="-7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выдает</a:t>
                      </a:r>
                      <a:r>
                        <a:rPr lang="ru-RU" sz="2000" b="1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38100">
                      <a:solidFill>
                        <a:srgbClr val="F07B3C"/>
                      </a:solidFill>
                      <a:prstDash val="solid"/>
                    </a:lnL>
                    <a:lnR w="38100">
                      <a:solidFill>
                        <a:srgbClr val="F07B3C"/>
                      </a:solidFill>
                      <a:prstDash val="solid"/>
                    </a:lnR>
                    <a:lnT w="53975">
                      <a:solidFill>
                        <a:srgbClr val="F07B3C"/>
                      </a:solidFill>
                      <a:prstDash val="solid"/>
                    </a:lnT>
                    <a:lnB w="53975">
                      <a:solidFill>
                        <a:srgbClr val="F07B3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35685" marR="163830" indent="-77851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Кредитная</a:t>
                      </a:r>
                      <a:r>
                        <a:rPr sz="18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организация </a:t>
                      </a:r>
                      <a:r>
                        <a:rPr sz="1800" b="1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(Банк)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38100">
                      <a:solidFill>
                        <a:srgbClr val="F07B3C"/>
                      </a:solidFill>
                      <a:prstDash val="solid"/>
                    </a:lnL>
                    <a:lnR w="38100">
                      <a:solidFill>
                        <a:srgbClr val="F07B3C"/>
                      </a:solidFill>
                      <a:prstDash val="solid"/>
                    </a:lnR>
                    <a:lnT w="53975">
                      <a:solidFill>
                        <a:srgbClr val="F07B3C"/>
                      </a:solidFill>
                      <a:prstDash val="solid"/>
                    </a:lnT>
                    <a:lnB w="53975">
                      <a:solidFill>
                        <a:srgbClr val="F07B3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МФО,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 smtClean="0">
                          <a:latin typeface="Arial"/>
                          <a:cs typeface="Arial"/>
                        </a:rPr>
                        <a:t>КПК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СхКПК,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1112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Ломбард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38100">
                      <a:solidFill>
                        <a:srgbClr val="F07B3C"/>
                      </a:solidFill>
                      <a:prstDash val="solid"/>
                    </a:lnL>
                    <a:lnR w="38100">
                      <a:solidFill>
                        <a:srgbClr val="F07B3C"/>
                      </a:solidFill>
                      <a:prstDash val="solid"/>
                    </a:lnR>
                    <a:lnT w="53975">
                      <a:solidFill>
                        <a:srgbClr val="F07B3C"/>
                      </a:solidFill>
                      <a:prstDash val="solid"/>
                    </a:lnT>
                    <a:lnB w="53975">
                      <a:solidFill>
                        <a:srgbClr val="F07B3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2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0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r>
                        <a:rPr sz="2000" b="1" spc="-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оформления</a:t>
                      </a:r>
                      <a:endParaRPr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53975">
                      <a:solidFill>
                        <a:srgbClr val="F07B3C"/>
                      </a:solidFill>
                      <a:prstDash val="solid"/>
                    </a:lnL>
                    <a:lnR w="38100">
                      <a:solidFill>
                        <a:srgbClr val="F07B3C"/>
                      </a:solidFill>
                      <a:prstDash val="solid"/>
                    </a:lnR>
                    <a:lnT w="53975">
                      <a:solidFill>
                        <a:srgbClr val="F07B3C"/>
                      </a:solidFill>
                      <a:prstDash val="solid"/>
                    </a:lnT>
                    <a:lnB w="38100">
                      <a:solidFill>
                        <a:srgbClr val="F07B3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541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Медленнее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38100">
                      <a:solidFill>
                        <a:srgbClr val="F07B3C"/>
                      </a:solidFill>
                      <a:prstDash val="solid"/>
                    </a:lnL>
                    <a:lnR w="38100">
                      <a:solidFill>
                        <a:srgbClr val="F07B3C"/>
                      </a:solidFill>
                      <a:prstDash val="solid"/>
                    </a:lnR>
                    <a:lnT w="53975">
                      <a:solidFill>
                        <a:srgbClr val="F07B3C"/>
                      </a:solidFill>
                      <a:prstDash val="solid"/>
                    </a:lnT>
                    <a:lnB w="38100">
                      <a:solidFill>
                        <a:srgbClr val="F07B3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Быстрее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8265" marB="0">
                    <a:lnL w="38100">
                      <a:solidFill>
                        <a:srgbClr val="F07B3C"/>
                      </a:solidFill>
                      <a:prstDash val="solid"/>
                    </a:lnL>
                    <a:lnR w="38100">
                      <a:solidFill>
                        <a:srgbClr val="F07B3C"/>
                      </a:solidFill>
                      <a:prstDash val="solid"/>
                    </a:lnR>
                    <a:lnT w="53975">
                      <a:solidFill>
                        <a:srgbClr val="F07B3C"/>
                      </a:solidFill>
                      <a:prstDash val="solid"/>
                    </a:lnT>
                    <a:lnB w="53975">
                      <a:solidFill>
                        <a:srgbClr val="F07B3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734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20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Личное</a:t>
                      </a:r>
                      <a:r>
                        <a:rPr sz="2000" b="1" spc="-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присутствие</a:t>
                      </a:r>
                      <a:endParaRPr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38100">
                      <a:solidFill>
                        <a:srgbClr val="F07B3C"/>
                      </a:solidFill>
                      <a:prstDash val="solid"/>
                    </a:lnL>
                    <a:lnR w="38100">
                      <a:solidFill>
                        <a:srgbClr val="F07B3C"/>
                      </a:solidFill>
                      <a:prstDash val="solid"/>
                    </a:lnR>
                    <a:lnT w="38100">
                      <a:solidFill>
                        <a:srgbClr val="F07B3C"/>
                      </a:solidFill>
                      <a:prstDash val="solid"/>
                    </a:lnT>
                    <a:lnB w="53975">
                      <a:solidFill>
                        <a:srgbClr val="F07B3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35685" marR="163830" indent="-77851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kern="1200" spc="-5" dirty="0" err="1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Почти</a:t>
                      </a:r>
                      <a:r>
                        <a:rPr sz="1800" b="1" kern="1200" spc="-5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sz="1800" b="1" kern="1200" spc="-5" dirty="0" err="1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всегда</a:t>
                      </a:r>
                      <a:r>
                        <a:rPr lang="ru-RU" sz="1800" b="1" kern="1200" spc="-5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 личное</a:t>
                      </a:r>
                      <a:r>
                        <a:rPr sz="1800" b="1" kern="1200" spc="-5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endParaRPr lang="ru-RU" sz="1800" b="1" kern="1200" spc="-5" dirty="0" smtClean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035685" marR="163830" indent="-77851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kern="1200" spc="-5" dirty="0" err="1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возможно</a:t>
                      </a:r>
                      <a:r>
                        <a:rPr sz="1800" b="1" kern="1200" spc="-5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 онлайн</a:t>
                      </a:r>
                      <a:r>
                        <a:rPr lang="ru-RU" sz="1800" b="1" kern="1200" spc="-5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</a:p>
                    <a:p>
                      <a:pPr marL="1035685" marR="163830" indent="-77851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kern="1200" spc="-5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если вы уже </a:t>
                      </a:r>
                    </a:p>
                    <a:p>
                      <a:pPr marL="1035685" marR="163830" indent="-77851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kern="1200" spc="-5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клиент данного банка</a:t>
                      </a:r>
                      <a:endParaRPr sz="1800" b="1" kern="1200" spc="-5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1120" marB="0">
                    <a:lnL w="38100">
                      <a:solidFill>
                        <a:srgbClr val="F07B3C"/>
                      </a:solidFill>
                      <a:prstDash val="solid"/>
                    </a:lnL>
                    <a:lnR w="38100">
                      <a:solidFill>
                        <a:srgbClr val="F07B3C"/>
                      </a:solidFill>
                      <a:prstDash val="solid"/>
                    </a:lnR>
                    <a:lnT w="38100">
                      <a:solidFill>
                        <a:srgbClr val="F07B3C"/>
                      </a:solidFill>
                      <a:prstDash val="solid"/>
                    </a:lnT>
                    <a:lnB w="53975">
                      <a:solidFill>
                        <a:srgbClr val="F07B3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ru-RU" sz="1800" b="1" spc="-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Часто</a:t>
                      </a:r>
                      <a:r>
                        <a:rPr lang="ru-RU" sz="1800" b="1" spc="-5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б</a:t>
                      </a:r>
                      <a:r>
                        <a:rPr sz="1800" b="1" spc="-5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ывают</a:t>
                      </a:r>
                      <a:r>
                        <a:rPr sz="1800" b="1" spc="-5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онлайн</a:t>
                      </a:r>
                      <a:r>
                        <a:rPr lang="ru-RU" sz="1800" b="1" spc="-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. Можно</a:t>
                      </a:r>
                      <a:r>
                        <a:rPr lang="ru-RU" sz="1800" b="1" spc="-5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оформить без предварительной личной идентификации</a:t>
                      </a:r>
                      <a:endParaRPr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38100">
                      <a:solidFill>
                        <a:srgbClr val="F07B3C"/>
                      </a:solidFill>
                      <a:prstDash val="solid"/>
                    </a:lnL>
                    <a:lnR w="38100">
                      <a:solidFill>
                        <a:srgbClr val="F07B3C"/>
                      </a:solidFill>
                      <a:prstDash val="solid"/>
                    </a:lnR>
                    <a:lnT w="53975">
                      <a:solidFill>
                        <a:srgbClr val="F07B3C"/>
                      </a:solidFill>
                      <a:prstDash val="solid"/>
                    </a:lnT>
                    <a:lnB w="53975">
                      <a:solidFill>
                        <a:srgbClr val="F07B3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644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20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r>
                        <a:rPr sz="2000" b="1" spc="-3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2000" b="1" spc="-3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заемщику</a:t>
                      </a:r>
                      <a:endParaRPr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53975">
                      <a:solidFill>
                        <a:srgbClr val="F07B3C"/>
                      </a:solidFill>
                      <a:prstDash val="solid"/>
                    </a:lnL>
                    <a:lnR w="38100">
                      <a:solidFill>
                        <a:srgbClr val="F07B3C"/>
                      </a:solidFill>
                      <a:prstDash val="solid"/>
                    </a:lnR>
                    <a:lnT w="53975">
                      <a:solidFill>
                        <a:srgbClr val="F07B3C"/>
                      </a:solidFill>
                      <a:prstDash val="solid"/>
                    </a:lnT>
                    <a:lnB w="38100">
                      <a:solidFill>
                        <a:srgbClr val="F07B3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Выше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38100">
                      <a:solidFill>
                        <a:srgbClr val="F07B3C"/>
                      </a:solidFill>
                      <a:prstDash val="solid"/>
                    </a:lnL>
                    <a:lnR w="53975">
                      <a:solidFill>
                        <a:srgbClr val="F07B3C"/>
                      </a:solidFill>
                      <a:prstDash val="solid"/>
                    </a:lnR>
                    <a:lnT w="53975">
                      <a:solidFill>
                        <a:srgbClr val="F07B3C"/>
                      </a:solidFill>
                      <a:prstDash val="solid"/>
                    </a:lnT>
                    <a:lnB w="38100">
                      <a:solidFill>
                        <a:srgbClr val="F07B3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Ниже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53975">
                      <a:solidFill>
                        <a:srgbClr val="F07B3C"/>
                      </a:solidFill>
                      <a:prstDash val="solid"/>
                    </a:lnL>
                    <a:lnR w="38100">
                      <a:solidFill>
                        <a:srgbClr val="F07B3C"/>
                      </a:solidFill>
                      <a:prstDash val="solid"/>
                    </a:lnR>
                    <a:lnT w="53975">
                      <a:solidFill>
                        <a:srgbClr val="F07B3C"/>
                      </a:solidFill>
                      <a:prstDash val="solid"/>
                    </a:lnT>
                    <a:lnB w="53975">
                      <a:solidFill>
                        <a:srgbClr val="F07B3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612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0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Стоимость</a:t>
                      </a:r>
                      <a:r>
                        <a:rPr sz="2000" b="1" spc="-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кредита</a:t>
                      </a:r>
                      <a:endParaRPr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53975">
                      <a:solidFill>
                        <a:srgbClr val="F07B3C"/>
                      </a:solidFill>
                      <a:prstDash val="solid"/>
                    </a:lnL>
                    <a:lnR w="38100">
                      <a:solidFill>
                        <a:srgbClr val="F07B3C"/>
                      </a:solidFill>
                      <a:prstDash val="solid"/>
                    </a:lnR>
                    <a:lnT w="38100">
                      <a:solidFill>
                        <a:srgbClr val="F07B3C"/>
                      </a:solidFill>
                      <a:prstDash val="solid"/>
                    </a:lnT>
                    <a:lnB w="38100">
                      <a:solidFill>
                        <a:srgbClr val="F07B3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Ниже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38100">
                      <a:solidFill>
                        <a:srgbClr val="F07B3C"/>
                      </a:solidFill>
                      <a:prstDash val="solid"/>
                    </a:lnL>
                    <a:lnR w="38100">
                      <a:solidFill>
                        <a:srgbClr val="F07B3C"/>
                      </a:solidFill>
                      <a:prstDash val="solid"/>
                    </a:lnR>
                    <a:lnT w="38100">
                      <a:solidFill>
                        <a:srgbClr val="F07B3C"/>
                      </a:solidFill>
                      <a:prstDash val="solid"/>
                    </a:lnT>
                    <a:lnB w="38100">
                      <a:solidFill>
                        <a:srgbClr val="F07B3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Выше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38100">
                      <a:solidFill>
                        <a:srgbClr val="F07B3C"/>
                      </a:solidFill>
                      <a:prstDash val="solid"/>
                    </a:lnL>
                    <a:lnR w="38100">
                      <a:solidFill>
                        <a:srgbClr val="F07B3C"/>
                      </a:solidFill>
                      <a:prstDash val="solid"/>
                    </a:lnR>
                    <a:lnT w="53975">
                      <a:solidFill>
                        <a:srgbClr val="F07B3C"/>
                      </a:solidFill>
                      <a:prstDash val="solid"/>
                    </a:lnT>
                    <a:lnB w="38100">
                      <a:solidFill>
                        <a:srgbClr val="F07B3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1" y="926503"/>
            <a:ext cx="2221839" cy="14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CABC099-581D-498B-BCA0-B95E79ECE961}"/>
              </a:ext>
            </a:extLst>
          </p:cNvPr>
          <p:cNvSpPr txBox="1">
            <a:spLocks/>
          </p:cNvSpPr>
          <p:nvPr/>
        </p:nvSpPr>
        <p:spPr>
          <a:xfrm>
            <a:off x="2357438" y="431801"/>
            <a:ext cx="8439151" cy="324001"/>
          </a:xfrm>
          <a:prstGeom prst="rect">
            <a:avLst/>
          </a:prstGeom>
        </p:spPr>
        <p:txBody>
          <a:bodyPr lIns="121917" tIns="60958" rIns="121917" bIns="6095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888A8D"/>
                </a:solidFill>
              </a:rPr>
              <a:t>МИКРОФИНАНСОВЫЕ ОРГАНИЗАЦИИ.  ЧЕРНЫЕ КРЕДИТОРЫ</a:t>
            </a:r>
            <a:endParaRPr lang="ru-RU" sz="1200" b="1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4__x0430__x0442__x0430_ xmlns="362ce55a-d65b-49c8-a57b-704220d52d7b">2019-03-17T21:00:00+00:00</_x0414__x0430__x0442__x0430_>
    <_x0422__x0438__x043f__x0020__x043c__x0430__x0442__x0435__x0440__x0438__x0430__x043b__x0430_ xmlns="362ce55a-d65b-49c8-a57b-704220d52d7b">презентация</_x0422__x0438__x043f__x0020__x043c__x0430__x0442__x0435__x0440__x0438__x0430__x043b__x0430_>
    <_dlc_DocId xmlns="a3be5519-78c5-46b9-83d3-815a461591d5">424JPRWHVU2S-200418726-14</_dlc_DocId>
    <_dlc_DocIdUrl xmlns="a3be5519-78c5-46b9-83d3-815a461591d5">
      <Url>https://simr.cbr.ru/sites/ddkp/analytics/regions/_layouts/15/DocIdRedir.aspx?ID=424JPRWHVU2S-200418726-14</Url>
      <Description>424JPRWHVU2S-200418726-14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619170467AA1046AC0A4BA159C1348D" ma:contentTypeVersion="2" ma:contentTypeDescription="Создание документа." ma:contentTypeScope="" ma:versionID="5ca3be0daa04a98018b2ac0515af36f2">
  <xsd:schema xmlns:xsd="http://www.w3.org/2001/XMLSchema" xmlns:xs="http://www.w3.org/2001/XMLSchema" xmlns:p="http://schemas.microsoft.com/office/2006/metadata/properties" xmlns:ns2="a3be5519-78c5-46b9-83d3-815a461591d5" xmlns:ns3="362ce55a-d65b-49c8-a57b-704220d52d7b" targetNamespace="http://schemas.microsoft.com/office/2006/metadata/properties" ma:root="true" ma:fieldsID="ba07c9b2f2eb43b64b2ed1840088ba40" ns2:_="" ns3:_="">
    <xsd:import namespace="a3be5519-78c5-46b9-83d3-815a461591d5"/>
    <xsd:import namespace="362ce55a-d65b-49c8-a57b-704220d52d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4__x0430__x0442__x0430_" minOccurs="0"/>
                <xsd:element ref="ns3:_x0422__x0438__x043f__x0020__x043c__x0430__x0442__x0435__x0440__x0438__x0430__x043b__x043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e5519-78c5-46b9-83d3-815a461591d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ce55a-d65b-49c8-a57b-704220d52d7b" elementFormDefault="qualified">
    <xsd:import namespace="http://schemas.microsoft.com/office/2006/documentManagement/types"/>
    <xsd:import namespace="http://schemas.microsoft.com/office/infopath/2007/PartnerControls"/>
    <xsd:element name="_x0414__x0430__x0442__x0430_" ma:index="11" nillable="true" ma:displayName="Дата" ma:format="DateOnly" ma:internalName="_x0414__x0430__x0442__x0430_">
      <xsd:simpleType>
        <xsd:restriction base="dms:DateTime"/>
      </xsd:simpleType>
    </xsd:element>
    <xsd:element name="_x0422__x0438__x043f__x0020__x043c__x0430__x0442__x0435__x0440__x0438__x0430__x043b__x0430_" ma:index="12" nillable="true" ma:displayName="Тип материала" ma:format="Dropdown" ma:internalName="_x0422__x0438__x043f__x0020__x043c__x0430__x0442__x0435__x0440__x0438__x0430__x043b__x0430_">
      <xsd:simpleType>
        <xsd:restriction base="dms:Choice">
          <xsd:enumeration value="ключевые посылы"/>
          <xsd:enumeration value="презентация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56E3D5-E39D-444D-9600-2B9B0AD40D17}">
  <ds:schemaRefs>
    <ds:schemaRef ds:uri="a3be5519-78c5-46b9-83d3-815a461591d5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362ce55a-d65b-49c8-a57b-704220d52d7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5E1D8A6-12DC-4472-A987-8497AD0D42E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CADE90B-7B32-4CD6-8D98-8587CBC3B8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e5519-78c5-46b9-83d3-815a461591d5"/>
    <ds:schemaRef ds:uri="362ce55a-d65b-49c8-a57b-704220d52d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7957</TotalTime>
  <Words>1876</Words>
  <Application>Microsoft Office PowerPoint</Application>
  <PresentationFormat>Широкоэкранный</PresentationFormat>
  <Paragraphs>458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Lato</vt:lpstr>
      <vt:lpstr>Times New Roman</vt:lpstr>
      <vt:lpstr>Wingdings</vt:lpstr>
      <vt:lpstr>Тема Office</vt:lpstr>
      <vt:lpstr>Презентация PowerPoint</vt:lpstr>
      <vt:lpstr>СУММА ПЛАТЕЖЕЙ ПО КРЕДИТУ/МИКРОЗАЙМУ НЕ ДОЛЖНА ПРЕВЫШАТЬ 30% ОТ ВАШЕГО ДОХОДА! </vt:lpstr>
      <vt:lpstr>Презентация PowerPoint</vt:lpstr>
      <vt:lpstr>Презентация PowerPoint</vt:lpstr>
      <vt:lpstr>Социально-экономическая значимость микрофинансирования:</vt:lpstr>
      <vt:lpstr>  Во-первых, определитесь, действительно ли ваша ситуация настолько критическая, что на ее решение нужно занимать деньги?   Во-вторых, оцените свои возможности: деньги, взятые в долг, нужно возвращать, да еще и с процентами. Сможете ли вы вернуть заем вовремя без сильного вреда для будущего бюджета?</vt:lpstr>
      <vt:lpstr>Презентация PowerPoint</vt:lpstr>
      <vt:lpstr>КРЕДИТ ДОЛЖЕН ВЫСТУПАТЬ ИНСТРУМЕНТОМ РАЗВИТИЯ  И ПОЛУЧЕНИЯ БЛАГА В БОЛЕЕ КОРОТКИЕ СРОКИ! ОБЩИЕ ТРЕБОВАНИЯ ДЛЯ ПОЛУЧЕНИЯ КРЕДИТА / МИКРОЗАЙМА: </vt:lpstr>
      <vt:lpstr>Презентация PowerPoint</vt:lpstr>
      <vt:lpstr>МИКРОЗАЙМЫ (ОНЛАЙН ЗАЙМЫ) В МИКРОФИНАНСОВЫХ КОМПАНИЯХ</vt:lpstr>
      <vt:lpstr>Основные ограничения деятельности МКК и МФК:</vt:lpstr>
      <vt:lpstr>МФО вправе</vt:lpstr>
      <vt:lpstr>Микрофинансовая организация НЕ вправе</vt:lpstr>
      <vt:lpstr>Презентация PowerPoint</vt:lpstr>
      <vt:lpstr>Презентация PowerPoint</vt:lpstr>
      <vt:lpstr>Форма договора микрозайма.   Требования: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КУДА ОБРАЩАТЬСЯ, ЕСЛИ ВАШИ ПРАВА НАРУШЕНЫ?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Стандартная презентация по ДКП для ВУЗов</dc:title>
  <dc:creator>brodik</dc:creator>
  <cp:lastModifiedBy>Зотов Александр Игоревич</cp:lastModifiedBy>
  <cp:revision>464</cp:revision>
  <cp:lastPrinted>2019-02-26T06:31:38Z</cp:lastPrinted>
  <dcterms:created xsi:type="dcterms:W3CDTF">2018-11-05T17:34:13Z</dcterms:created>
  <dcterms:modified xsi:type="dcterms:W3CDTF">2025-01-09T04:24:31Z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0x0101005619170467AA1046AC0A4BA159C1348D</vt:lpwstr>
  </property>
  <property fmtid="{D5CDD505-2E9C-101B-9397-08002B2CF9AE}" pid="3" name="_dlc_DocIdItemGuid">
    <vt:lpwstr>e48716d9-4062-42d7-8c07-ceafa91a57c7</vt:lpwstr>
  </property>
</Properties>
</file>