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321" r:id="rId3"/>
    <p:sldId id="329" r:id="rId4"/>
    <p:sldId id="330" r:id="rId5"/>
    <p:sldId id="331" r:id="rId6"/>
    <p:sldId id="334" r:id="rId7"/>
    <p:sldId id="335" r:id="rId8"/>
    <p:sldId id="332" r:id="rId9"/>
    <p:sldId id="325" r:id="rId10"/>
    <p:sldId id="322" r:id="rId11"/>
    <p:sldId id="326" r:id="rId12"/>
    <p:sldId id="327" r:id="rId13"/>
    <p:sldId id="333" r:id="rId14"/>
    <p:sldId id="328" r:id="rId15"/>
  </p:sldIdLst>
  <p:sldSz cx="12192000" cy="6858000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00EFDD-1095-4FAF-A526-0816848AC31F}">
          <p14:sldIdLst>
            <p14:sldId id="298"/>
            <p14:sldId id="321"/>
            <p14:sldId id="329"/>
            <p14:sldId id="330"/>
            <p14:sldId id="331"/>
            <p14:sldId id="334"/>
            <p14:sldId id="335"/>
            <p14:sldId id="332"/>
            <p14:sldId id="325"/>
            <p14:sldId id="322"/>
            <p14:sldId id="326"/>
            <p14:sldId id="327"/>
            <p14:sldId id="333"/>
            <p14:sldId id="328"/>
          </p14:sldIdLst>
        </p14:section>
        <p14:section name="Раздел без заголовка" id="{5BCB9177-1C11-4E8B-9F2D-528AD40A8A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FEA"/>
    <a:srgbClr val="C88C46"/>
    <a:srgbClr val="6A6C6D"/>
    <a:srgbClr val="505254"/>
    <a:srgbClr val="D2D2D7"/>
    <a:srgbClr val="B70037"/>
    <a:srgbClr val="990032"/>
    <a:srgbClr val="98989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20" d="100"/>
          <a:sy n="120" d="100"/>
        </p:scale>
        <p:origin x="120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214E-8F9B-4CFE-AAA4-8DCA6B6AAC1C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9EFA-3C9C-4DE5-9CDA-29498C7AF4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2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на темном фоне">
    <p:bg>
      <p:bgPr>
        <a:solidFill>
          <a:srgbClr val="99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3047997"/>
            <a:ext cx="6000792" cy="26670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933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298429" y="630239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67">
                <a:solidFill>
                  <a:schemeClr val="bg1"/>
                </a:solidFill>
              </a:defRPr>
            </a:lvl1pPr>
          </a:lstStyle>
          <a:p>
            <a:fld id="{A3A07675-469C-45AB-BB7E-5B96BD38514D}" type="datetime4">
              <a:rPr lang="ru-RU" smtClean="0"/>
              <a:pPr/>
              <a:t>3 февраля 2025 г.</a:t>
            </a:fld>
            <a:endParaRPr lang="ru-RU" dirty="0"/>
          </a:p>
        </p:txBody>
      </p:sp>
      <p:pic>
        <p:nvPicPr>
          <p:cNvPr id="1027" name="Picture 3" descr="C:\Users\DЖЕM\Desktop\росс 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899" y="416965"/>
            <a:ext cx="3280835" cy="440267"/>
          </a:xfrm>
          <a:prstGeom prst="rect">
            <a:avLst/>
          </a:prstGeom>
          <a:noFill/>
        </p:spPr>
      </p:pic>
      <p:pic>
        <p:nvPicPr>
          <p:cNvPr id="14" name="Picture 2" descr="C:\Users\DЖЕM\Desktop\1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10496" y="2"/>
            <a:ext cx="5381505" cy="6857999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285728"/>
            <a:ext cx="9429816" cy="11430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933"/>
              </a:lnSpc>
              <a:defRPr sz="2933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Слайд с буллитами и списками</a:t>
            </a: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10" y="2016803"/>
            <a:ext cx="5619789" cy="1126445"/>
          </a:xfrm>
          <a:prstGeom prst="rect">
            <a:avLst/>
          </a:prstGeom>
        </p:spPr>
        <p:txBody>
          <a:bodyPr/>
          <a:lstStyle>
            <a:lvl1pPr marL="191995" marR="0" indent="-19199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2"/>
              </a:buClr>
              <a:buSzTx/>
              <a:buFont typeface="+mj-lt"/>
              <a:buAutoNum type="arabicPeriod"/>
              <a:tabLst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ru-RU" dirty="0"/>
              <a:t>.</a:t>
            </a:r>
          </a:p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ru-RU" dirty="0"/>
              <a:t>.</a:t>
            </a:r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5710" y="1619237"/>
            <a:ext cx="5619789" cy="3810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Заголовок примера со списками</a:t>
            </a:r>
          </a:p>
        </p:txBody>
      </p:sp>
      <p:sp>
        <p:nvSpPr>
          <p:cNvPr id="54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09" y="4493563"/>
            <a:ext cx="3714776" cy="1507448"/>
          </a:xfrm>
          <a:prstGeom prst="rect">
            <a:avLst/>
          </a:prstGeom>
        </p:spPr>
        <p:txBody>
          <a:bodyPr/>
          <a:lstStyle>
            <a:lvl1pPr marL="143996" marR="0" indent="-14399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067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ru-RU" dirty="0"/>
          </a:p>
          <a:p>
            <a:pPr marL="143996" marR="0" lvl="0" indent="-14399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ru-RU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55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285709" y="4095997"/>
            <a:ext cx="3714776" cy="3810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Заголовок примера с буллитами 1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2476475" y="3437160"/>
            <a:ext cx="7239051" cy="3810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Правила взаимодействия с фирменным стилем</a:t>
            </a:r>
          </a:p>
        </p:txBody>
      </p:sp>
      <p:cxnSp>
        <p:nvCxnSpPr>
          <p:cNvPr id="57" name="Прямая соединительная линия 56"/>
          <p:cNvCxnSpPr/>
          <p:nvPr userDrawn="1"/>
        </p:nvCxnSpPr>
        <p:spPr>
          <a:xfrm>
            <a:off x="396795" y="3429000"/>
            <a:ext cx="11509496" cy="2117"/>
          </a:xfrm>
          <a:prstGeom prst="line">
            <a:avLst/>
          </a:prstGeom>
          <a:ln w="6350">
            <a:solidFill>
              <a:srgbClr val="99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Текст 12"/>
          <p:cNvSpPr>
            <a:spLocks noGrp="1"/>
          </p:cNvSpPr>
          <p:nvPr>
            <p:ph type="body" sz="quarter" idx="20" hasCustomPrompt="1"/>
          </p:nvPr>
        </p:nvSpPr>
        <p:spPr>
          <a:xfrm>
            <a:off x="4219699" y="4095997"/>
            <a:ext cx="3752603" cy="3810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Заголовок примера с буллитами 2</a:t>
            </a:r>
          </a:p>
        </p:txBody>
      </p:sp>
      <p:sp>
        <p:nvSpPr>
          <p:cNvPr id="91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8191515" y="4095997"/>
            <a:ext cx="3714776" cy="3810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990032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Заголовок примера с буллитами 3</a:t>
            </a:r>
          </a:p>
        </p:txBody>
      </p:sp>
      <p:sp>
        <p:nvSpPr>
          <p:cNvPr id="92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4219699" y="4477000"/>
            <a:ext cx="3752603" cy="1524011"/>
          </a:xfrm>
          <a:prstGeom prst="rect">
            <a:avLst/>
          </a:prstGeom>
        </p:spPr>
        <p:txBody>
          <a:bodyPr/>
          <a:lstStyle>
            <a:lvl1pPr marL="143996" marR="0" indent="-14399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067">
                <a:solidFill>
                  <a:schemeClr val="tx1">
                    <a:lumMod val="50000"/>
                  </a:schemeClr>
                </a:solidFill>
              </a:defRPr>
            </a:lvl1pPr>
            <a:lvl2pPr marL="300559" marR="0" indent="-158747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067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: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ru-RU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ru-RU" dirty="0"/>
          </a:p>
          <a:p>
            <a:pPr lvl="0"/>
            <a:r>
              <a:rPr lang="ru-RU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endParaRPr lang="ru-RU" dirty="0"/>
          </a:p>
          <a:p>
            <a:pPr marL="143996" marR="0" lvl="0" indent="-14399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ru-RU" dirty="0"/>
          </a:p>
          <a:p>
            <a:pPr lvl="0"/>
            <a:endParaRPr lang="ru-RU" dirty="0"/>
          </a:p>
        </p:txBody>
      </p:sp>
      <p:sp>
        <p:nvSpPr>
          <p:cNvPr id="93" name="Текст 12"/>
          <p:cNvSpPr>
            <a:spLocks noGrp="1"/>
          </p:cNvSpPr>
          <p:nvPr>
            <p:ph type="body" sz="quarter" idx="24" hasCustomPrompt="1"/>
          </p:nvPr>
        </p:nvSpPr>
        <p:spPr>
          <a:xfrm>
            <a:off x="8191515" y="4477000"/>
            <a:ext cx="3714776" cy="1524011"/>
          </a:xfrm>
          <a:prstGeom prst="rect">
            <a:avLst/>
          </a:prstGeom>
        </p:spPr>
        <p:txBody>
          <a:bodyPr/>
          <a:lstStyle>
            <a:lvl1pPr marL="143996" marR="0" indent="-14399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067">
                <a:solidFill>
                  <a:schemeClr val="tx1">
                    <a:lumMod val="50000"/>
                  </a:schemeClr>
                </a:solidFill>
              </a:defRPr>
            </a:lvl1pPr>
            <a:lvl2pPr marL="292093" marR="0" indent="-158747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067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: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ru-RU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04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86502" y="2016803"/>
            <a:ext cx="5619789" cy="1126445"/>
          </a:xfrm>
          <a:prstGeom prst="rect">
            <a:avLst/>
          </a:prstGeom>
        </p:spPr>
        <p:txBody>
          <a:bodyPr/>
          <a:lstStyle>
            <a:lvl1pPr marL="191995" marR="0" indent="-19199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2"/>
              </a:buClr>
              <a:buSzTx/>
              <a:buFont typeface="+mj-lt"/>
              <a:buAutoNum type="arabicPeriod"/>
              <a:tabLst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 marL="484705" indent="-304792">
              <a:buFont typeface="+mj-lt"/>
              <a:buNone/>
              <a:defRPr sz="1200">
                <a:solidFill>
                  <a:srgbClr val="000000"/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ru-RU" dirty="0"/>
              <a:t>.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ru-RU" dirty="0"/>
              <a:t>.1. </a:t>
            </a:r>
            <a:r>
              <a:rPr lang="en-US" dirty="0" err="1"/>
              <a:t>Nipsum</a:t>
            </a:r>
            <a:r>
              <a:rPr lang="en-US" dirty="0"/>
              <a:t> dolor</a:t>
            </a:r>
            <a:endParaRPr lang="ru-RU" dirty="0"/>
          </a:p>
          <a:p>
            <a:pPr lvl="1"/>
            <a:r>
              <a:rPr lang="en-US" dirty="0"/>
              <a:t>1</a:t>
            </a:r>
            <a:r>
              <a:rPr lang="ru-RU" dirty="0"/>
              <a:t>.2. </a:t>
            </a: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ru-RU" dirty="0"/>
              <a:t>.</a:t>
            </a:r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заголовком и подзаголовком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285728"/>
            <a:ext cx="9429816" cy="6667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867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Поручение от СД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1047733"/>
            <a:ext cx="11620581" cy="666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99003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10" y="2095491"/>
            <a:ext cx="11620581" cy="20955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15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3059" y="4762509"/>
            <a:ext cx="5050936" cy="8572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 baseline="0">
                <a:solidFill>
                  <a:srgbClr val="989898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Ответственные: Иванов И.И.</a:t>
            </a:r>
          </a:p>
          <a:p>
            <a:pPr lvl="0"/>
            <a:r>
              <a:rPr lang="ru-RU" dirty="0"/>
              <a:t>Срок: 10.08.2020 </a:t>
            </a:r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 с заголовком и подзаголовком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285728"/>
            <a:ext cx="9429816" cy="6667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867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Слайд с проектом решения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10" y="2095491"/>
            <a:ext cx="11620581" cy="2095515"/>
          </a:xfrm>
          <a:prstGeom prst="rect">
            <a:avLst/>
          </a:prstGeom>
        </p:spPr>
        <p:txBody>
          <a:bodyPr/>
          <a:lstStyle>
            <a:lvl1pPr marL="304792" marR="0" indent="-304792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228594">
              <a:buFont typeface="+mj-lt"/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1"/>
            <a:r>
              <a:rPr lang="ru-RU" dirty="0"/>
              <a:t>1. 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ru-RU" dirty="0"/>
              <a:t>.                           		</a:t>
            </a:r>
          </a:p>
          <a:p>
            <a:pPr marL="304792" marR="0" lvl="0" indent="-304792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–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ru-RU" dirty="0"/>
          </a:p>
          <a:p>
            <a:pPr lvl="0"/>
            <a:endParaRPr lang="ru-RU" dirty="0"/>
          </a:p>
          <a:p>
            <a:pPr lvl="1"/>
            <a:r>
              <a:rPr lang="ru-RU" dirty="0"/>
              <a:t>2. 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–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15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3059" y="4762509"/>
            <a:ext cx="5050936" cy="8572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 baseline="0">
                <a:solidFill>
                  <a:srgbClr val="989898"/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Ответственные: Иванов И.И.</a:t>
            </a:r>
          </a:p>
          <a:p>
            <a:pPr lvl="0"/>
            <a:r>
              <a:rPr lang="ru-RU" dirty="0"/>
              <a:t>Срок: 10.08.2020 </a:t>
            </a:r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 с заголовком и подзаголовком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285728"/>
            <a:ext cx="9429816" cy="6667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867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10" y="1238235"/>
            <a:ext cx="11620581" cy="4953035"/>
          </a:xfrm>
          <a:prstGeom prst="rect">
            <a:avLst/>
          </a:prstGeom>
        </p:spPr>
        <p:txBody>
          <a:bodyPr/>
          <a:lstStyle>
            <a:lvl1pPr marL="237061" indent="-237061">
              <a:lnSpc>
                <a:spcPts val="1867"/>
              </a:lnSpc>
              <a:buFont typeface="+mj-lt"/>
              <a:buAutoNum type="arabicPeriod"/>
              <a:defRPr sz="1600" baseline="0">
                <a:solidFill>
                  <a:schemeClr val="tx1">
                    <a:lumMod val="50000"/>
                  </a:schemeClr>
                </a:solidFill>
              </a:defRPr>
            </a:lvl1pPr>
            <a:lvl2pPr>
              <a:buFontTx/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endParaRPr lang="ru-RU" dirty="0"/>
          </a:p>
          <a:p>
            <a:pPr lvl="1"/>
            <a:r>
              <a:rPr lang="en-US" dirty="0"/>
              <a:t>2.1.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endParaRPr lang="ru-RU" dirty="0"/>
          </a:p>
          <a:p>
            <a:pPr lvl="1"/>
            <a:r>
              <a:rPr lang="en-US" dirty="0"/>
              <a:t>2.2.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diam</a:t>
            </a:r>
            <a:endParaRPr lang="ru-RU" dirty="0"/>
          </a:p>
          <a:p>
            <a:pPr lvl="1"/>
            <a:r>
              <a:rPr lang="en-US" dirty="0"/>
              <a:t>3.1.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endParaRPr lang="ru-RU" dirty="0"/>
          </a:p>
          <a:p>
            <a:pPr lvl="1"/>
            <a:r>
              <a:rPr lang="en-US" dirty="0"/>
              <a:t>3.2.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endParaRPr lang="ru-RU" dirty="0"/>
          </a:p>
          <a:p>
            <a:pPr lvl="1"/>
            <a:r>
              <a:rPr lang="en-US" dirty="0"/>
              <a:t>3.3. </a:t>
            </a:r>
            <a:r>
              <a:rPr lang="en-US" dirty="0" err="1"/>
              <a:t>Euismod</a:t>
            </a:r>
            <a:endParaRPr lang="ru-RU" dirty="0"/>
          </a:p>
          <a:p>
            <a:pPr lvl="1"/>
            <a:r>
              <a:rPr lang="en-US" dirty="0"/>
              <a:t>3.4.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заголовком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571768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10" y="1619251"/>
            <a:ext cx="11620581" cy="4476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285729"/>
            <a:ext cx="9334565" cy="1047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buNone/>
              <a:defRPr sz="29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 с заголовком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571768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285729"/>
            <a:ext cx="9334565" cy="1047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buNone/>
              <a:defRPr sz="29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Пример слайда с графиком реализации проекта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10" name="Таблица 9"/>
          <p:cNvSpPr>
            <a:spLocks noGrp="1"/>
          </p:cNvSpPr>
          <p:nvPr>
            <p:ph type="tbl" sz="quarter" idx="13" hasCustomPrompt="1"/>
          </p:nvPr>
        </p:nvSpPr>
        <p:spPr>
          <a:xfrm>
            <a:off x="285751" y="1523987"/>
            <a:ext cx="11620500" cy="4572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rgbClr val="989898"/>
                </a:solidFill>
              </a:defRPr>
            </a:lvl1pPr>
          </a:lstStyle>
          <a:p>
            <a:r>
              <a:rPr lang="ru-RU" dirty="0"/>
              <a:t>таблица</a:t>
            </a:r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заголовком и подзаголовком в одну строку и четырьмя колонкам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571768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10" y="285728"/>
            <a:ext cx="9334565" cy="6667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933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 1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857233"/>
            <a:ext cx="9334565" cy="476249"/>
          </a:xfrm>
          <a:prstGeom prst="rect">
            <a:avLst/>
          </a:prstGeom>
        </p:spPr>
        <p:txBody>
          <a:bodyPr/>
          <a:lstStyle>
            <a:lvl1pPr>
              <a:buNone/>
              <a:defRPr sz="21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2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5956" y="4093472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390753" y="1675475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3314688" y="1682744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7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242056" y="1676393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9163073" y="1676393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3203295" y="4093474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4312" y="4093464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9051690" y="4093474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7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8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30" name="Текст 28"/>
          <p:cNvSpPr>
            <a:spLocks noGrp="1"/>
          </p:cNvSpPr>
          <p:nvPr>
            <p:ph type="body" sz="quarter" idx="25" hasCustomPrompt="1"/>
          </p:nvPr>
        </p:nvSpPr>
        <p:spPr>
          <a:xfrm>
            <a:off x="278230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31" name="Текст 28"/>
          <p:cNvSpPr>
            <a:spLocks noGrp="1"/>
          </p:cNvSpPr>
          <p:nvPr>
            <p:ph type="body" sz="quarter" idx="26" hasCustomPrompt="1"/>
          </p:nvPr>
        </p:nvSpPr>
        <p:spPr>
          <a:xfrm>
            <a:off x="3203070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27" hasCustomPrompt="1"/>
          </p:nvPr>
        </p:nvSpPr>
        <p:spPr>
          <a:xfrm>
            <a:off x="6129422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28" hasCustomPrompt="1"/>
          </p:nvPr>
        </p:nvSpPr>
        <p:spPr>
          <a:xfrm>
            <a:off x="9054262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заголовком в две строки и четырьмя колонкам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571768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285729"/>
            <a:ext cx="9334565" cy="1047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buNone/>
              <a:defRPr sz="29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390753" y="1675475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3314688" y="1682744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7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242056" y="1676393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9163073" y="1676393"/>
            <a:ext cx="2619147" cy="20773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7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2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5956" y="4093472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3203295" y="4093474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4312" y="4093464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9051690" y="4093474"/>
            <a:ext cx="2762269" cy="20977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25" hasCustomPrompt="1"/>
          </p:nvPr>
        </p:nvSpPr>
        <p:spPr>
          <a:xfrm>
            <a:off x="278230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26" hasCustomPrompt="1"/>
          </p:nvPr>
        </p:nvSpPr>
        <p:spPr>
          <a:xfrm>
            <a:off x="3203070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27" hasCustomPrompt="1"/>
          </p:nvPr>
        </p:nvSpPr>
        <p:spPr>
          <a:xfrm>
            <a:off x="6129422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35" name="Текст 28"/>
          <p:cNvSpPr>
            <a:spLocks noGrp="1"/>
          </p:cNvSpPr>
          <p:nvPr>
            <p:ph type="body" sz="quarter" idx="28" hasCustomPrompt="1"/>
          </p:nvPr>
        </p:nvSpPr>
        <p:spPr>
          <a:xfrm>
            <a:off x="9054262" y="3762318"/>
            <a:ext cx="2762269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заголовком и подзаголовком в одну строку и 12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10" y="6286520"/>
            <a:ext cx="2476517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10" y="285728"/>
            <a:ext cx="9620317" cy="6667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933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 1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857233"/>
            <a:ext cx="9620317" cy="476249"/>
          </a:xfrm>
          <a:prstGeom prst="rect">
            <a:avLst/>
          </a:prstGeom>
        </p:spPr>
        <p:txBody>
          <a:bodyPr/>
          <a:lstStyle>
            <a:lvl1pPr>
              <a:buNone/>
              <a:defRPr sz="21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2</a:t>
            </a:r>
          </a:p>
        </p:txBody>
      </p:sp>
      <p:sp>
        <p:nvSpPr>
          <p:cNvPr id="62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3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55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5957" y="3066122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61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390753" y="157295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64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31765" y="3067041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65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2346561" y="1573874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66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84198" y="3067041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67" name="Рисунок 13"/>
          <p:cNvSpPr>
            <a:spLocks noGrp="1"/>
          </p:cNvSpPr>
          <p:nvPr>
            <p:ph type="pic" sz="quarter" idx="23" hasCustomPrompt="1"/>
          </p:nvPr>
        </p:nvSpPr>
        <p:spPr>
          <a:xfrm>
            <a:off x="4298995" y="1573874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68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6137022" y="3073370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69" name="Рисунок 13"/>
          <p:cNvSpPr>
            <a:spLocks noGrp="1"/>
          </p:cNvSpPr>
          <p:nvPr>
            <p:ph type="pic" sz="quarter" idx="26" hasCustomPrompt="1"/>
          </p:nvPr>
        </p:nvSpPr>
        <p:spPr>
          <a:xfrm>
            <a:off x="6251819" y="1580203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0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8092869" y="3073391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71" name="Рисунок 13"/>
          <p:cNvSpPr>
            <a:spLocks noGrp="1"/>
          </p:cNvSpPr>
          <p:nvPr>
            <p:ph type="pic" sz="quarter" idx="29" hasCustomPrompt="1"/>
          </p:nvPr>
        </p:nvSpPr>
        <p:spPr>
          <a:xfrm>
            <a:off x="8207665" y="158022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2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3073349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73" name="Рисунок 13"/>
          <p:cNvSpPr>
            <a:spLocks noGrp="1"/>
          </p:cNvSpPr>
          <p:nvPr>
            <p:ph type="pic" sz="quarter" idx="32" hasCustomPrompt="1"/>
          </p:nvPr>
        </p:nvSpPr>
        <p:spPr>
          <a:xfrm>
            <a:off x="10163493" y="1580182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4" name="Рисунок 13"/>
          <p:cNvSpPr>
            <a:spLocks noGrp="1"/>
          </p:cNvSpPr>
          <p:nvPr>
            <p:ph type="pic" sz="quarter" idx="34" hasCustomPrompt="1"/>
          </p:nvPr>
        </p:nvSpPr>
        <p:spPr>
          <a:xfrm>
            <a:off x="388103" y="3929006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5" name="Рисунок 13"/>
          <p:cNvSpPr>
            <a:spLocks noGrp="1"/>
          </p:cNvSpPr>
          <p:nvPr>
            <p:ph type="pic" sz="quarter" idx="36" hasCustomPrompt="1"/>
          </p:nvPr>
        </p:nvSpPr>
        <p:spPr>
          <a:xfrm>
            <a:off x="2343911" y="392992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6" name="Рисунок 13"/>
          <p:cNvSpPr>
            <a:spLocks noGrp="1"/>
          </p:cNvSpPr>
          <p:nvPr>
            <p:ph type="pic" sz="quarter" idx="38" hasCustomPrompt="1"/>
          </p:nvPr>
        </p:nvSpPr>
        <p:spPr>
          <a:xfrm>
            <a:off x="4296344" y="392992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7" name="Рисунок 13"/>
          <p:cNvSpPr>
            <a:spLocks noGrp="1"/>
          </p:cNvSpPr>
          <p:nvPr>
            <p:ph type="pic" sz="quarter" idx="40" hasCustomPrompt="1"/>
          </p:nvPr>
        </p:nvSpPr>
        <p:spPr>
          <a:xfrm>
            <a:off x="6249168" y="3936254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8" name="Рисунок 13"/>
          <p:cNvSpPr>
            <a:spLocks noGrp="1"/>
          </p:cNvSpPr>
          <p:nvPr>
            <p:ph type="pic" sz="quarter" idx="42" hasCustomPrompt="1"/>
          </p:nvPr>
        </p:nvSpPr>
        <p:spPr>
          <a:xfrm>
            <a:off x="8205015" y="393627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79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10046046" y="5429399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80" name="Рисунок 13"/>
          <p:cNvSpPr>
            <a:spLocks noGrp="1"/>
          </p:cNvSpPr>
          <p:nvPr>
            <p:ph type="pic" sz="quarter" idx="45" hasCustomPrompt="1"/>
          </p:nvPr>
        </p:nvSpPr>
        <p:spPr>
          <a:xfrm>
            <a:off x="10160843" y="3936233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81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273306" y="5423637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82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2229114" y="5424555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83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4181547" y="5424555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84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6134371" y="5430885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85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8090218" y="5430906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86" name="Текст 28"/>
          <p:cNvSpPr>
            <a:spLocks noGrp="1"/>
          </p:cNvSpPr>
          <p:nvPr>
            <p:ph type="body" sz="quarter" idx="52" hasCustomPrompt="1"/>
          </p:nvPr>
        </p:nvSpPr>
        <p:spPr>
          <a:xfrm>
            <a:off x="278229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7" name="Текст 28"/>
          <p:cNvSpPr>
            <a:spLocks noGrp="1"/>
          </p:cNvSpPr>
          <p:nvPr>
            <p:ph type="body" sz="quarter" idx="53" hasCustomPrompt="1"/>
          </p:nvPr>
        </p:nvSpPr>
        <p:spPr>
          <a:xfrm>
            <a:off x="2228123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8" name="Текст 28"/>
          <p:cNvSpPr>
            <a:spLocks noGrp="1"/>
          </p:cNvSpPr>
          <p:nvPr>
            <p:ph type="body" sz="quarter" idx="54" hasCustomPrompt="1"/>
          </p:nvPr>
        </p:nvSpPr>
        <p:spPr>
          <a:xfrm>
            <a:off x="4183507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9" name="Текст 28"/>
          <p:cNvSpPr>
            <a:spLocks noGrp="1"/>
          </p:cNvSpPr>
          <p:nvPr>
            <p:ph type="body" sz="quarter" idx="55" hasCustomPrompt="1"/>
          </p:nvPr>
        </p:nvSpPr>
        <p:spPr>
          <a:xfrm>
            <a:off x="6133400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0" name="Текст 28"/>
          <p:cNvSpPr>
            <a:spLocks noGrp="1"/>
          </p:cNvSpPr>
          <p:nvPr>
            <p:ph type="body" sz="quarter" idx="56" hasCustomPrompt="1"/>
          </p:nvPr>
        </p:nvSpPr>
        <p:spPr>
          <a:xfrm>
            <a:off x="8096264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1" name="Текст 28"/>
          <p:cNvSpPr>
            <a:spLocks noGrp="1"/>
          </p:cNvSpPr>
          <p:nvPr>
            <p:ph type="body" sz="quarter" idx="57" hasCustomPrompt="1"/>
          </p:nvPr>
        </p:nvSpPr>
        <p:spPr>
          <a:xfrm>
            <a:off x="10046157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2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78229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3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2228123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4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4183507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5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6133400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6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8096264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97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10046157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заголовком в две строки и 12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10" y="6286520"/>
            <a:ext cx="2476517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5957" y="3066122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 hasCustomPrompt="1"/>
          </p:nvPr>
        </p:nvSpPr>
        <p:spPr>
          <a:xfrm>
            <a:off x="390753" y="157295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31765" y="3067041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28" name="Рисунок 13"/>
          <p:cNvSpPr>
            <a:spLocks noGrp="1"/>
          </p:cNvSpPr>
          <p:nvPr>
            <p:ph type="pic" sz="quarter" idx="20" hasCustomPrompt="1"/>
          </p:nvPr>
        </p:nvSpPr>
        <p:spPr>
          <a:xfrm>
            <a:off x="2346561" y="1573874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84198" y="3067041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31" name="Рисунок 13"/>
          <p:cNvSpPr>
            <a:spLocks noGrp="1"/>
          </p:cNvSpPr>
          <p:nvPr>
            <p:ph type="pic" sz="quarter" idx="23" hasCustomPrompt="1"/>
          </p:nvPr>
        </p:nvSpPr>
        <p:spPr>
          <a:xfrm>
            <a:off x="4298995" y="1573874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6137022" y="3073370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34" name="Рисунок 13"/>
          <p:cNvSpPr>
            <a:spLocks noGrp="1"/>
          </p:cNvSpPr>
          <p:nvPr>
            <p:ph type="pic" sz="quarter" idx="26" hasCustomPrompt="1"/>
          </p:nvPr>
        </p:nvSpPr>
        <p:spPr>
          <a:xfrm>
            <a:off x="6251819" y="1580203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8092869" y="3073391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37" name="Рисунок 13"/>
          <p:cNvSpPr>
            <a:spLocks noGrp="1"/>
          </p:cNvSpPr>
          <p:nvPr>
            <p:ph type="pic" sz="quarter" idx="29" hasCustomPrompt="1"/>
          </p:nvPr>
        </p:nvSpPr>
        <p:spPr>
          <a:xfrm>
            <a:off x="8207665" y="158022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3073349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40" name="Рисунок 13"/>
          <p:cNvSpPr>
            <a:spLocks noGrp="1"/>
          </p:cNvSpPr>
          <p:nvPr>
            <p:ph type="pic" sz="quarter" idx="32" hasCustomPrompt="1"/>
          </p:nvPr>
        </p:nvSpPr>
        <p:spPr>
          <a:xfrm>
            <a:off x="10163493" y="1580182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2" name="Рисунок 13"/>
          <p:cNvSpPr>
            <a:spLocks noGrp="1"/>
          </p:cNvSpPr>
          <p:nvPr>
            <p:ph type="pic" sz="quarter" idx="34" hasCustomPrompt="1"/>
          </p:nvPr>
        </p:nvSpPr>
        <p:spPr>
          <a:xfrm>
            <a:off x="388103" y="3929006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4" name="Рисунок 13"/>
          <p:cNvSpPr>
            <a:spLocks noGrp="1"/>
          </p:cNvSpPr>
          <p:nvPr>
            <p:ph type="pic" sz="quarter" idx="36" hasCustomPrompt="1"/>
          </p:nvPr>
        </p:nvSpPr>
        <p:spPr>
          <a:xfrm>
            <a:off x="2343911" y="392992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6" name="Рисунок 13"/>
          <p:cNvSpPr>
            <a:spLocks noGrp="1"/>
          </p:cNvSpPr>
          <p:nvPr>
            <p:ph type="pic" sz="quarter" idx="38" hasCustomPrompt="1"/>
          </p:nvPr>
        </p:nvSpPr>
        <p:spPr>
          <a:xfrm>
            <a:off x="4296344" y="392992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40" hasCustomPrompt="1"/>
          </p:nvPr>
        </p:nvSpPr>
        <p:spPr>
          <a:xfrm>
            <a:off x="6249168" y="3936254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42" hasCustomPrompt="1"/>
          </p:nvPr>
        </p:nvSpPr>
        <p:spPr>
          <a:xfrm>
            <a:off x="8205015" y="3936275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52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10046046" y="5429399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53" name="Рисунок 13"/>
          <p:cNvSpPr>
            <a:spLocks noGrp="1"/>
          </p:cNvSpPr>
          <p:nvPr>
            <p:ph type="pic" sz="quarter" idx="45" hasCustomPrompt="1"/>
          </p:nvPr>
        </p:nvSpPr>
        <p:spPr>
          <a:xfrm>
            <a:off x="10160843" y="3936233"/>
            <a:ext cx="1628547" cy="120107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>
                <a:solidFill>
                  <a:srgbClr val="989898"/>
                </a:solidFill>
              </a:defRPr>
            </a:lvl1pPr>
          </a:lstStyle>
          <a:p>
            <a:r>
              <a:rPr lang="ru-RU" sz="1067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273306" y="5423637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57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2229114" y="5424555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58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4181547" y="5424555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59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6134371" y="5430885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60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8090218" y="5430906"/>
            <a:ext cx="1819516" cy="5461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5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285729"/>
            <a:ext cx="9334565" cy="1047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buNone/>
              <a:defRPr sz="29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61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63" name="Текст 28"/>
          <p:cNvSpPr>
            <a:spLocks noGrp="1"/>
          </p:cNvSpPr>
          <p:nvPr>
            <p:ph type="body" sz="quarter" idx="52" hasCustomPrompt="1"/>
          </p:nvPr>
        </p:nvSpPr>
        <p:spPr>
          <a:xfrm>
            <a:off x="278229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64" name="Текст 28"/>
          <p:cNvSpPr>
            <a:spLocks noGrp="1"/>
          </p:cNvSpPr>
          <p:nvPr>
            <p:ph type="body" sz="quarter" idx="53" hasCustomPrompt="1"/>
          </p:nvPr>
        </p:nvSpPr>
        <p:spPr>
          <a:xfrm>
            <a:off x="2228123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65" name="Текст 28"/>
          <p:cNvSpPr>
            <a:spLocks noGrp="1"/>
          </p:cNvSpPr>
          <p:nvPr>
            <p:ph type="body" sz="quarter" idx="54" hasCustomPrompt="1"/>
          </p:nvPr>
        </p:nvSpPr>
        <p:spPr>
          <a:xfrm>
            <a:off x="4183507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66" name="Текст 28"/>
          <p:cNvSpPr>
            <a:spLocks noGrp="1"/>
          </p:cNvSpPr>
          <p:nvPr>
            <p:ph type="body" sz="quarter" idx="55" hasCustomPrompt="1"/>
          </p:nvPr>
        </p:nvSpPr>
        <p:spPr>
          <a:xfrm>
            <a:off x="6133400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67" name="Текст 28"/>
          <p:cNvSpPr>
            <a:spLocks noGrp="1"/>
          </p:cNvSpPr>
          <p:nvPr>
            <p:ph type="body" sz="quarter" idx="56" hasCustomPrompt="1"/>
          </p:nvPr>
        </p:nvSpPr>
        <p:spPr>
          <a:xfrm>
            <a:off x="8096264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68" name="Текст 28"/>
          <p:cNvSpPr>
            <a:spLocks noGrp="1"/>
          </p:cNvSpPr>
          <p:nvPr>
            <p:ph type="body" sz="quarter" idx="57" hasCustomPrompt="1"/>
          </p:nvPr>
        </p:nvSpPr>
        <p:spPr>
          <a:xfrm>
            <a:off x="10046157" y="277893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69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78229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70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2228123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71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4183507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72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6133400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73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8096264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74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10046157" y="5136032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на белом фон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10" y="3047998"/>
            <a:ext cx="6191293" cy="27622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933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298429" y="630239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3A07675-469C-45AB-BB7E-5B96BD38514D}" type="datetime4">
              <a:rPr lang="ru-RU" smtClean="0"/>
              <a:pPr/>
              <a:t>3 февраля 2025 г.</a:t>
            </a:fld>
            <a:endParaRPr lang="ru-RU" dirty="0"/>
          </a:p>
        </p:txBody>
      </p:sp>
      <p:pic>
        <p:nvPicPr>
          <p:cNvPr id="2050" name="Picture 2" descr="C:\Users\DЖЕM\Desktop\росс 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901" y="416965"/>
            <a:ext cx="3280833" cy="440267"/>
          </a:xfrm>
          <a:prstGeom prst="rect">
            <a:avLst/>
          </a:prstGeom>
          <a:noFill/>
        </p:spPr>
      </p:pic>
      <p:pic>
        <p:nvPicPr>
          <p:cNvPr id="2052" name="Picture 4" descr="C:\Users\DЖЕM\Desktop\1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10493" y="0"/>
            <a:ext cx="5381508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 с заголовком в две строки и 12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381267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5957" y="3168642"/>
            <a:ext cx="1819516" cy="824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ru-RU" dirty="0"/>
              <a:t>.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31765" y="3169561"/>
            <a:ext cx="1819516" cy="824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84198" y="3169561"/>
            <a:ext cx="1819516" cy="824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ru-RU" dirty="0"/>
              <a:t>.</a:t>
            </a:r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6137022" y="3175890"/>
            <a:ext cx="1819516" cy="824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8092869" y="3175911"/>
            <a:ext cx="1819516" cy="824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10048697" y="3175868"/>
            <a:ext cx="1819516" cy="8246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52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10046046" y="5048375"/>
            <a:ext cx="1819516" cy="8556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273306" y="5042613"/>
            <a:ext cx="1819516" cy="8556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57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2229114" y="5043531"/>
            <a:ext cx="1819516" cy="8556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58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4181547" y="5043531"/>
            <a:ext cx="1819516" cy="8556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59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6134371" y="5049861"/>
            <a:ext cx="1819516" cy="8556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60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8090218" y="5049882"/>
            <a:ext cx="1819516" cy="8556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ru-RU" dirty="0"/>
              <a:t>.</a:t>
            </a:r>
          </a:p>
        </p:txBody>
      </p:sp>
      <p:sp>
        <p:nvSpPr>
          <p:cNvPr id="5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285729"/>
            <a:ext cx="9334565" cy="1047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buNone/>
              <a:defRPr sz="29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61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2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pic>
        <p:nvPicPr>
          <p:cNvPr id="63" name="Рисунок 62" descr="_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254" y="2555910"/>
            <a:ext cx="331957" cy="331957"/>
          </a:xfrm>
          <a:prstGeom prst="rect">
            <a:avLst/>
          </a:prstGeom>
        </p:spPr>
      </p:pic>
      <p:pic>
        <p:nvPicPr>
          <p:cNvPr id="65" name="Рисунок 64" descr="_02_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65147" y="2603414"/>
            <a:ext cx="392475" cy="283009"/>
          </a:xfrm>
          <a:prstGeom prst="rect">
            <a:avLst/>
          </a:prstGeom>
        </p:spPr>
      </p:pic>
      <p:pic>
        <p:nvPicPr>
          <p:cNvPr id="66" name="Рисунок 65" descr="_0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309747" y="2563585"/>
            <a:ext cx="320388" cy="320388"/>
          </a:xfrm>
          <a:prstGeom prst="rect">
            <a:avLst/>
          </a:prstGeom>
        </p:spPr>
      </p:pic>
      <p:pic>
        <p:nvPicPr>
          <p:cNvPr id="67" name="Рисунок 66" descr="_0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262507" y="2635083"/>
            <a:ext cx="365776" cy="258980"/>
          </a:xfrm>
          <a:prstGeom prst="rect">
            <a:avLst/>
          </a:prstGeom>
        </p:spPr>
      </p:pic>
      <p:pic>
        <p:nvPicPr>
          <p:cNvPr id="68" name="Рисунок 67" descr="_0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175701" y="2603413"/>
            <a:ext cx="355096" cy="294579"/>
          </a:xfrm>
          <a:prstGeom prst="rect">
            <a:avLst/>
          </a:prstGeom>
        </p:spPr>
      </p:pic>
      <p:pic>
        <p:nvPicPr>
          <p:cNvPr id="69" name="Рисунок 68" descr="_06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215267" y="2611331"/>
            <a:ext cx="346196" cy="290128"/>
          </a:xfrm>
          <a:prstGeom prst="rect">
            <a:avLst/>
          </a:prstGeom>
        </p:spPr>
      </p:pic>
      <p:pic>
        <p:nvPicPr>
          <p:cNvPr id="70" name="Рисунок 69" descr="_07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04712" y="4460659"/>
            <a:ext cx="352427" cy="302588"/>
          </a:xfrm>
          <a:prstGeom prst="rect">
            <a:avLst/>
          </a:prstGeom>
        </p:spPr>
      </p:pic>
      <p:pic>
        <p:nvPicPr>
          <p:cNvPr id="71" name="Рисунок 70" descr="_08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73308" y="4421315"/>
            <a:ext cx="337297" cy="338188"/>
          </a:xfrm>
          <a:prstGeom prst="rect">
            <a:avLst/>
          </a:prstGeom>
        </p:spPr>
      </p:pic>
      <p:pic>
        <p:nvPicPr>
          <p:cNvPr id="72" name="Рисунок 71" descr="_09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309990" y="4437150"/>
            <a:ext cx="315937" cy="322167"/>
          </a:xfrm>
          <a:prstGeom prst="rect">
            <a:avLst/>
          </a:prstGeom>
        </p:spPr>
      </p:pic>
      <p:pic>
        <p:nvPicPr>
          <p:cNvPr id="73" name="Рисунок 72" descr="_10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262750" y="4428990"/>
            <a:ext cx="248300" cy="330177"/>
          </a:xfrm>
          <a:prstGeom prst="rect">
            <a:avLst/>
          </a:prstGeom>
        </p:spPr>
      </p:pic>
      <p:pic>
        <p:nvPicPr>
          <p:cNvPr id="74" name="Рисунок 73" descr="_1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07107" y="4405237"/>
            <a:ext cx="287459" cy="355096"/>
          </a:xfrm>
          <a:prstGeom prst="rect">
            <a:avLst/>
          </a:prstGeom>
        </p:spPr>
      </p:pic>
      <p:pic>
        <p:nvPicPr>
          <p:cNvPr id="75" name="Рисунок 74" descr="_1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167785" y="4413155"/>
            <a:ext cx="373785" cy="349756"/>
          </a:xfrm>
          <a:prstGeom prst="rect">
            <a:avLst/>
          </a:prstGeom>
        </p:spPr>
      </p:pic>
      <p:sp>
        <p:nvSpPr>
          <p:cNvPr id="77" name="Текст 28"/>
          <p:cNvSpPr>
            <a:spLocks noGrp="1"/>
          </p:cNvSpPr>
          <p:nvPr>
            <p:ph type="body" sz="quarter" idx="52" hasCustomPrompt="1"/>
          </p:nvPr>
        </p:nvSpPr>
        <p:spPr>
          <a:xfrm>
            <a:off x="278229" y="288145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78" name="Текст 28"/>
          <p:cNvSpPr>
            <a:spLocks noGrp="1"/>
          </p:cNvSpPr>
          <p:nvPr>
            <p:ph type="body" sz="quarter" idx="53" hasCustomPrompt="1"/>
          </p:nvPr>
        </p:nvSpPr>
        <p:spPr>
          <a:xfrm>
            <a:off x="2228123" y="288145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79" name="Текст 28"/>
          <p:cNvSpPr>
            <a:spLocks noGrp="1"/>
          </p:cNvSpPr>
          <p:nvPr>
            <p:ph type="body" sz="quarter" idx="54" hasCustomPrompt="1"/>
          </p:nvPr>
        </p:nvSpPr>
        <p:spPr>
          <a:xfrm>
            <a:off x="4183507" y="288145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0" name="Текст 28"/>
          <p:cNvSpPr>
            <a:spLocks noGrp="1"/>
          </p:cNvSpPr>
          <p:nvPr>
            <p:ph type="body" sz="quarter" idx="55" hasCustomPrompt="1"/>
          </p:nvPr>
        </p:nvSpPr>
        <p:spPr>
          <a:xfrm>
            <a:off x="6133400" y="288145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1" name="Текст 28"/>
          <p:cNvSpPr>
            <a:spLocks noGrp="1"/>
          </p:cNvSpPr>
          <p:nvPr>
            <p:ph type="body" sz="quarter" idx="56" hasCustomPrompt="1"/>
          </p:nvPr>
        </p:nvSpPr>
        <p:spPr>
          <a:xfrm>
            <a:off x="8096264" y="288145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2" name="Текст 28"/>
          <p:cNvSpPr>
            <a:spLocks noGrp="1"/>
          </p:cNvSpPr>
          <p:nvPr>
            <p:ph type="body" sz="quarter" idx="57" hasCustomPrompt="1"/>
          </p:nvPr>
        </p:nvSpPr>
        <p:spPr>
          <a:xfrm>
            <a:off x="10046157" y="2881459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3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78229" y="4740070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4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2228123" y="4740070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5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4183507" y="4740070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6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6133400" y="4740070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7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8096264" y="4740070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88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10046157" y="4740070"/>
            <a:ext cx="1817243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 с заголовком в две строки и четырьмя колонкам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571768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10" y="285729"/>
            <a:ext cx="9334565" cy="1047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buNone/>
              <a:defRPr sz="29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                                                                                     в две строки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5956" y="2188458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3203295" y="2188459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4312" y="2188450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3" hasCustomPrompt="1"/>
          </p:nvPr>
        </p:nvSpPr>
        <p:spPr>
          <a:xfrm>
            <a:off x="9051690" y="2188459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7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28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273306" y="4569724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3200644" y="4569726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9" hasCustomPrompt="1"/>
          </p:nvPr>
        </p:nvSpPr>
        <p:spPr>
          <a:xfrm>
            <a:off x="6121662" y="4569716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ru-RU" dirty="0"/>
              <a:t>.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9049039" y="4569726"/>
            <a:ext cx="2762269" cy="1526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36" name="Рисунок 35" descr="_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254" y="1555383"/>
            <a:ext cx="331957" cy="331957"/>
          </a:xfrm>
          <a:prstGeom prst="rect">
            <a:avLst/>
          </a:prstGeom>
        </p:spPr>
      </p:pic>
      <p:pic>
        <p:nvPicPr>
          <p:cNvPr id="37" name="Рисунок 36" descr="_02_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30176" y="1602888"/>
            <a:ext cx="392475" cy="283009"/>
          </a:xfrm>
          <a:prstGeom prst="rect">
            <a:avLst/>
          </a:prstGeom>
        </p:spPr>
      </p:pic>
      <p:pic>
        <p:nvPicPr>
          <p:cNvPr id="38" name="Рисунок 37" descr="_0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188559" y="1563058"/>
            <a:ext cx="320388" cy="320388"/>
          </a:xfrm>
          <a:prstGeom prst="rect">
            <a:avLst/>
          </a:prstGeom>
        </p:spPr>
      </p:pic>
      <p:pic>
        <p:nvPicPr>
          <p:cNvPr id="39" name="Рисунок 38" descr="_0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262507" y="1634557"/>
            <a:ext cx="365776" cy="258980"/>
          </a:xfrm>
          <a:prstGeom prst="rect">
            <a:avLst/>
          </a:prstGeom>
        </p:spPr>
      </p:pic>
      <p:pic>
        <p:nvPicPr>
          <p:cNvPr id="40" name="Рисунок 39" descr="_0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04712" y="3959917"/>
            <a:ext cx="352427" cy="302588"/>
          </a:xfrm>
          <a:prstGeom prst="rect">
            <a:avLst/>
          </a:prstGeom>
        </p:spPr>
      </p:pic>
      <p:pic>
        <p:nvPicPr>
          <p:cNvPr id="41" name="Рисунок 40" descr="_08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38337" y="3920573"/>
            <a:ext cx="337297" cy="338188"/>
          </a:xfrm>
          <a:prstGeom prst="rect">
            <a:avLst/>
          </a:prstGeom>
        </p:spPr>
      </p:pic>
      <p:pic>
        <p:nvPicPr>
          <p:cNvPr id="42" name="Рисунок 41" descr="_09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188802" y="3936407"/>
            <a:ext cx="315937" cy="322167"/>
          </a:xfrm>
          <a:prstGeom prst="rect">
            <a:avLst/>
          </a:prstGeom>
        </p:spPr>
      </p:pic>
      <p:pic>
        <p:nvPicPr>
          <p:cNvPr id="43" name="Рисунок 42" descr="_10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262750" y="3928248"/>
            <a:ext cx="248300" cy="330177"/>
          </a:xfrm>
          <a:prstGeom prst="rect">
            <a:avLst/>
          </a:prstGeom>
        </p:spPr>
      </p:pic>
      <p:sp>
        <p:nvSpPr>
          <p:cNvPr id="44" name="Текст 28"/>
          <p:cNvSpPr>
            <a:spLocks noGrp="1"/>
          </p:cNvSpPr>
          <p:nvPr>
            <p:ph type="body" sz="quarter" idx="58" hasCustomPrompt="1"/>
          </p:nvPr>
        </p:nvSpPr>
        <p:spPr>
          <a:xfrm>
            <a:off x="278230" y="1891552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45" name="Текст 28"/>
          <p:cNvSpPr>
            <a:spLocks noGrp="1"/>
          </p:cNvSpPr>
          <p:nvPr>
            <p:ph type="body" sz="quarter" idx="59" hasCustomPrompt="1"/>
          </p:nvPr>
        </p:nvSpPr>
        <p:spPr>
          <a:xfrm>
            <a:off x="3201081" y="1891552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46" name="Текст 28"/>
          <p:cNvSpPr>
            <a:spLocks noGrp="1"/>
          </p:cNvSpPr>
          <p:nvPr>
            <p:ph type="body" sz="quarter" idx="60" hasCustomPrompt="1"/>
          </p:nvPr>
        </p:nvSpPr>
        <p:spPr>
          <a:xfrm>
            <a:off x="6123931" y="1891552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47" name="Текст 28"/>
          <p:cNvSpPr>
            <a:spLocks noGrp="1"/>
          </p:cNvSpPr>
          <p:nvPr>
            <p:ph type="body" sz="quarter" idx="61" hasCustomPrompt="1"/>
          </p:nvPr>
        </p:nvSpPr>
        <p:spPr>
          <a:xfrm>
            <a:off x="9048771" y="1891552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48" name="Текст 28"/>
          <p:cNvSpPr>
            <a:spLocks noGrp="1"/>
          </p:cNvSpPr>
          <p:nvPr>
            <p:ph type="body" sz="quarter" idx="62" hasCustomPrompt="1"/>
          </p:nvPr>
        </p:nvSpPr>
        <p:spPr>
          <a:xfrm>
            <a:off x="278230" y="4271296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49" name="Текст 28"/>
          <p:cNvSpPr>
            <a:spLocks noGrp="1"/>
          </p:cNvSpPr>
          <p:nvPr>
            <p:ph type="body" sz="quarter" idx="63" hasCustomPrompt="1"/>
          </p:nvPr>
        </p:nvSpPr>
        <p:spPr>
          <a:xfrm>
            <a:off x="3201081" y="4271296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50" name="Текст 28"/>
          <p:cNvSpPr>
            <a:spLocks noGrp="1"/>
          </p:cNvSpPr>
          <p:nvPr>
            <p:ph type="body" sz="quarter" idx="64" hasCustomPrompt="1"/>
          </p:nvPr>
        </p:nvSpPr>
        <p:spPr>
          <a:xfrm>
            <a:off x="6123931" y="4271296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  <p:sp>
        <p:nvSpPr>
          <p:cNvPr id="51" name="Текст 28"/>
          <p:cNvSpPr>
            <a:spLocks noGrp="1"/>
          </p:cNvSpPr>
          <p:nvPr>
            <p:ph type="body" sz="quarter" idx="65" hasCustomPrompt="1"/>
          </p:nvPr>
        </p:nvSpPr>
        <p:spPr>
          <a:xfrm>
            <a:off x="9048771" y="4271296"/>
            <a:ext cx="2758551" cy="32162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sz="1600" dirty="0"/>
              <a:t>Заголовок 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solidFill>
          <a:srgbClr val="99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ЖЕM\Desktop\росс 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58179" y="3127413"/>
            <a:ext cx="3280835" cy="440267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25F3E-B9A7-4F67-8592-9331F4B3A5E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106098-7FFA-4394-8C9A-E6C50A951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66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5852-C14E-4923-9D27-33CA6A4DE6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44203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паттер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DЖЕM\Desktop\паттерн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2955" y="0"/>
            <a:ext cx="6099045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3238499"/>
            <a:ext cx="5524539" cy="27622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40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0961" y="380979"/>
            <a:ext cx="1462617" cy="2032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3" y="2095498"/>
            <a:ext cx="5524516" cy="9525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1.</a:t>
            </a: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с паттер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0961" y="380979"/>
            <a:ext cx="1462617" cy="2032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3" y="2095498"/>
            <a:ext cx="11144305" cy="2952764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buNone/>
              <a:defRPr sz="40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1.2. Подраздел раздела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DЖЕM\Desktop\вфыв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749" y="0"/>
            <a:ext cx="8557252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3238499"/>
            <a:ext cx="4095779" cy="27622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40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0961" y="380979"/>
            <a:ext cx="1462617" cy="2032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3" y="2095498"/>
            <a:ext cx="1333487" cy="9525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1.</a:t>
            </a:r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571768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3238499"/>
            <a:ext cx="5524539" cy="27622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4000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0961" y="380979"/>
            <a:ext cx="1462617" cy="203200"/>
          </a:xfrm>
          <a:prstGeom prst="rect">
            <a:avLst/>
          </a:prstGeom>
          <a:noFill/>
        </p:spPr>
      </p:pic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3" y="2095498"/>
            <a:ext cx="5524516" cy="9525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1.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rgbClr val="989898"/>
                </a:solidFill>
              </a:defRPr>
            </a:lvl1pPr>
          </a:lstStyle>
          <a:p>
            <a:r>
              <a:rPr lang="ru-RU" sz="1600" dirty="0">
                <a:solidFill>
                  <a:srgbClr val="989898"/>
                </a:solidFill>
              </a:rPr>
              <a:t>фото / графика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285728"/>
            <a:ext cx="9429816" cy="6667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933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 1</a:t>
            </a: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709" y="857233"/>
            <a:ext cx="9429816" cy="476249"/>
          </a:xfrm>
          <a:prstGeom prst="rect">
            <a:avLst/>
          </a:prstGeom>
        </p:spPr>
        <p:txBody>
          <a:bodyPr/>
          <a:lstStyle>
            <a:lvl1pPr>
              <a:buNone/>
              <a:defRPr sz="2133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 2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10" y="1619251"/>
            <a:ext cx="5048285" cy="4476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+mj-lt"/>
              <a:buNone/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 hasCustomPrompt="1"/>
          </p:nvPr>
        </p:nvSpPr>
        <p:spPr>
          <a:xfrm>
            <a:off x="5905501" y="1714501"/>
            <a:ext cx="6000751" cy="4476751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rgbClr val="989898"/>
                </a:solidFill>
              </a:defRPr>
            </a:lvl1pPr>
          </a:lstStyle>
          <a:p>
            <a:r>
              <a:rPr lang="ru-RU" dirty="0"/>
              <a:t>фото / графика</a:t>
            </a: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285728"/>
            <a:ext cx="9429816" cy="11430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933"/>
              </a:lnSpc>
              <a:defRPr sz="2933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 </a:t>
            </a: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2" y="1619251"/>
            <a:ext cx="5619789" cy="45796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ru-RU" dirty="0"/>
              <a:t>_________ за 2019 год </a:t>
            </a:r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 hasCustomPrompt="1"/>
          </p:nvPr>
        </p:nvSpPr>
        <p:spPr>
          <a:xfrm>
            <a:off x="292925" y="1619251"/>
            <a:ext cx="5707824" cy="4572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067" baseline="0">
                <a:solidFill>
                  <a:srgbClr val="989898"/>
                </a:solidFill>
              </a:defRPr>
            </a:lvl1pPr>
          </a:lstStyle>
          <a:p>
            <a:r>
              <a:rPr lang="ru-RU" sz="1600" dirty="0">
                <a:solidFill>
                  <a:srgbClr val="989898"/>
                </a:solidFill>
              </a:rPr>
              <a:t>график / диаграмма</a:t>
            </a:r>
            <a:endParaRPr lang="ru-RU" dirty="0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 с заголовком и подзаголовком в одну строку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285709" y="6286520"/>
            <a:ext cx="2667019" cy="476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33" dirty="0">
                <a:solidFill>
                  <a:schemeClr val="tx1">
                    <a:lumMod val="50000"/>
                  </a:schemeClr>
                </a:solidFill>
              </a:rPr>
              <a:t>© ПАО СК «РОСГОССТРАХ», 2020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0985696" y="6286520"/>
            <a:ext cx="1047757" cy="476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560"/>
              </a:lnSpc>
              <a:spcBef>
                <a:spcPts val="0"/>
              </a:spcBef>
              <a:buNone/>
              <a:defRPr sz="1300" kern="12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4B2000A4-FA86-4DED-8EC8-51FA02934A42}" type="slidenum">
              <a:rPr lang="en-US" sz="933" smtClean="0">
                <a:solidFill>
                  <a:schemeClr val="tx1">
                    <a:lumMod val="50000"/>
                  </a:schemeClr>
                </a:solidFill>
              </a:rPr>
              <a:pPr marL="0" marR="0" lvl="0" indent="0" algn="r" defTabSz="121917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09" y="285728"/>
            <a:ext cx="9429816" cy="11430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933"/>
              </a:lnSpc>
              <a:defRPr sz="2933" b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управления проектом </a:t>
            </a:r>
          </a:p>
        </p:txBody>
      </p:sp>
      <p:pic>
        <p:nvPicPr>
          <p:cNvPr id="3076" name="Picture 4" descr="C:\Users\DЖЕM\Desktop\лого рос мин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45620" y="380979"/>
            <a:ext cx="1462617" cy="20320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56" r:id="rId3"/>
    <p:sldLayoutId id="2147483684" r:id="rId4"/>
    <p:sldLayoutId id="2147483671" r:id="rId5"/>
    <p:sldLayoutId id="2147483674" r:id="rId6"/>
    <p:sldLayoutId id="2147483672" r:id="rId7"/>
    <p:sldLayoutId id="2147483690" r:id="rId8"/>
    <p:sldLayoutId id="2147483691" r:id="rId9"/>
    <p:sldLayoutId id="2147483692" r:id="rId10"/>
    <p:sldLayoutId id="2147483681" r:id="rId11"/>
    <p:sldLayoutId id="2147483693" r:id="rId12"/>
    <p:sldLayoutId id="2147483686" r:id="rId13"/>
    <p:sldLayoutId id="2147483682" r:id="rId14"/>
    <p:sldLayoutId id="2147483687" r:id="rId15"/>
    <p:sldLayoutId id="2147483677" r:id="rId16"/>
    <p:sldLayoutId id="2147483679" r:id="rId17"/>
    <p:sldLayoutId id="2147483678" r:id="rId18"/>
    <p:sldLayoutId id="2147483680" r:id="rId19"/>
    <p:sldLayoutId id="2147483683" r:id="rId20"/>
    <p:sldLayoutId id="2147483689" r:id="rId21"/>
    <p:sldLayoutId id="2147483676" r:id="rId22"/>
    <p:sldLayoutId id="2147483694" r:id="rId23"/>
    <p:sldLayoutId id="2147483695" r:id="rId2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>
            <a:extLst>
              <a:ext uri="{FF2B5EF4-FFF2-40B4-BE49-F238E27FC236}">
                <a16:creationId xmlns="" xmlns:a16="http://schemas.microsoft.com/office/drawing/2014/main" id="{07322A9E-F1EC-405E-8971-BA906EFFC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6">
            <a:extLst>
              <a:ext uri="{FF2B5EF4-FFF2-40B4-BE49-F238E27FC236}">
                <a16:creationId xmlns="" xmlns:a16="http://schemas.microsoft.com/office/drawing/2014/main" id="{A5704422-1118-4FD1-95AD-29A064EB8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>
            <a:extLst>
              <a:ext uri="{FF2B5EF4-FFF2-40B4-BE49-F238E27FC236}">
                <a16:creationId xmlns="" xmlns:a16="http://schemas.microsoft.com/office/drawing/2014/main" id="{A88B2AAA-B805-498E-A9E6-98B88585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8">
            <a:extLst>
              <a:ext uri="{FF2B5EF4-FFF2-40B4-BE49-F238E27FC236}">
                <a16:creationId xmlns="" xmlns:a16="http://schemas.microsoft.com/office/drawing/2014/main" id="{9B8051E0-19D7-43E1-BFD9-E6DBFEB3A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>
            <a:extLst>
              <a:ext uri="{FF2B5EF4-FFF2-40B4-BE49-F238E27FC236}">
                <a16:creationId xmlns="" xmlns:a16="http://schemas.microsoft.com/office/drawing/2014/main" id="{4EDB2B02-86A2-46F5-A4BE-B7D9B1041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">
            <a:extLst>
              <a:ext uri="{FF2B5EF4-FFF2-40B4-BE49-F238E27FC236}">
                <a16:creationId xmlns="" xmlns:a16="http://schemas.microsoft.com/office/drawing/2014/main" id="{43954639-FB5D-41F4-9560-6F6DFE778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2">
            <a:extLst>
              <a:ext uri="{FF2B5EF4-FFF2-40B4-BE49-F238E27FC236}">
                <a16:creationId xmlns="" xmlns:a16="http://schemas.microsoft.com/office/drawing/2014/main" id="{E898931C-0323-41FA-A036-20F818B1FF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4">
            <a:extLst>
              <a:ext uri="{FF2B5EF4-FFF2-40B4-BE49-F238E27FC236}">
                <a16:creationId xmlns="" xmlns:a16="http://schemas.microsoft.com/office/drawing/2014/main" id="{89AFE9DD-0792-4B98-B4EB-97ACA17E6A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">
            <a:extLst>
              <a:ext uri="{FF2B5EF4-FFF2-40B4-BE49-F238E27FC236}">
                <a16:creationId xmlns="" xmlns:a16="http://schemas.microsoft.com/office/drawing/2014/main" id="{3981F5C4-9AE1-404E-AF44-A4E6DB374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1">
            <a:extLst>
              <a:ext uri="{FF2B5EF4-FFF2-40B4-BE49-F238E27FC236}">
                <a16:creationId xmlns="" xmlns:a16="http://schemas.microsoft.com/office/drawing/2014/main" id="{763C1781-8726-4FAC-8C45-FF40376BE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1">
            <a:extLst>
              <a:ext uri="{FF2B5EF4-FFF2-40B4-BE49-F238E27FC236}">
                <a16:creationId xmlns="" xmlns:a16="http://schemas.microsoft.com/office/drawing/2014/main" id="{301491B5-56C7-43DC-A3D9-861EECCA0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7142D7B-DDBF-0745-B5A8-4195F5673DA2}"/>
              </a:ext>
            </a:extLst>
          </p:cNvPr>
          <p:cNvSpPr txBox="1"/>
          <p:nvPr/>
        </p:nvSpPr>
        <p:spPr>
          <a:xfrm>
            <a:off x="6919985" y="1283571"/>
            <a:ext cx="5075700" cy="3513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dirty="0" smtClean="0">
                <a:solidFill>
                  <a:srgbClr val="0070C0"/>
                </a:solidFill>
              </a:rPr>
              <a:t>Страхование имущества от стихийных бедствий</a:t>
            </a:r>
            <a:endParaRPr lang="en-US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Freeform 22">
            <a:extLst>
              <a:ext uri="{FF2B5EF4-FFF2-40B4-BE49-F238E27FC236}">
                <a16:creationId xmlns="" xmlns:a16="http://schemas.microsoft.com/office/drawing/2014/main" id="{237E2353-22DF-46E0-A200-FB30F8F39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3">
            <a:extLst>
              <a:ext uri="{FF2B5EF4-FFF2-40B4-BE49-F238E27FC236}">
                <a16:creationId xmlns="" xmlns:a16="http://schemas.microsoft.com/office/drawing/2014/main" id="{DD6138DB-057B-45F7-A5F4-E7BFDA20D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79A54AB1-B64F-4843-BFAB-81CB74E6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Более 2,5 миллионов москвичей смогут оплачивать страхование жиль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01" y="2431970"/>
            <a:ext cx="4077421" cy="25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7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85" y="404664"/>
            <a:ext cx="10923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каких рисков можно застраховать имущество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7408" y="1340768"/>
            <a:ext cx="34563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кража</a:t>
            </a: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6437" y="2103241"/>
            <a:ext cx="34563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пожар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6437" y="2865714"/>
            <a:ext cx="34563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затопление</a:t>
            </a:r>
            <a:endParaRPr lang="ru-RU" sz="1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6437" y="3628187"/>
            <a:ext cx="34563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с</a:t>
            </a:r>
            <a:r>
              <a:rPr lang="ru-RU" sz="1800" dirty="0" smtClean="0"/>
              <a:t>тихийные бедствия</a:t>
            </a:r>
            <a:endParaRPr lang="ru-RU" sz="1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6437" y="4390660"/>
            <a:ext cx="34563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п</a:t>
            </a:r>
            <a:r>
              <a:rPr lang="ru-RU" sz="1800" dirty="0" smtClean="0"/>
              <a:t>адение летательных аппаратов</a:t>
            </a:r>
            <a:endParaRPr lang="ru-RU" sz="1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3563" y="5132980"/>
            <a:ext cx="34563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взрывы</a:t>
            </a:r>
            <a:endParaRPr lang="ru-RU" sz="1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6437" y="5873758"/>
            <a:ext cx="34563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аварии</a:t>
            </a:r>
            <a:endParaRPr lang="ru-RU" sz="1800" dirty="0"/>
          </a:p>
        </p:txBody>
      </p:sp>
      <p:pic>
        <p:nvPicPr>
          <p:cNvPr id="3" name="Picture 2" descr="Обязательное страхование имущества физических лиц: законодательство,  особенности, формы и в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825285"/>
            <a:ext cx="6009672" cy="36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1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85" y="404664"/>
            <a:ext cx="10923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можно застраховать?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51520" y="1131590"/>
            <a:ext cx="11389096" cy="481769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 smtClean="0"/>
              <a:t>Конструктивные элементы (стены, пол, потолок или балкон);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 smtClean="0"/>
              <a:t>Внутреннюю отделку и инженерные сети (коммуникации; черновую и чистовую отделку);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 smtClean="0"/>
              <a:t>Движимое имущество (все, что можно внести и вынести из квартиры/дома: мебель, техника, одежда, декор);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 smtClean="0"/>
              <a:t>Гражданскую ответственность (компенсация ущерба соседям, если их имущество пострадает по вашей вине);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 smtClean="0"/>
              <a:t>Несчастный случай (может произойти в момент пожара, залива или кражи).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Дополнительные опции</a:t>
            </a:r>
            <a:r>
              <a:rPr lang="ru-RU" sz="2000" dirty="0" smtClean="0"/>
              <a:t> — это стоит недорого, но поможет сэкономить и чувствовать себя спокойно в непредвиденной ситуации: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i="1" dirty="0" smtClean="0"/>
              <a:t>«поломка электрооборудования»</a:t>
            </a:r>
            <a:r>
              <a:rPr lang="ru-RU" sz="2000" dirty="0" smtClean="0"/>
              <a:t>: выход из строя электроприборов из-за перепадов электричества;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i="1" dirty="0" smtClean="0"/>
              <a:t>«зимний пакет»</a:t>
            </a:r>
            <a:r>
              <a:rPr lang="ru-RU" sz="2000" dirty="0" smtClean="0"/>
              <a:t>: повреждение имущества из-за прорыва систем водоснабжения при замерзании или оттаивании воды в них;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i="1" dirty="0" smtClean="0"/>
              <a:t>«разлив жидкости»</a:t>
            </a:r>
            <a:r>
              <a:rPr lang="ru-RU" sz="2000" dirty="0" smtClean="0"/>
              <a:t>: повреждение имущества из-за разлива жидкости из систем отопления, канализации или водоснабжения;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i="1" dirty="0" smtClean="0"/>
              <a:t>«пакет «Люкс сервис»»</a:t>
            </a:r>
            <a:r>
              <a:rPr lang="ru-RU" sz="2000" dirty="0" smtClean="0"/>
              <a:t>: компенсация расходов на проживание в гостинице, перевозку мебели в химчистку, уборку квартиры после страхового случая.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885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85" y="404664"/>
            <a:ext cx="10923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каких случаях нельзя получить страховую выплату?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91344" y="1484784"/>
            <a:ext cx="4764360" cy="33055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800" dirty="0" smtClean="0"/>
              <a:t>Умышленная порча имущества;</a:t>
            </a:r>
          </a:p>
          <a:p>
            <a:endParaRPr lang="ru-RU" sz="28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800" dirty="0" smtClean="0"/>
              <a:t>Завышенная стоимость имущества;</a:t>
            </a:r>
          </a:p>
          <a:p>
            <a:endParaRPr lang="ru-RU" sz="28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800" dirty="0" smtClean="0"/>
              <a:t>Случая нет в страховом договоре.</a:t>
            </a:r>
          </a:p>
        </p:txBody>
      </p:sp>
      <p:pic>
        <p:nvPicPr>
          <p:cNvPr id="3074" name="Picture 2" descr="Как отучить собаку грызть и рвать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84784"/>
            <a:ext cx="5400600" cy="39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2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063751" y="333376"/>
            <a:ext cx="8353425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993300"/>
                </a:solidFill>
                <a:ea typeface="+mj-ea"/>
                <a:cs typeface="+mj-cs"/>
              </a:rPr>
              <a:t>Что делать при наступлении стихийного бедствия?</a:t>
            </a:r>
          </a:p>
          <a:p>
            <a:pPr eaLnBrk="1" hangingPunct="1">
              <a:defRPr/>
            </a:pPr>
            <a:endParaRPr lang="ru-RU" b="1" dirty="0">
              <a:solidFill>
                <a:srgbClr val="993300"/>
              </a:solidFill>
              <a:ea typeface="+mj-ea"/>
              <a:cs typeface="+mj-cs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b="1" dirty="0">
                <a:solidFill>
                  <a:srgbClr val="993300"/>
                </a:solidFill>
                <a:ea typeface="+mj-ea"/>
                <a:cs typeface="+mj-cs"/>
              </a:rPr>
              <a:t>Примите все возможные меры и действия по предотвращению и уменьшению ущерба, а также по спасению имущества</a:t>
            </a:r>
          </a:p>
          <a:p>
            <a:pPr marL="457200" indent="-457200">
              <a:buFontTx/>
              <a:buAutoNum type="arabicPeriod"/>
              <a:defRPr/>
            </a:pPr>
            <a:endParaRPr lang="ru-RU" b="1" dirty="0">
              <a:solidFill>
                <a:srgbClr val="993300"/>
              </a:solidFill>
              <a:ea typeface="+mj-ea"/>
              <a:cs typeface="+mj-cs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b="1" dirty="0">
                <a:solidFill>
                  <a:srgbClr val="993300"/>
                </a:solidFill>
                <a:ea typeface="+mj-ea"/>
                <a:cs typeface="+mj-cs"/>
              </a:rPr>
              <a:t>Обратитесь в гидрометеорологическую службу / МЧС</a:t>
            </a:r>
          </a:p>
          <a:p>
            <a:pPr marL="457200" indent="-457200">
              <a:buFontTx/>
              <a:buAutoNum type="arabicPeriod"/>
              <a:defRPr/>
            </a:pPr>
            <a:endParaRPr lang="ru-RU" b="1" dirty="0">
              <a:solidFill>
                <a:srgbClr val="993300"/>
              </a:solidFill>
              <a:ea typeface="+mj-ea"/>
              <a:cs typeface="+mj-cs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b="1" dirty="0">
                <a:solidFill>
                  <a:srgbClr val="993300"/>
                </a:solidFill>
                <a:ea typeface="+mj-ea"/>
                <a:cs typeface="+mj-cs"/>
              </a:rPr>
              <a:t>Сообщите о страховом случае в Страховую Компанию любым доступным способом: по телефону, по электронной почте или путем личного обращения в офис.</a:t>
            </a:r>
          </a:p>
          <a:p>
            <a:pPr marL="457200" indent="-457200">
              <a:buFontTx/>
              <a:buAutoNum type="arabicPeriod"/>
              <a:defRPr/>
            </a:pPr>
            <a:endParaRPr lang="ru-RU" b="1" dirty="0">
              <a:solidFill>
                <a:srgbClr val="993300"/>
              </a:solidFill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a typeface="+mj-ea"/>
                <a:cs typeface="+mj-cs"/>
              </a:rPr>
              <a:t>Заблаговременно оформите полис страхования вашего имущества!</a:t>
            </a:r>
          </a:p>
          <a:p>
            <a:pPr eaLnBrk="1" hangingPunct="1">
              <a:defRPr/>
            </a:pPr>
            <a:endParaRPr lang="ru-RU" sz="3600" dirty="0">
              <a:solidFill>
                <a:srgbClr val="C000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621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8816" y="620688"/>
            <a:ext cx="1092368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КОМПАНИЯ БЕРЕТ НА СЕБЯ УБЫТКИ,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КЛИЕНТЫ МОГЛИ БЫ ПОНЕСТИ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 С ВЛАДЕНИЕМ ИМУЩЕСТВОМ!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Страхование физических лиц : Страхование имущества - Reverans - услуги  страхования, консалтинговые и юридические услуги для физических и  юридически лиц в Москве Тел +7 (495) 729-09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420888"/>
            <a:ext cx="5237913" cy="40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5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85" y="404664"/>
            <a:ext cx="10923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страхования в жизни людей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DF28749-6F9F-4AAB-A74B-DDC62ADD5820}"/>
              </a:ext>
            </a:extLst>
          </p:cNvPr>
          <p:cNvSpPr/>
          <p:nvPr/>
        </p:nvSpPr>
        <p:spPr>
          <a:xfrm>
            <a:off x="1700011" y="1299652"/>
            <a:ext cx="936153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– это инвестиция в свою уверенность и спокойствие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2FE920B-16BA-490A-9B54-415148DD822E}"/>
              </a:ext>
            </a:extLst>
          </p:cNvPr>
          <p:cNvSpPr/>
          <p:nvPr/>
        </p:nvSpPr>
        <p:spPr>
          <a:xfrm>
            <a:off x="329220" y="2771282"/>
            <a:ext cx="74521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кто имеет полис страхования, передает заботу о своем имуществе страховой компании.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Такой человек уверен, что справится с любой неприятностью.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застрахован. Клиент под защитой.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17" y="2567334"/>
            <a:ext cx="4295311" cy="357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0" y="765176"/>
            <a:ext cx="8064500" cy="1439863"/>
          </a:xfrm>
        </p:spPr>
        <p:txBody>
          <a:bodyPr/>
          <a:lstStyle/>
          <a:p>
            <a:pPr>
              <a:defRPr/>
            </a:pPr>
            <a:r>
              <a:rPr lang="ru-RU" altLang="ru-RU" sz="2400" dirty="0">
                <a:solidFill>
                  <a:srgbClr val="993300"/>
                </a:solidFill>
                <a:latin typeface="Franklin Gothic Demi" pitchFamily="34" charset="0"/>
              </a:rPr>
              <a:t>Согласно статистике основной ущерб жилым домам в России причиняется пожарами и стихийными бедствиями.</a:t>
            </a:r>
          </a:p>
        </p:txBody>
      </p:sp>
      <p:pic>
        <p:nvPicPr>
          <p:cNvPr id="4099" name="Рисунок 4" descr="Image result for страховые случаи 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349501"/>
            <a:ext cx="3743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Image result for пожары дом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349500"/>
            <a:ext cx="37623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18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552" y="548680"/>
            <a:ext cx="8135937" cy="15128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dirty="0">
                <a:solidFill>
                  <a:srgbClr val="993300"/>
                </a:solidFill>
              </a:rPr>
              <a:t>Климат в мире и в России постепенно меняется, и сейчас в стране не осталось абсолютно «</a:t>
            </a:r>
            <a:r>
              <a:rPr lang="ru-RU" altLang="ru-RU" sz="2400" dirty="0" err="1">
                <a:solidFill>
                  <a:srgbClr val="993300"/>
                </a:solidFill>
              </a:rPr>
              <a:t>безрисковых</a:t>
            </a:r>
            <a:r>
              <a:rPr lang="ru-RU" altLang="ru-RU" sz="2400" dirty="0">
                <a:solidFill>
                  <a:srgbClr val="993300"/>
                </a:solidFill>
              </a:rPr>
              <a:t>» территорий.</a:t>
            </a:r>
            <a:br>
              <a:rPr lang="ru-RU" altLang="ru-RU" sz="2400" dirty="0">
                <a:solidFill>
                  <a:srgbClr val="993300"/>
                </a:solidFill>
              </a:rPr>
            </a:br>
            <a:r>
              <a:rPr lang="ru-RU" altLang="ru-RU" sz="2400" dirty="0">
                <a:solidFill>
                  <a:srgbClr val="993300"/>
                </a:solidFill>
              </a:rPr>
              <a:t>Стихийные бедствия, например такие как паводок, наносят серьезный ущерб домам, дачам, садовым домикам.</a:t>
            </a:r>
          </a:p>
        </p:txBody>
      </p:sp>
      <p:pic>
        <p:nvPicPr>
          <p:cNvPr id="5123" name="Рисунок 2" descr="Image result for паводок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420938"/>
            <a:ext cx="66278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99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063751" y="333375"/>
            <a:ext cx="82089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993300"/>
                </a:solidFill>
                <a:ea typeface="+mj-ea"/>
                <a:cs typeface="+mj-cs"/>
              </a:rPr>
              <a:t>Стихийные бедствия всегда </a:t>
            </a:r>
            <a:r>
              <a:rPr lang="ru-RU" dirty="0" smtClean="0">
                <a:solidFill>
                  <a:srgbClr val="993300"/>
                </a:solidFill>
                <a:ea typeface="+mj-ea"/>
                <a:cs typeface="+mj-cs"/>
              </a:rPr>
              <a:t>спонтанные </a:t>
            </a:r>
            <a:r>
              <a:rPr lang="ru-RU" dirty="0">
                <a:solidFill>
                  <a:srgbClr val="993300"/>
                </a:solidFill>
                <a:ea typeface="+mj-ea"/>
                <a:cs typeface="+mj-cs"/>
              </a:rPr>
              <a:t>и </a:t>
            </a:r>
            <a:r>
              <a:rPr lang="ru-RU" dirty="0" smtClean="0">
                <a:solidFill>
                  <a:srgbClr val="993300"/>
                </a:solidFill>
                <a:ea typeface="+mj-ea"/>
                <a:cs typeface="+mj-cs"/>
              </a:rPr>
              <a:t>непредсказуемы</a:t>
            </a:r>
            <a:r>
              <a:rPr lang="ru-RU" dirty="0">
                <a:solidFill>
                  <a:srgbClr val="993300"/>
                </a:solidFill>
                <a:ea typeface="+mj-ea"/>
                <a:cs typeface="+mj-cs"/>
              </a:rPr>
              <a:t>е</a:t>
            </a:r>
            <a:r>
              <a:rPr lang="ru-RU" dirty="0" smtClean="0">
                <a:solidFill>
                  <a:srgbClr val="993300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993300"/>
                </a:solidFill>
                <a:ea typeface="+mj-ea"/>
                <a:cs typeface="+mj-cs"/>
              </a:rPr>
              <a:t>явления, и представляют огромную проблему в современном мире. Разбушевавшаяся стихия способна причинить огромный материальный ущерб, а также представляет опасность для жизни и здоровья людей. </a:t>
            </a:r>
          </a:p>
        </p:txBody>
      </p:sp>
      <p:pic>
        <p:nvPicPr>
          <p:cNvPr id="11267" name="Picture 4" descr="Кирилл Шипицин/Т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781300"/>
            <a:ext cx="73437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27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85" y="404664"/>
            <a:ext cx="10923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страховых событий в Кемеровской области_2024 год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2FE920B-16BA-490A-9B54-415148DD822E}"/>
              </a:ext>
            </a:extLst>
          </p:cNvPr>
          <p:cNvSpPr/>
          <p:nvPr/>
        </p:nvSpPr>
        <p:spPr>
          <a:xfrm>
            <a:off x="377029" y="1361258"/>
            <a:ext cx="3587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Юргинский</a:t>
            </a:r>
            <a:r>
              <a:rPr lang="ru-RU" sz="2000" dirty="0" smtClean="0"/>
              <a:t> городской округ (село </a:t>
            </a:r>
            <a:r>
              <a:rPr lang="ru-RU" sz="2000" dirty="0" err="1" smtClean="0"/>
              <a:t>Алаево</a:t>
            </a:r>
            <a:r>
              <a:rPr lang="ru-RU" sz="2000" dirty="0" smtClean="0"/>
              <a:t>): пострадали 17 домов</a:t>
            </a:r>
            <a:endParaRPr lang="ru-RU" sz="2000" b="1" dirty="0"/>
          </a:p>
          <a:p>
            <a:pPr marL="171450" indent="-171450">
              <a:buFontTx/>
              <a:buChar char="-"/>
            </a:pP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9" y="2716471"/>
            <a:ext cx="3924175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82" y="980728"/>
            <a:ext cx="3732751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11" y="3212976"/>
            <a:ext cx="4079199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85" y="404664"/>
            <a:ext cx="10923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страховых событий в Кемеровской области_2024 год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2FE920B-16BA-490A-9B54-415148DD822E}"/>
              </a:ext>
            </a:extLst>
          </p:cNvPr>
          <p:cNvSpPr/>
          <p:nvPr/>
        </p:nvSpPr>
        <p:spPr>
          <a:xfrm>
            <a:off x="623392" y="1916832"/>
            <a:ext cx="3587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Поселок </a:t>
            </a:r>
            <a:r>
              <a:rPr lang="ru-RU" sz="2000" dirty="0" err="1" smtClean="0"/>
              <a:t>Усть-Кабырза</a:t>
            </a:r>
            <a:r>
              <a:rPr lang="ru-RU" sz="2000" dirty="0" smtClean="0"/>
              <a:t>, </a:t>
            </a:r>
            <a:r>
              <a:rPr lang="ru-RU" sz="2000" dirty="0" err="1" smtClean="0"/>
              <a:t>Таштагольский</a:t>
            </a:r>
            <a:r>
              <a:rPr lang="ru-RU" sz="2000" dirty="0" smtClean="0"/>
              <a:t> район: пострадали 15 домов</a:t>
            </a:r>
            <a:endParaRPr lang="ru-RU" sz="2000" b="1" dirty="0"/>
          </a:p>
          <a:p>
            <a:pPr marL="171450" indent="-171450">
              <a:buFontTx/>
              <a:buChar char="-"/>
            </a:pP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1052736"/>
            <a:ext cx="5688632" cy="56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831975" y="333375"/>
            <a:ext cx="8585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993300"/>
                </a:solidFill>
                <a:ea typeface="+mj-ea"/>
                <a:cs typeface="+mj-cs"/>
              </a:rPr>
              <a:t>Страхование от стихийных бедствий стало распространенной практикой во многих странах.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993300"/>
                </a:solidFill>
                <a:ea typeface="+mj-ea"/>
                <a:cs typeface="+mj-cs"/>
              </a:rPr>
              <a:t>Пожар и стихийные бедствия это самые частые страховые события. При наступлении страхового случая пострадавшему будет выплачена денежная компенсация, которой он сможет воспользоваться для восстановления своего жилья или приобретение нового.</a:t>
            </a:r>
          </a:p>
          <a:p>
            <a:pPr eaLnBrk="1" hangingPunct="1">
              <a:defRPr/>
            </a:pPr>
            <a:endParaRPr lang="ru-RU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dirty="0">
              <a:solidFill>
                <a:srgbClr val="99330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12291" name="AutoShape 4" descr="Картинки по запросу &quot;страхование жилья от чс картинки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6" descr="Картинки по запросу &quot;страхование жилья от чс картинки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3" name="Picture 8" descr="Картинки по запросу &quot;страхование жилья от чс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141664"/>
            <a:ext cx="60483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33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85" y="404664"/>
            <a:ext cx="109236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стоит застраховать дом/квартиру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DF28749-6F9F-4AAB-A74B-DDC62ADD5820}"/>
              </a:ext>
            </a:extLst>
          </p:cNvPr>
          <p:cNvSpPr/>
          <p:nvPr/>
        </p:nvSpPr>
        <p:spPr>
          <a:xfrm>
            <a:off x="479376" y="1052595"/>
            <a:ext cx="4900045" cy="4011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Спокойствие / Соседи / Ценности / Ремонт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2FE920B-16BA-490A-9B54-415148DD822E}"/>
              </a:ext>
            </a:extLst>
          </p:cNvPr>
          <p:cNvSpPr/>
          <p:nvPr/>
        </p:nvSpPr>
        <p:spPr>
          <a:xfrm>
            <a:off x="348685" y="1700808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Вы:</a:t>
            </a:r>
          </a:p>
          <a:p>
            <a:r>
              <a:rPr lang="ru-RU" sz="2000" dirty="0"/>
              <a:t>- </a:t>
            </a:r>
            <a:r>
              <a:rPr lang="ru-RU" sz="2000" b="1" dirty="0"/>
              <a:t>не хотите постоянно переживать о сохранности своего имущества, ответственности перед соседями и непредвиденных тратах;</a:t>
            </a:r>
            <a:endParaRPr lang="ru-RU" sz="2000" dirty="0"/>
          </a:p>
          <a:p>
            <a:pPr marL="171450" indent="-171450">
              <a:buFontTx/>
              <a:buChar char="-"/>
            </a:pPr>
            <a:r>
              <a:rPr lang="ru-RU" sz="2000" b="1" dirty="0"/>
              <a:t>хотите надолго сохранить хорошие отношения с соседями;</a:t>
            </a:r>
          </a:p>
          <a:p>
            <a:pPr marL="171450" indent="-171450">
              <a:buFontTx/>
              <a:buChar char="-"/>
            </a:pPr>
            <a:r>
              <a:rPr lang="ru-RU" sz="2000" b="1" dirty="0"/>
              <a:t>у вас есть дорогостоящее имущество;</a:t>
            </a:r>
          </a:p>
          <a:p>
            <a:pPr marL="171450" indent="-171450">
              <a:buFontTx/>
              <a:buChar char="-"/>
            </a:pPr>
            <a:r>
              <a:rPr lang="ru-RU" sz="2000" b="1" dirty="0"/>
              <a:t>вы недавно сделали ремонт</a:t>
            </a:r>
          </a:p>
          <a:p>
            <a:pPr marL="171450" indent="-171450">
              <a:buFontTx/>
              <a:buChar char="-"/>
            </a:pPr>
            <a:endParaRPr lang="ru-RU" sz="2000" b="1" dirty="0"/>
          </a:p>
          <a:p>
            <a:pPr marL="171450" indent="-171450">
              <a:buFontTx/>
              <a:buChar char="-"/>
            </a:pPr>
            <a:endParaRPr lang="ru-RU" sz="2000" b="1" dirty="0"/>
          </a:p>
          <a:p>
            <a:r>
              <a:rPr lang="ru-RU" sz="2000" dirty="0" smtClean="0"/>
              <a:t>Страховой полис</a:t>
            </a:r>
            <a:r>
              <a:rPr lang="ru-RU" sz="2000" dirty="0"/>
              <a:t> надежно защитит ваше жилье и позволит избежать беспокойства и лишних трат при краже, пожаре, заливе</a:t>
            </a:r>
            <a:r>
              <a:rPr lang="ru-RU" sz="2000" dirty="0" smtClean="0"/>
              <a:t>, стихийных бедствиях, </a:t>
            </a:r>
            <a:r>
              <a:rPr lang="ru-RU" sz="2000" dirty="0"/>
              <a:t>причинении вреда имуществу соседей или несчастном случае. Вы можете выбрать для страхования только наиболее вероятные риски, или добавить в полис все возможные опции для большего спокойствия.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276872"/>
            <a:ext cx="3786280" cy="25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27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GS PPT v2">
  <a:themeElements>
    <a:clrScheme name="РГС">
      <a:dk1>
        <a:srgbClr val="505254"/>
      </a:dk1>
      <a:lt1>
        <a:srgbClr val="FFFFFF"/>
      </a:lt1>
      <a:dk2>
        <a:srgbClr val="990032"/>
      </a:dk2>
      <a:lt2>
        <a:srgbClr val="E6E6EA"/>
      </a:lt2>
      <a:accent1>
        <a:srgbClr val="990032"/>
      </a:accent1>
      <a:accent2>
        <a:srgbClr val="D2D2D7"/>
      </a:accent2>
      <a:accent3>
        <a:srgbClr val="6A6C6D"/>
      </a:accent3>
      <a:accent4>
        <a:srgbClr val="505254"/>
      </a:accent4>
      <a:accent5>
        <a:srgbClr val="C88C46"/>
      </a:accent5>
      <a:accent6>
        <a:srgbClr val="B70037"/>
      </a:accent6>
      <a:hlink>
        <a:srgbClr val="6A6C6D"/>
      </a:hlink>
      <a:folHlink>
        <a:srgbClr val="D2D2D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S_presentation_Colors.potx" id="{546D3738-5A6C-4D43-B505-03E87BCBC0D0}" vid="{F4611807-9FD7-498E-89B0-B0D9FDEAF2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{E32B47AD-C9E2-AE43-933A-79106DBC382A}tf16401378</Template>
  <TotalTime>1219</TotalTime>
  <Words>428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Demi</vt:lpstr>
      <vt:lpstr>Rockwell</vt:lpstr>
      <vt:lpstr>Wingdings</vt:lpstr>
      <vt:lpstr>RGS PPT v2</vt:lpstr>
      <vt:lpstr>Презентация PowerPoint</vt:lpstr>
      <vt:lpstr>Презентация PowerPoint</vt:lpstr>
      <vt:lpstr>Согласно статистике основной ущерб жилым домам в России причиняется пожарами и стихийными бедствиями.</vt:lpstr>
      <vt:lpstr>Климат в мире и в России постепенно меняется, и сейчас в стране не осталось абсолютно «безрисковых» территорий. Стихийные бедствия, например такие как паводок, наносят серьезный ущерб домам, дачам, садовым домикам.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Пилотный проект по триггерам Mail.ru в агентском канале</dc:title>
  <dc:creator>Соколова Татьяна Сергеевна (Tatyana Sokolova)</dc:creator>
  <cp:lastModifiedBy>Плесцова Ирина Евгеньевна (Irina Plestsova)</cp:lastModifiedBy>
  <cp:revision>68</cp:revision>
  <dcterms:created xsi:type="dcterms:W3CDTF">2020-10-21T09:56:49Z</dcterms:created>
  <dcterms:modified xsi:type="dcterms:W3CDTF">2025-02-03T08:40:56Z</dcterms:modified>
</cp:coreProperties>
</file>