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drawings/drawing21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46"/>
  </p:notesMasterIdLst>
  <p:sldIdLst>
    <p:sldId id="336" r:id="rId2"/>
    <p:sldId id="311" r:id="rId3"/>
    <p:sldId id="314" r:id="rId4"/>
    <p:sldId id="312" r:id="rId5"/>
    <p:sldId id="324" r:id="rId6"/>
    <p:sldId id="343" r:id="rId7"/>
    <p:sldId id="350" r:id="rId8"/>
    <p:sldId id="316" r:id="rId9"/>
    <p:sldId id="345" r:id="rId10"/>
    <p:sldId id="351" r:id="rId11"/>
    <p:sldId id="349" r:id="rId12"/>
    <p:sldId id="313" r:id="rId13"/>
    <p:sldId id="309" r:id="rId14"/>
    <p:sldId id="304" r:id="rId15"/>
    <p:sldId id="310" r:id="rId16"/>
    <p:sldId id="299" r:id="rId17"/>
    <p:sldId id="348" r:id="rId18"/>
    <p:sldId id="323" r:id="rId19"/>
    <p:sldId id="341" r:id="rId20"/>
    <p:sldId id="337" r:id="rId21"/>
    <p:sldId id="300" r:id="rId22"/>
    <p:sldId id="334" r:id="rId23"/>
    <p:sldId id="335" r:id="rId24"/>
    <p:sldId id="287" r:id="rId25"/>
    <p:sldId id="283" r:id="rId26"/>
    <p:sldId id="295" r:id="rId27"/>
    <p:sldId id="338" r:id="rId28"/>
    <p:sldId id="326" r:id="rId29"/>
    <p:sldId id="347" r:id="rId30"/>
    <p:sldId id="318" r:id="rId31"/>
    <p:sldId id="291" r:id="rId32"/>
    <p:sldId id="339" r:id="rId33"/>
    <p:sldId id="305" r:id="rId34"/>
    <p:sldId id="302" r:id="rId35"/>
    <p:sldId id="306" r:id="rId36"/>
    <p:sldId id="285" r:id="rId37"/>
    <p:sldId id="292" r:id="rId38"/>
    <p:sldId id="301" r:id="rId39"/>
    <p:sldId id="279" r:id="rId40"/>
    <p:sldId id="333" r:id="rId41"/>
    <p:sldId id="329" r:id="rId42"/>
    <p:sldId id="346" r:id="rId43"/>
    <p:sldId id="328" r:id="rId44"/>
    <p:sldId id="327" r:id="rId4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5BA"/>
    <a:srgbClr val="E57FC3"/>
    <a:srgbClr val="FF3737"/>
    <a:srgbClr val="13015F"/>
    <a:srgbClr val="A04675"/>
    <a:srgbClr val="7A365A"/>
    <a:srgbClr val="D95215"/>
    <a:srgbClr val="BC8F00"/>
    <a:srgbClr val="1B5F2D"/>
    <a:srgbClr val="B70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0417531955139"/>
          <c:y val="0.12599390407572991"/>
          <c:w val="0.67488382107591083"/>
          <c:h val="0.701032327467828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8.2538193761946765E-2"/>
                  <c:y val="-3.019026704128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893 745,6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809909060436812E-2"/>
                  <c:y val="-4.960415874275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13015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исполнено за 2017 год    1 053 829,0</c:v>
                </c:pt>
                <c:pt idx="1">
                  <c:v>исполнено за 2018 год    1 225 794,1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893745.6</c:v>
                </c:pt>
                <c:pt idx="1">
                  <c:v>1056801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7.8003085127294022E-2"/>
                  <c:y val="1.102303123513480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13015F"/>
                        </a:solidFill>
                      </a:defRPr>
                    </a:pPr>
                    <a:r>
                      <a:rPr lang="en-US" dirty="0" smtClean="0"/>
                      <a:t>110 859,7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01044518320334E-2"/>
                  <c:y val="5.6347399283039733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13015F"/>
                        </a:solidFill>
                      </a:defRPr>
                    </a:pPr>
                    <a:r>
                      <a:rPr lang="en-US" dirty="0"/>
                      <a:t>125 </a:t>
                    </a:r>
                    <a:r>
                      <a:rPr lang="en-US" dirty="0" smtClean="0"/>
                      <a:t>403,1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13015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исполнено за 2017 год    1 053 829,0</c:v>
                </c:pt>
                <c:pt idx="1">
                  <c:v>исполнено за 2018 год    1 225 794,1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110859.7</c:v>
                </c:pt>
                <c:pt idx="1">
                  <c:v>125403.1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7.6879040980251986E-2"/>
                  <c:y val="-3.948567063976171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49 </a:t>
                    </a:r>
                    <a:r>
                      <a:rPr lang="en-US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223,7</a:t>
                    </a:r>
                    <a:endParaRPr lang="en-US" sz="1200" b="1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 w="3175">
                  <a:solidFill>
                    <a:schemeClr val="tx2">
                      <a:lumMod val="75000"/>
                    </a:schemeClr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371492436263524E-2"/>
                  <c:y val="-2.369140238385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исполнено за 2017 год    1 053 829,0</c:v>
                </c:pt>
                <c:pt idx="1">
                  <c:v>исполнено за 2018 год    1 225 794,1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49223.7</c:v>
                </c:pt>
                <c:pt idx="1">
                  <c:v>43590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07776"/>
        <c:axId val="50509312"/>
        <c:axId val="0"/>
      </c:bar3DChart>
      <c:catAx>
        <c:axId val="5050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3015F"/>
                </a:solidFill>
              </a:defRPr>
            </a:pPr>
            <a:endParaRPr lang="ru-RU"/>
          </a:p>
        </c:txPr>
        <c:crossAx val="50509312"/>
        <c:crosses val="autoZero"/>
        <c:auto val="1"/>
        <c:lblAlgn val="ctr"/>
        <c:lblOffset val="100"/>
        <c:noMultiLvlLbl val="0"/>
      </c:catAx>
      <c:valAx>
        <c:axId val="50509312"/>
        <c:scaling>
          <c:orientation val="minMax"/>
          <c:max val="1200000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>
            <a:solidFill>
              <a:schemeClr val="tx2">
                <a:lumMod val="75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5050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73489009695724"/>
          <c:y val="0.26503435382179724"/>
          <c:w val="0.27926514812694125"/>
          <c:h val="0.65391835689864464"/>
        </c:manualLayout>
      </c:layout>
      <c:overlay val="0"/>
      <c:txPr>
        <a:bodyPr/>
        <a:lstStyle/>
        <a:p>
          <a:pPr>
            <a:defRPr sz="1800" b="1">
              <a:solidFill>
                <a:srgbClr val="13015F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2">
              <a:lumMod val="2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5766490337902"/>
          <c:y val="0.10097056611196205"/>
          <c:w val="0.73619690404769844"/>
          <c:h val="0.82236460543932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1.5432098765432441E-3"/>
                  <c:y val="0.156177660141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4131880883693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6938</c:v>
                </c:pt>
                <c:pt idx="1">
                  <c:v>5766.9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DB69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-2.0428058084620841E-3"/>
                  <c:y val="0.16727701551679444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010882215273519E-3"/>
                  <c:y val="0.2561497796541125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6938</c:v>
                </c:pt>
                <c:pt idx="1">
                  <c:v>5688.6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931904"/>
        <c:axId val="255933440"/>
        <c:axId val="0"/>
      </c:bar3DChart>
      <c:catAx>
        <c:axId val="25593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5933440"/>
        <c:crosses val="autoZero"/>
        <c:auto val="1"/>
        <c:lblAlgn val="ctr"/>
        <c:lblOffset val="100"/>
        <c:noMultiLvlLbl val="0"/>
      </c:catAx>
      <c:valAx>
        <c:axId val="2559334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59319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1B5F2D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BC8F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4731802169473796"/>
          <c:y val="0.91729490374085421"/>
          <c:w val="0.44137143562219727"/>
          <c:h val="6.5908020801921652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5766490337902"/>
          <c:y val="0.10097056611196205"/>
          <c:w val="0.73619690404769844"/>
          <c:h val="0.82236460543932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A365A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A365A"/>
              </a:solidFill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-3.139154646533871E-3"/>
                  <c:y val="0.33254701497813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647411841162268E-3"/>
                  <c:y val="0.32549508387957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23093.4</c:v>
                </c:pt>
                <c:pt idx="1">
                  <c:v>22065.200000000001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2.6395788865150676E-3"/>
                  <c:y val="0.32761258850026853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028768681552497E-3"/>
                  <c:y val="0.32028417297068118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22949.1</c:v>
                </c:pt>
                <c:pt idx="1">
                  <c:v>21883.9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778176"/>
        <c:axId val="255779968"/>
        <c:axId val="0"/>
      </c:bar3DChart>
      <c:catAx>
        <c:axId val="255778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5779968"/>
        <c:crosses val="autoZero"/>
        <c:auto val="1"/>
        <c:lblAlgn val="ctr"/>
        <c:lblOffset val="100"/>
        <c:noMultiLvlLbl val="0"/>
      </c:catAx>
      <c:valAx>
        <c:axId val="255779968"/>
        <c:scaling>
          <c:orientation val="minMax"/>
          <c:max val="24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5778176"/>
        <c:crosses val="autoZero"/>
        <c:crossBetween val="between"/>
        <c:majorUnit val="40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7A365A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4731802169473796"/>
          <c:y val="0.91729490374085421"/>
          <c:w val="0.44137143562219727"/>
          <c:h val="6.5908020801921652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38598049872793E-2"/>
          <c:y val="6.3114926966683554E-2"/>
          <c:w val="0.66713191188123266"/>
          <c:h val="0.7850449265375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-2.7847960634498126E-2"/>
                  <c:y val="0.26249101365923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780152026209123E-2"/>
                  <c:y val="0.31384795111430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46807.7</c:v>
                </c:pt>
                <c:pt idx="1">
                  <c:v>59007.8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977960507449102E-2"/>
                  <c:y val="0.212868889288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43681695966933E-2"/>
                  <c:y val="0.27047358015815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830895740693833E-2"/>
                  <c:y val="3.700781072498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528696076928039E-2"/>
                  <c:y val="1.097662307024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37673.699999999997</c:v>
                </c:pt>
                <c:pt idx="1">
                  <c:v>51837.7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248832"/>
        <c:axId val="256254720"/>
        <c:axId val="0"/>
      </c:bar3DChart>
      <c:catAx>
        <c:axId val="2562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6254720"/>
        <c:crosses val="autoZero"/>
        <c:auto val="1"/>
        <c:lblAlgn val="ctr"/>
        <c:lblOffset val="100"/>
        <c:noMultiLvlLbl val="0"/>
      </c:catAx>
      <c:valAx>
        <c:axId val="25625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62488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215599053714976"/>
          <c:y val="0.86218039265478597"/>
          <c:w val="0.50811016454624247"/>
          <c:h val="0.10758487152221206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84736418175656"/>
          <c:y val="0.11911302784539092"/>
          <c:w val="0.65794529774470756"/>
          <c:h val="0.748804030066317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A365A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A365A"/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1.4697441025071558E-3"/>
                  <c:y val="0.31016668646012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184646150427492E-3"/>
                  <c:y val="0.31624838619463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2619.3000000000002</c:v>
                </c:pt>
                <c:pt idx="1">
                  <c:v>2803.5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1698237232900061E-2"/>
                  <c:y val="0.31011017932873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54606895530125E-2"/>
                  <c:y val="0.31140505461079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394583608357274E-2"/>
                  <c:y val="-1.605356138880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455134303471411E-2"/>
                  <c:y val="-1.101624230304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2619</c:v>
                </c:pt>
                <c:pt idx="1">
                  <c:v>2790.7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7843968"/>
        <c:axId val="257845504"/>
        <c:axId val="0"/>
      </c:bar3DChart>
      <c:catAx>
        <c:axId val="25784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7845504"/>
        <c:crosses val="autoZero"/>
        <c:auto val="1"/>
        <c:lblAlgn val="ctr"/>
        <c:lblOffset val="100"/>
        <c:noMultiLvlLbl val="0"/>
      </c:catAx>
      <c:valAx>
        <c:axId val="257845504"/>
        <c:scaling>
          <c:orientation val="minMax"/>
          <c:max val="3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843968"/>
        <c:crosses val="autoZero"/>
        <c:crossBetween val="between"/>
        <c:majorUnit val="5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7B337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649573658482454"/>
          <c:y val="0.86290220626826963"/>
          <c:w val="0.40974579213420731"/>
          <c:h val="0.10060759532465741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34443896033404E-2"/>
          <c:y val="5.00856705576775E-2"/>
          <c:w val="0.74926112490232555"/>
          <c:h val="0.874339632761120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A04675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5432098765432432E-3"/>
                  <c:y val="0.156177660141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4131880883693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48.6</c:v>
                </c:pt>
                <c:pt idx="1">
                  <c:v>53.3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7CA5BA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6.4514689624651303E-3"/>
                  <c:y val="0.17093830370423557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15115260418221E-3"/>
                  <c:y val="0.25957169767207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48.6</c:v>
                </c:pt>
                <c:pt idx="1">
                  <c:v>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7689472"/>
        <c:axId val="257691008"/>
        <c:axId val="0"/>
      </c:bar3DChart>
      <c:catAx>
        <c:axId val="25768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7691008"/>
        <c:crosses val="autoZero"/>
        <c:auto val="1"/>
        <c:lblAlgn val="ctr"/>
        <c:lblOffset val="100"/>
        <c:noMultiLvlLbl val="0"/>
      </c:catAx>
      <c:valAx>
        <c:axId val="257691008"/>
        <c:scaling>
          <c:orientation val="minMax"/>
          <c:max val="6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7689472"/>
        <c:crosses val="autoZero"/>
        <c:crossBetween val="between"/>
        <c:majorUnit val="1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7A365A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1246944783912988"/>
          <c:y val="0.91596095057538462"/>
          <c:w val="0.49988719377264285"/>
          <c:h val="6.6971053395500857E-2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295441002456"/>
          <c:y val="0.19518798838427043"/>
          <c:w val="0.6986633771111046"/>
          <c:h val="0.72603066583295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A365A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-3.0909928274086076E-2"/>
                  <c:y val="0.26335789720002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90558573750911E-2"/>
                  <c:y val="0.27054982910146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52183.199999999997</c:v>
                </c:pt>
                <c:pt idx="1">
                  <c:v>98838.6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5501827592586134E-2"/>
                  <c:y val="0.2732473789804397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21733999550201E-2"/>
                  <c:y val="0.2790590798715673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52183.199999999997</c:v>
                </c:pt>
                <c:pt idx="1">
                  <c:v>91315.6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7986560"/>
        <c:axId val="257988096"/>
        <c:axId val="0"/>
      </c:bar3DChart>
      <c:catAx>
        <c:axId val="25798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7988096"/>
        <c:crosses val="autoZero"/>
        <c:auto val="1"/>
        <c:lblAlgn val="ctr"/>
        <c:lblOffset val="100"/>
        <c:noMultiLvlLbl val="0"/>
      </c:catAx>
      <c:valAx>
        <c:axId val="257988096"/>
        <c:scaling>
          <c:orientation val="minMax"/>
          <c:max val="10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7986560"/>
        <c:crosses val="autoZero"/>
        <c:crossBetween val="between"/>
        <c:majorUnit val="200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7A365A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1246944783912988"/>
          <c:y val="0.91596095057538462"/>
          <c:w val="0.49988719377264285"/>
          <c:h val="6.6971053395500857E-2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43755175662147E-2"/>
          <c:y val="0.1445692542098497"/>
          <c:w val="0.65737128647704068"/>
          <c:h val="0.75934812152654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5432098765432432E-3"/>
                  <c:y val="0.156177660141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4131880883693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71450"/>
                <a:bevelB w="171450"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5064.2</c:v>
                </c:pt>
                <c:pt idx="1">
                  <c:v>6478.5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D95215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0788418773141776E-2"/>
                  <c:y val="0.19222409195913098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71450"/>
                  <a:bevelB w="171450"/>
                </a:sp3d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15115260418221E-3"/>
                  <c:y val="0.25957169767207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71450"/>
                  <a:bevelB w="171450"/>
                </a:sp3d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5007.2</c:v>
                </c:pt>
                <c:pt idx="1">
                  <c:v>6318.1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418560"/>
        <c:axId val="258420096"/>
        <c:axId val="0"/>
      </c:bar3DChart>
      <c:catAx>
        <c:axId val="25841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8420096"/>
        <c:crosses val="autoZero"/>
        <c:auto val="1"/>
        <c:lblAlgn val="ctr"/>
        <c:lblOffset val="100"/>
        <c:noMultiLvlLbl val="0"/>
      </c:catAx>
      <c:valAx>
        <c:axId val="25842009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84185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D95215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4305518341099402"/>
          <c:y val="0.905990096707601"/>
          <c:w val="0.54789488842976364"/>
          <c:h val="7.6074234645762878E-2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180348984154746E-2"/>
          <c:y val="4.2656569904931933E-2"/>
          <c:w val="0.82326928660588694"/>
          <c:h val="0.83323995746504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A365A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4.0246461877718534E-3"/>
                  <c:y val="0.14765244337930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24331006536001E-3"/>
                  <c:y val="0.14599687481262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97.6</c:v>
                </c:pt>
                <c:pt idx="1">
                  <c:v>145.4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2.1932670412904754E-3"/>
                  <c:y val="0.1488288999634962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44866389610425E-2"/>
                  <c:y val="0.1456405326259342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97.6</c:v>
                </c:pt>
                <c:pt idx="1">
                  <c:v>145.4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272256"/>
        <c:axId val="258290432"/>
        <c:axId val="0"/>
      </c:bar3DChart>
      <c:catAx>
        <c:axId val="25827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8290432"/>
        <c:crosses val="autoZero"/>
        <c:auto val="1"/>
        <c:lblAlgn val="ctr"/>
        <c:lblOffset val="100"/>
        <c:noMultiLvlLbl val="0"/>
      </c:catAx>
      <c:valAx>
        <c:axId val="2582904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82722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 b="1">
                <a:solidFill>
                  <a:srgbClr val="7A365A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baseline="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2636257035866217"/>
          <c:y val="0.92004023362483811"/>
          <c:w val="0.59618399076106121"/>
          <c:h val="6.484239846366277E-2"/>
        </c:manualLayout>
      </c:layout>
      <c:overlay val="1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5766490337902"/>
          <c:y val="0.10097056611196205"/>
          <c:w val="0.73619690404769844"/>
          <c:h val="0.82236460543932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1.5432098765432443E-3"/>
                  <c:y val="0.156177660141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4131880883693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990.8</c:v>
                </c:pt>
                <c:pt idx="1">
                  <c:v>1599.6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BE4712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-2.0428058084620841E-3"/>
                  <c:y val="0.16727701551679444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010882215273527E-3"/>
                  <c:y val="0.2561497796541125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990.8</c:v>
                </c:pt>
                <c:pt idx="1">
                  <c:v>1599.6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969984"/>
        <c:axId val="258971520"/>
        <c:axId val="0"/>
      </c:bar3DChart>
      <c:catAx>
        <c:axId val="25896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8971520"/>
        <c:crosses val="autoZero"/>
        <c:auto val="1"/>
        <c:lblAlgn val="ctr"/>
        <c:lblOffset val="100"/>
        <c:noMultiLvlLbl val="0"/>
      </c:catAx>
      <c:valAx>
        <c:axId val="2589715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89699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4923942804989402"/>
          <c:y val="0.90824289104489364"/>
          <c:w val="0.5393709235489289"/>
          <c:h val="7.4409309712399896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  <c:spPr>
        <a:ln w="28575"/>
      </c:spPr>
    </c:backWall>
    <c:plotArea>
      <c:layout>
        <c:manualLayout>
          <c:layoutTarget val="inner"/>
          <c:xMode val="edge"/>
          <c:yMode val="edge"/>
          <c:x val="7.4401633436742443E-2"/>
          <c:y val="3.7484158014621238E-2"/>
          <c:w val="0.67825556527656261"/>
          <c:h val="0.85138072120299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757876855088276E-3"/>
                  <c:y val="0.23766463791116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4298487252604E-3"/>
                  <c:y val="0.14607928394642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4616.4000000000005</c:v>
                </c:pt>
                <c:pt idx="1">
                  <c:v>3887.9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8651773734542668E-3"/>
                  <c:y val="0.23050477428472518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877255803486223E-3"/>
                  <c:y val="0.1468008702363987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4616.3</c:v>
                </c:pt>
                <c:pt idx="1">
                  <c:v>3887.9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721280"/>
        <c:axId val="258722816"/>
        <c:axId val="0"/>
      </c:bar3DChart>
      <c:catAx>
        <c:axId val="25872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8722816"/>
        <c:crosses val="autoZero"/>
        <c:auto val="1"/>
        <c:lblAlgn val="ctr"/>
        <c:lblOffset val="100"/>
        <c:noMultiLvlLbl val="0"/>
      </c:catAx>
      <c:valAx>
        <c:axId val="258722816"/>
        <c:scaling>
          <c:orientation val="minMax"/>
          <c:max val="5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8721280"/>
        <c:crosses val="autoZero"/>
        <c:crossBetween val="between"/>
        <c:majorUnit val="5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BC8F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8820617747125951"/>
          <c:y val="0.90063871566584264"/>
          <c:w val="0.50600799816164632"/>
          <c:h val="8.3799291132829662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70"/>
      <c:depthPercent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5651599025093003E-2"/>
          <c:w val="0.92360871327993344"/>
          <c:h val="0.79373000601916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65C38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solidFill>
                <a:srgbClr val="BF27A2"/>
              </a:solidFill>
            </c:spPr>
          </c:dPt>
          <c:dPt>
            <c:idx val="4"/>
            <c:bubble3D val="0"/>
            <c:spPr>
              <a:solidFill>
                <a:srgbClr val="A87BDF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4448EA"/>
              </a:solidFill>
            </c:spPr>
          </c:dPt>
          <c:dPt>
            <c:idx val="8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4073783503546836"/>
                  <c:y val="-4.289709205371961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НДФЛ</a:t>
                    </a: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78 957,5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60</a:t>
                    </a:r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8839310557000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УСН</a:t>
                    </a: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2 398,6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937600018289369"/>
                  <c:y val="-1.669275883364080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ЕНВД</a:t>
                    </a: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4 234,6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418205279026571"/>
                  <c:y val="6.623805875701062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ЕСХН</a:t>
                    </a: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1 614,2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7986625741110834E-2"/>
                  <c:y val="0.183604805932192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Государственная пошлина</a:t>
                    </a: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4 115,9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3824972108041984E-2"/>
                  <c:y val="7.718832184416972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Доходы от использования имущества</a:t>
                    </a:r>
                  </a:p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26 677,3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21%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2788322451276551"/>
                  <c:y val="6.033481534320932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Доходы от продажи земли,</a:t>
                    </a:r>
                    <a:r>
                      <a:rPr lang="ru-RU" sz="16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имущества</a:t>
                    </a: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4 260,4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1486686180915721E-2"/>
                  <c:y val="4.656790700439278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Штрафные санкции</a:t>
                    </a: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4 981,9</a:t>
                    </a:r>
                    <a:endParaRPr lang="ru-RU" sz="1600" dirty="0" smtClean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r>
                      <a: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28433533276305917"/>
                  <c:y val="2.216926889562598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Прочие </a:t>
                    </a:r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доходы</a:t>
                    </a:r>
                  </a:p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 </a:t>
                    </a:r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078,8</a:t>
                    </a:r>
                  </a:p>
                  <a:p>
                    <a:r>
                      <a: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3</a:t>
                    </a:r>
                    <a:r>
                      <a: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ЕСХН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земли,имущества</c:v>
                </c:pt>
                <c:pt idx="7">
                  <c:v>Штрафные санкции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78957.5</c:v>
                </c:pt>
                <c:pt idx="1">
                  <c:v>2398.6</c:v>
                </c:pt>
                <c:pt idx="2">
                  <c:v>4234.6000000000004</c:v>
                </c:pt>
                <c:pt idx="3">
                  <c:v>1614.2</c:v>
                </c:pt>
                <c:pt idx="4">
                  <c:v>4115.9000000000005</c:v>
                </c:pt>
                <c:pt idx="5">
                  <c:v>26677.3</c:v>
                </c:pt>
                <c:pt idx="6">
                  <c:v>4260.4000000000005</c:v>
                </c:pt>
                <c:pt idx="7">
                  <c:v>4981.9000000000005</c:v>
                </c:pt>
                <c:pt idx="8">
                  <c:v>4078.8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0.11139248416842568"/>
          <c:y val="8.3054569749047569E-2"/>
          <c:w val="0.57878210291449095"/>
          <c:h val="0.718576754321737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-2.351590564011412E-3"/>
                  <c:y val="0.33921083804682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609385994148834E-3"/>
                  <c:y val="0.23237449611818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71450"/>
                <a:bevelB w="171450"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104888.4</c:v>
                </c:pt>
                <c:pt idx="1">
                  <c:v>98610.2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B7096C"/>
            </a:solidFill>
            <a:scene3d>
              <a:camera prst="orthographicFront"/>
              <a:lightRig rig="threePt" dir="t"/>
            </a:scene3d>
            <a:sp3d>
              <a:bevelT w="171450"/>
              <a:bevelB w="171450"/>
            </a:sp3d>
          </c:spPr>
          <c:invertIfNegative val="0"/>
          <c:dLbls>
            <c:dLbl>
              <c:idx val="0"/>
              <c:layout>
                <c:manualLayout>
                  <c:x val="1.8491116727770988E-2"/>
                  <c:y val="0.33828299136772511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14300"/>
                  <a:bevelB w="88900" h="114300"/>
                </a:sp3d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81768692367564E-2"/>
                  <c:y val="0.23656102258798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123699218605342E-2"/>
                  <c:y val="-4.531462994411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24973614042884E-2"/>
                  <c:y val="-4.631143276849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/>
                <a:bevelB w="88900" h="114300"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13015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104888.4</c:v>
                </c:pt>
                <c:pt idx="1">
                  <c:v>98610.2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248128"/>
        <c:axId val="263520256"/>
        <c:axId val="0"/>
      </c:bar3DChart>
      <c:catAx>
        <c:axId val="2632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520256"/>
        <c:crosses val="autoZero"/>
        <c:auto val="1"/>
        <c:lblAlgn val="ctr"/>
        <c:lblOffset val="100"/>
        <c:noMultiLvlLbl val="0"/>
      </c:catAx>
      <c:valAx>
        <c:axId val="263520256"/>
        <c:scaling>
          <c:orientation val="minMax"/>
          <c:max val="12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248128"/>
        <c:crosses val="autoZero"/>
        <c:crossBetween val="between"/>
        <c:majorUnit val="200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128981039143846"/>
          <c:y val="0.89573595564780761"/>
          <c:w val="0.45811159871125434"/>
          <c:h val="8.4479536587630466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9117135133167"/>
          <c:y val="0.15256365701160191"/>
          <c:w val="0.6153227187719883"/>
          <c:h val="0.74757587614427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2.694499727505651E-17"/>
                  <c:y val="0.1587324181800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487205125356524E-3"/>
                  <c:y val="0.23809862727010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301.5</c:v>
                </c:pt>
                <c:pt idx="1">
                  <c:v>344.1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76DE3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0270849535236825E-3"/>
                  <c:y val="0.14938761991293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149974076954527E-3"/>
                  <c:y val="0.22737655100008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85441432433441E-2"/>
                  <c:y val="-6.164157548000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45953227419181E-2"/>
                  <c:y val="-6.194854800544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294.89999999999969</c:v>
                </c:pt>
                <c:pt idx="1">
                  <c:v>344.1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378432"/>
        <c:axId val="263379968"/>
        <c:axId val="0"/>
      </c:bar3DChart>
      <c:catAx>
        <c:axId val="26337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3379968"/>
        <c:crosses val="autoZero"/>
        <c:auto val="1"/>
        <c:lblAlgn val="ctr"/>
        <c:lblOffset val="100"/>
        <c:noMultiLvlLbl val="0"/>
      </c:catAx>
      <c:valAx>
        <c:axId val="263379968"/>
        <c:scaling>
          <c:orientation val="minMax"/>
          <c:max val="36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3784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1B5F2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B7096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004034273969592"/>
          <c:y val="0.90060406503585189"/>
          <c:w val="0.43620118597933588"/>
          <c:h val="7.2940531934136743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  <c:spPr>
        <a:ln>
          <a:solidFill>
            <a:schemeClr val="bg1">
              <a:lumMod val="50000"/>
            </a:schemeClr>
          </a:solidFill>
        </a:ln>
      </c:spPr>
    </c:sideWall>
    <c:backWall>
      <c:thickness val="0"/>
      <c:spPr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6.2201775132329926E-2"/>
          <c:y val="9.7628882986065743E-2"/>
          <c:w val="0.79357095915896347"/>
          <c:h val="0.81300709853788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B7096C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5432098765432425E-3"/>
                  <c:y val="0.156177660141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413188088369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460.5</c:v>
                </c:pt>
                <c:pt idx="1">
                  <c:v>567.79999999999995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7.7160493827162901E-3"/>
                  <c:y val="0.18800418827993429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/>
                  <a:bevelB w="88900"/>
                </a:sp3d>
              </c:spPr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00206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504E-3"/>
                  <c:y val="0.23851277617603442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/>
                  <a:bevelB w="88900"/>
                </a:sp3d>
              </c:spPr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00206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459.4</c:v>
                </c:pt>
                <c:pt idx="1">
                  <c:v>567.79999999999995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084480"/>
        <c:axId val="264102656"/>
        <c:axId val="0"/>
      </c:bar3DChart>
      <c:catAx>
        <c:axId val="264084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4102656"/>
        <c:crosses val="autoZero"/>
        <c:auto val="1"/>
        <c:lblAlgn val="ctr"/>
        <c:lblOffset val="100"/>
        <c:noMultiLvlLbl val="0"/>
      </c:catAx>
      <c:valAx>
        <c:axId val="264102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640844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B7096C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BC8F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7739660282567474"/>
          <c:y val="0.89762774674867774"/>
          <c:w val="0.55851668552834866"/>
          <c:h val="8.6338681223971619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97888711953823E-2"/>
          <c:y val="6.7153166556372976E-2"/>
          <c:w val="0.91968292103346549"/>
          <c:h val="0.80573625877318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C8F00"/>
            </a:solidFill>
            <a:scene3d>
              <a:camera prst="orthographicFront"/>
              <a:lightRig rig="threePt" dir="t"/>
            </a:scene3d>
            <a:sp3d>
              <a:bevelT w="107950"/>
              <a:bevelB w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C8F00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  <a:sp3d>
                <a:bevelT w="190500"/>
                <a:bevelB w="38100" h="158750"/>
              </a:sp3d>
            </c:spPr>
          </c:dPt>
          <c:dLbls>
            <c:dLbl>
              <c:idx val="0"/>
              <c:layout>
                <c:manualLayout>
                  <c:x val="2.2862686038999786E-2"/>
                  <c:y val="-1.533646020007438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/>
                  <a:bevelB w="88900"/>
                </a:sp3d>
              </c:spPr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96588033428487E-2"/>
                  <c:y val="-6.134584080029746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0,0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         на 01.01.2018г       </c:v>
                </c:pt>
                <c:pt idx="1">
                  <c:v>            на 01.01.2019г       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433.2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          на 01.01.2018г       </c:v>
                </c:pt>
                <c:pt idx="1">
                  <c:v>            на 01.01.2019г        </c:v>
                </c:pt>
              </c:strCache>
            </c:strRef>
          </c:cat>
          <c:val>
            <c:numRef>
              <c:f>Лист1!$C$2:$C$3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          на 01.01.2018г       </c:v>
                </c:pt>
                <c:pt idx="1">
                  <c:v>            на 01.01.2019г        </c:v>
                </c:pt>
              </c:strCache>
            </c:strRef>
          </c:cat>
          <c:val>
            <c:numRef>
              <c:f>Лист1!$D$2:$D$3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812224"/>
        <c:axId val="263813760"/>
        <c:axId val="0"/>
      </c:bar3DChart>
      <c:catAx>
        <c:axId val="26381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813760"/>
        <c:crosses val="autoZero"/>
        <c:auto val="1"/>
        <c:lblAlgn val="ctr"/>
        <c:lblOffset val="100"/>
        <c:noMultiLvlLbl val="0"/>
      </c:catAx>
      <c:valAx>
        <c:axId val="26381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81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  <c:spPr>
        <a:ln>
          <a:solidFill>
            <a:schemeClr val="bg1">
              <a:lumMod val="50000"/>
            </a:schemeClr>
          </a:solidFill>
        </a:ln>
      </c:spPr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6.2201775132329926E-2"/>
          <c:y val="9.7628882986065743E-2"/>
          <c:w val="0.79357095915896347"/>
          <c:h val="0.81300709853788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E57FC3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5432098765432425E-3"/>
                  <c:y val="0.156177660141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413188088369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109097.7</c:v>
                </c:pt>
                <c:pt idx="1">
                  <c:v>114582.7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7CA5BA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7.7160493827162901E-3"/>
                  <c:y val="0.18800418827993429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/>
                  <a:bevelB w="88900"/>
                </a:sp3d>
              </c:spPr>
              <c:txPr>
                <a:bodyPr/>
                <a:lstStyle/>
                <a:p>
                  <a:pPr algn="ctr">
                    <a:defRPr lang="ru-RU" sz="1400" b="1" i="0" u="none" strike="noStrike" kern="1200" baseline="0">
                      <a:solidFill>
                        <a:srgbClr val="00206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504E-3"/>
                  <c:y val="0.23851277617603442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/>
                  <a:bevelB w="88900"/>
                </a:sp3d>
              </c:spPr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206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109097.7</c:v>
                </c:pt>
                <c:pt idx="1">
                  <c:v>114582.7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995200"/>
        <c:axId val="264996736"/>
        <c:axId val="0"/>
      </c:bar3DChart>
      <c:catAx>
        <c:axId val="26499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4996736"/>
        <c:crosses val="autoZero"/>
        <c:auto val="1"/>
        <c:lblAlgn val="ctr"/>
        <c:lblOffset val="100"/>
        <c:noMultiLvlLbl val="0"/>
      </c:catAx>
      <c:valAx>
        <c:axId val="264996736"/>
        <c:scaling>
          <c:orientation val="minMax"/>
          <c:max val="12000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64995200"/>
        <c:crosses val="autoZero"/>
        <c:crossBetween val="between"/>
        <c:majorUnit val="200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B7096C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7739660282567474"/>
          <c:y val="0.89762774674867774"/>
          <c:w val="0.55851668552834866"/>
          <c:h val="8.6338681223971619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24228789394051"/>
          <c:y val="8.6845732418620147E-2"/>
          <c:w val="0.61146365681590931"/>
          <c:h val="0.75816940478835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8"/>
          <c:dPt>
            <c:idx val="0"/>
            <c:bubble3D val="0"/>
            <c:explosion val="18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7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21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8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0822903735333762"/>
                  <c:y val="0.1457671457861660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Дотации; </a:t>
                    </a:r>
                  </a:p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428 619,0; </a:t>
                    </a:r>
                  </a:p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084715224878412E-2"/>
                  <c:y val="1.3886501372220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Субсидии;</a:t>
                    </a:r>
                  </a:p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114 616,8; </a:t>
                    </a:r>
                  </a:p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7305661689764039E-2"/>
                  <c:y val="0.1516212058334827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поступления; 831,1; </a:t>
                    </a:r>
                  </a:p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920124817049311E-2"/>
                  <c:y val="-0.25611250055021062"/>
                </c:manualLayout>
              </c:layout>
              <c:tx>
                <c:rich>
                  <a:bodyPr/>
                  <a:lstStyle/>
                  <a:p>
                    <a:endParaRPr lang="ru-RU" sz="16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Субвенции</a:t>
                    </a:r>
                    <a:r>
                      <a:rPr lang="ru-RU" sz="1600" b="1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</a:p>
                  <a:p>
                    <a:r>
                      <a:rPr lang="ru-RU" sz="1600" b="1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507 </a:t>
                    </a:r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278,7; </a:t>
                    </a:r>
                  </a:p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4118721108282661E-2"/>
                  <c:y val="0.12111046363872997"/>
                </c:manualLayout>
              </c:layout>
              <c:tx>
                <c:rich>
                  <a:bodyPr/>
                  <a:lstStyle/>
                  <a:p>
                    <a:endParaRPr lang="ru-RU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Иные </a:t>
                    </a:r>
                    <a:r>
                      <a:rPr lang="ru-RU" dirty="0">
                        <a:solidFill>
                          <a:srgbClr val="002060"/>
                        </a:solidFill>
                      </a:rPr>
                      <a:t>межбюджетные трансферты; 762,8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;</a:t>
                    </a: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 0,1%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Прочие безвозмездные поступления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428619</c:v>
                </c:pt>
                <c:pt idx="1">
                  <c:v>114616.8</c:v>
                </c:pt>
                <c:pt idx="2">
                  <c:v>831.1</c:v>
                </c:pt>
                <c:pt idx="3">
                  <c:v>507278.7</c:v>
                </c:pt>
                <c:pt idx="4">
                  <c:v>762.8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24228789394051"/>
          <c:y val="8.6845732418620147E-2"/>
          <c:w val="0.61146365681590931"/>
          <c:h val="0.75816940478835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8"/>
          <c:dPt>
            <c:idx val="0"/>
            <c:bubble3D val="0"/>
            <c:explosion val="18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7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21"/>
            <c:spPr>
              <a:solidFill>
                <a:srgbClr val="3399FF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8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9587079856141126E-3"/>
                  <c:y val="-0.1877399625149878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«</a:t>
                    </a:r>
                    <a:r>
                      <a:rPr lang="ru-RU" dirty="0"/>
                      <a:t>Организация местного самоуправления»; 31 388,0;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chemeClr val="accent5">
                    <a:lumMod val="50000"/>
                  </a:schemeClr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8961277029824943E-2"/>
                  <c:y val="-2.171475896617548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«</a:t>
                    </a:r>
                    <a:r>
                      <a:rPr lang="ru-RU" dirty="0"/>
                      <a:t>Развитие образования»;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482 </a:t>
                    </a:r>
                    <a:r>
                      <a:rPr lang="ru-RU" dirty="0"/>
                      <a:t>503,8;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41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973579611448141E-2"/>
                  <c:y val="-0.1364033144946379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«Социальная поддержка населения»;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233 </a:t>
                    </a:r>
                    <a:r>
                      <a:rPr lang="ru-RU" dirty="0"/>
                      <a:t>334,9;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20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rgbClr val="E57FC3"/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017650013175762"/>
                  <c:y val="-0.1851026292893861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«</a:t>
                    </a:r>
                    <a:r>
                      <a:rPr lang="ru-RU" dirty="0"/>
                      <a:t>Культура»;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138 </a:t>
                    </a:r>
                    <a:r>
                      <a:rPr lang="ru-RU" dirty="0"/>
                      <a:t>700,3;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12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4253606807691724"/>
                  <c:y val="-8.352967996340983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«</a:t>
                    </a:r>
                    <a:r>
                      <a:rPr lang="ru-RU" dirty="0"/>
                      <a:t>Жилищно-коммунальный комплекс, энергосбережение и повышение энергетической эффективности»;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51 </a:t>
                    </a:r>
                    <a:r>
                      <a:rPr lang="ru-RU" dirty="0"/>
                      <a:t>837,7;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rgbClr val="FF3737"/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0161864476031589E-2"/>
                  <c:y val="1.355849452276247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«</a:t>
                    </a:r>
                    <a:r>
                      <a:rPr lang="ru-RU" dirty="0"/>
                      <a:t>Модернизация объектов социальной </a:t>
                    </a:r>
                    <a:r>
                      <a:rPr lang="ru-RU" dirty="0" smtClean="0"/>
                      <a:t>сферы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и </a:t>
                    </a:r>
                    <a:r>
                      <a:rPr lang="ru-RU" dirty="0"/>
                      <a:t>жилого фонда»;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91 </a:t>
                    </a:r>
                    <a:r>
                      <a:rPr lang="ru-RU" dirty="0"/>
                      <a:t>315,6;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8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7696256889730517E-2"/>
                  <c:y val="4.63675147246684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«</a:t>
                    </a:r>
                    <a:r>
                      <a:rPr lang="ru-RU" dirty="0"/>
                      <a:t>Управление муниципальными финансами» 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98 </a:t>
                    </a:r>
                    <a:r>
                      <a:rPr lang="ru-RU" dirty="0"/>
                      <a:t>610,2;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8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0575565065773564E-2"/>
                  <c:y val="-2.324876069728786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Прочие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программы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46 </a:t>
                    </a:r>
                    <a:r>
                      <a:rPr lang="ru-RU" dirty="0"/>
                      <a:t>023,2; </a:t>
                    </a:r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«Организация местного самоуправления»</c:v>
                </c:pt>
                <c:pt idx="1">
                  <c:v>«Развитие образования»</c:v>
                </c:pt>
                <c:pt idx="2">
                  <c:v> «Социальная поддержка населения»</c:v>
                </c:pt>
                <c:pt idx="3">
                  <c:v>«Культура»</c:v>
                </c:pt>
                <c:pt idx="4">
                  <c:v>«Жилищно-коммунальный комплекс, энергосбережение и повышение энергетической эффективности»</c:v>
                </c:pt>
                <c:pt idx="5">
                  <c:v>«Модернизация объектов социальной сферы и жилого фонда»</c:v>
                </c:pt>
                <c:pt idx="6">
                  <c:v>«Управление муниципальными финансами» </c:v>
                </c:pt>
                <c:pt idx="7">
                  <c:v>Прочие программы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31388</c:v>
                </c:pt>
                <c:pt idx="1">
                  <c:v>482503.8</c:v>
                </c:pt>
                <c:pt idx="2">
                  <c:v>233334.9</c:v>
                </c:pt>
                <c:pt idx="3">
                  <c:v>138700.29999999999</c:v>
                </c:pt>
                <c:pt idx="4">
                  <c:v>51837.7</c:v>
                </c:pt>
                <c:pt idx="5">
                  <c:v>91315.6</c:v>
                </c:pt>
                <c:pt idx="6">
                  <c:v>98610.2</c:v>
                </c:pt>
                <c:pt idx="7">
                  <c:v>46023.199999999997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97302407012641E-2"/>
          <c:y val="1.7067996029115046E-2"/>
          <c:w val="0.83203156876374551"/>
          <c:h val="0.88336869380104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2.8363155026376315E-17"/>
                  <c:y val="0.22109311492247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12971658120836E-3"/>
                  <c:y val="0.2978615576038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25379.8</c:v>
                </c:pt>
                <c:pt idx="1">
                  <c:v>31738.400000000001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BC8F0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7.7354952763533094E-3"/>
                  <c:y val="0.29172008218938555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41981105413567E-3"/>
                  <c:y val="0.33163967238372088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25330.7</c:v>
                </c:pt>
                <c:pt idx="1">
                  <c:v>31388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346880"/>
        <c:axId val="226365440"/>
        <c:axId val="0"/>
      </c:bar3DChart>
      <c:catAx>
        <c:axId val="22634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6365440"/>
        <c:crosses val="autoZero"/>
        <c:auto val="1"/>
        <c:lblAlgn val="ctr"/>
        <c:lblOffset val="100"/>
        <c:noMultiLvlLbl val="0"/>
      </c:catAx>
      <c:valAx>
        <c:axId val="22636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63468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193025008715551"/>
          <c:y val="0.90397773903258061"/>
          <c:w val="0.5938019578284407"/>
          <c:h val="7.895426493830443E-2"/>
        </c:manualLayout>
      </c:layout>
      <c:overlay val="0"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78206829177033E-2"/>
          <c:y val="1.5532996333740692E-2"/>
          <c:w val="0.71335221247225977"/>
          <c:h val="0.90909126416509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-1.9271047587803521E-2"/>
                  <c:y val="0.12417598964352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198152346583867E-2"/>
                  <c:y val="0.18626398446529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151949140637265E-3"/>
                  <c:y val="-1.9290391345406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417103.5</c:v>
                </c:pt>
                <c:pt idx="1">
                  <c:v>484769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7A365A"/>
            </a:solidFill>
            <a:scene3d>
              <a:camera prst="orthographicFront"/>
              <a:lightRig rig="threePt" dir="t"/>
            </a:scene3d>
            <a:sp3d>
              <a:bevelT w="171450"/>
              <a:bevelB w="171450"/>
            </a:sp3d>
          </c:spPr>
          <c:invertIfNegative val="0"/>
          <c:dLbls>
            <c:dLbl>
              <c:idx val="0"/>
              <c:layout>
                <c:manualLayout>
                  <c:x val="3.6614990416826809E-2"/>
                  <c:y val="0.14073278826266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104723728289224E-2"/>
                  <c:y val="0.30216157479924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413571.6</c:v>
                </c:pt>
                <c:pt idx="1">
                  <c:v>482503.8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5298304"/>
        <c:axId val="245299840"/>
        <c:axId val="0"/>
      </c:bar3DChart>
      <c:catAx>
        <c:axId val="245298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5299840"/>
        <c:crosses val="autoZero"/>
        <c:auto val="1"/>
        <c:lblAlgn val="ctr"/>
        <c:lblOffset val="100"/>
        <c:noMultiLvlLbl val="0"/>
      </c:catAx>
      <c:valAx>
        <c:axId val="245299840"/>
        <c:scaling>
          <c:orientation val="minMax"/>
          <c:max val="50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5298304"/>
        <c:crosses val="autoZero"/>
        <c:crossBetween val="between"/>
        <c:majorUnit val="1000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1B5F2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7A365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119405006422651"/>
          <c:y val="0.90041867841547563"/>
          <c:w val="0.41144578976991625"/>
          <c:h val="7.4746123655819424E-2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036875532348313E-2"/>
          <c:y val="0.11218041185388003"/>
          <c:w val="0.58685803916523849"/>
          <c:h val="0.75123860758766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-2.2278226395897549E-2"/>
                  <c:y val="0.31415780191089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565188663247988E-2"/>
                  <c:y val="0.29762318075769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215878.6</c:v>
                </c:pt>
                <c:pt idx="1">
                  <c:v>234719.4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2.7847782994871992E-2"/>
                  <c:y val="0.27557701922008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99933925470418E-2"/>
                  <c:y val="0.32518088267970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214635.4</c:v>
                </c:pt>
                <c:pt idx="1">
                  <c:v>233334.9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456960"/>
        <c:axId val="254458496"/>
        <c:axId val="0"/>
      </c:bar3DChart>
      <c:catAx>
        <c:axId val="25445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4458496"/>
        <c:crosses val="autoZero"/>
        <c:auto val="1"/>
        <c:lblAlgn val="ctr"/>
        <c:lblOffset val="100"/>
        <c:noMultiLvlLbl val="0"/>
      </c:catAx>
      <c:valAx>
        <c:axId val="254458496"/>
        <c:scaling>
          <c:orientation val="minMax"/>
          <c:max val="25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4456960"/>
        <c:crosses val="autoZero"/>
        <c:crossBetween val="between"/>
        <c:majorUnit val="50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1B5F2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257412919032426"/>
          <c:y val="0.85856293745139434"/>
          <c:w val="0.45721732672977855"/>
          <c:h val="0.10616320408843499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022271029714633E-2"/>
          <c:y val="6.6262646899873739E-2"/>
          <c:w val="0.6560244493251961"/>
          <c:h val="0.83003889398353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  <a:bevelB w="88900"/>
              </a:sp3d>
            </c:spPr>
          </c:dPt>
          <c:dLbls>
            <c:dLbl>
              <c:idx val="0"/>
              <c:layout>
                <c:manualLayout>
                  <c:x val="-8.6790556959606344E-3"/>
                  <c:y val="0.22281535683206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325464133005208E-3"/>
                  <c:y val="0.31194149956489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112860</c:v>
                </c:pt>
                <c:pt idx="1">
                  <c:v>140478.5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7.6720802181654809E-3"/>
                  <c:y val="0.21683657555994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1067190128379E-2"/>
                  <c:y val="0.30596271829277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068934450794976E-2"/>
                  <c:y val="-2.9893100389976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68934450794976E-2"/>
                  <c:y val="-8.9679301169926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111777.9</c:v>
                </c:pt>
                <c:pt idx="1">
                  <c:v>138700.29999999999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158912"/>
        <c:axId val="255185280"/>
        <c:axId val="0"/>
      </c:bar3DChart>
      <c:catAx>
        <c:axId val="255158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5185280"/>
        <c:crosses val="autoZero"/>
        <c:auto val="1"/>
        <c:lblAlgn val="ctr"/>
        <c:lblOffset val="100"/>
        <c:noMultiLvlLbl val="0"/>
      </c:catAx>
      <c:valAx>
        <c:axId val="255185280"/>
        <c:scaling>
          <c:orientation val="minMax"/>
          <c:max val="15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158912"/>
        <c:crosses val="autoZero"/>
        <c:crossBetween val="between"/>
        <c:majorUnit val="300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048688591267426"/>
          <c:y val="0.86857519813607065"/>
          <c:w val="0.45097990753047112"/>
          <c:h val="0.1017160876196536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36801046748224"/>
          <c:y val="3.7922271088653259E-2"/>
          <c:w val="0.7175362662096737"/>
          <c:h val="0.868162869056214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1.5432098765432432E-3"/>
                  <c:y val="0.156177660141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4131880883693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2300.8000000000002</c:v>
                </c:pt>
                <c:pt idx="1">
                  <c:v>2752.8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BE4712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dLbl>
              <c:idx val="0"/>
              <c:layout>
                <c:manualLayout>
                  <c:x val="6.4514689624651303E-3"/>
                  <c:y val="0.17093830370423557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15115260418221E-3"/>
                  <c:y val="0.259571697672071"/>
                </c:manualLayout>
              </c:layout>
              <c:numFmt formatCode="#,##0.0" sourceLinked="0"/>
              <c:spPr>
                <a:solidFill>
                  <a:prstClr val="white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2300.8000000000002</c:v>
                </c:pt>
                <c:pt idx="1">
                  <c:v>2743.8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343232"/>
        <c:axId val="255357312"/>
        <c:axId val="0"/>
      </c:bar3DChart>
      <c:catAx>
        <c:axId val="25534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5357312"/>
        <c:crosses val="autoZero"/>
        <c:auto val="1"/>
        <c:lblAlgn val="ctr"/>
        <c:lblOffset val="100"/>
        <c:noMultiLvlLbl val="0"/>
      </c:catAx>
      <c:valAx>
        <c:axId val="255357312"/>
        <c:scaling>
          <c:orientation val="minMax"/>
          <c:max val="3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55343232"/>
        <c:crosses val="autoZero"/>
        <c:crossBetween val="between"/>
        <c:majorUnit val="500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4525346395662972"/>
          <c:y val="0.89442861383457584"/>
          <c:w val="0.44574639468239929"/>
          <c:h val="8.9036765012221158E-2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E5E0-FCE3-43B9-9FBB-E4F7DFA46F9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98A88E-CC26-46E1-AD17-4A4DF0CA45B2}">
      <dgm:prSet phldrT="[Текст]" custT="1"/>
      <dgm:spPr>
        <a:noFill/>
        <a:ln>
          <a:noFill/>
        </a:ln>
        <a:scene3d>
          <a:camera prst="orthographicFront"/>
          <a:lightRig rig="threePt" dir="t"/>
        </a:scene3d>
        <a:sp3d>
          <a:bevelT w="0" h="0" prst="coolSlant"/>
        </a:sp3d>
      </dgm:spPr>
      <dgm:t>
        <a:bodyPr/>
        <a:lstStyle/>
        <a:p>
          <a:endParaRPr lang="ru-RU" sz="20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«РЕАЛИЗАЦИЯ ВОПРОСОВ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ТОПЛИВНО-ЭНЕРГЕТИЧЕСКОГО КОМПЛЕКСА»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CA155-92EE-4879-8BC4-A17BBDA3C895}" type="parTrans" cxnId="{9ED687F5-AB9B-48D8-A102-957749CDBD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47352-D196-47F3-8F95-7525C4F620CA}" type="sibTrans" cxnId="{9ED687F5-AB9B-48D8-A102-957749CDBD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2BBC8-81FB-4B37-ADC5-E0CE1ADB808A}">
      <dgm:prSet phldrT="[Текст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B9A41-94F3-48FB-B98C-9F24A76E15DB}" type="parTrans" cxnId="{D20F9892-77B8-4F7A-8F96-9C72F25906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9F511-D0AA-4B65-AF61-BA9733B1891F}" type="sibTrans" cxnId="{D20F9892-77B8-4F7A-8F96-9C72F25906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D47CB-A821-452B-929C-295B9A117AE3}">
      <dgm:prSet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Тариф, установленный Региональной энергетической комиссией на оказание услуг – 100%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104F7-A785-4245-9A5D-E156E2B4B3DE}" type="parTrans" cxnId="{F0ABA934-B932-4C80-8358-A525F3D6545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47B8B-D043-45C9-A6E0-67AC695BFEDD}" type="sibTrans" cxnId="{F0ABA934-B932-4C80-8358-A525F3D6545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28B2-98BB-4B7D-8A98-A289EAEB645D}">
      <dgm:prSet custT="1"/>
      <dgm:spPr>
        <a:solidFill>
          <a:srgbClr val="F2CEB8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населения за коммунальные услуги – 65,0 %</a:t>
          </a:r>
          <a:endParaRPr lang="ru-RU" sz="13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F95A1-60E8-4128-AD36-7D39FFFD56AA}" type="parTrans" cxnId="{80E6712B-F5B5-4D87-A8C8-85172B5121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319BD-375A-4FCF-9616-991103A20AA8}" type="sibTrans" cxnId="{80E6712B-F5B5-4D87-A8C8-85172B5121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772F5-7F02-43B6-A30B-97A2F2A32611}">
      <dgm:prSet custT="1"/>
      <dgm:spPr>
        <a:solidFill>
          <a:srgbClr val="F2CEB8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за оказанные коммунальные услуги населению из бюджета – 35,0 %</a:t>
          </a:r>
          <a:endParaRPr lang="ru-RU" sz="13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2FF8B-4A69-434B-8511-7EF7211E8E2C}" type="parTrans" cxnId="{F205BCFE-88E4-461F-BB28-54085A5D38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3B4B7-3499-4E09-8359-44D8DBEFF5B0}" type="sibTrans" cxnId="{F205BCFE-88E4-461F-BB28-54085A5D38F8}">
      <dgm:prSet/>
      <dgm:spPr>
        <a:noFill/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18579-ED22-4395-80B8-736039F1E5CF}">
      <dgm:prSet custT="1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baseline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затрат по муниципальной программе возмещается из бюджета </a:t>
          </a:r>
          <a:r>
            <a:rPr lang="ru-RU" sz="1300" baseline="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ресурсоснабжающим</a:t>
          </a:r>
          <a:r>
            <a:rPr lang="ru-RU" sz="1300" baseline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организациям за оказание услуг населению по теплоснабжению, горячему, холодному водоснабжению и водоотведению жилых домов, в связи с тем что население оплачивает за коммунальные услуги 65,0 % от тарифов, установленных Региональной энергетической комиссией</a:t>
          </a:r>
          <a:r>
            <a:rPr lang="ru-RU" sz="13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8C487-D8EB-4FCE-99FD-9F06E3F979D1}" type="parTrans" cxnId="{58ABA48A-3B94-4829-A39D-D21EC05431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61A01-413C-477F-8CDA-25C9D71DAD37}" type="sibTrans" cxnId="{58ABA48A-3B94-4829-A39D-D21EC05431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8E773-11B7-4738-9AC0-FD6E7FC0BBDD}">
      <dgm:prSet custT="1"/>
      <dgm:spPr>
        <a:solidFill>
          <a:srgbClr val="F2CEB8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baseline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недополученных доходов и (или) возмещение части затрат организациям, предоставляющим услуги населению по теплоснабжению, горячему, холодному  водоснабжению и водоотведению размер оплаты которых не обеспечивает возмещение экономически обоснованных затрат</a:t>
          </a:r>
          <a:endParaRPr lang="ru-RU" sz="1300" baseline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4474B-09F8-4066-A163-9EDD0259166D}" type="parTrans" cxnId="{EF35AB5C-4AB6-4D04-9DA9-1944618649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8AD4C-25DD-4FDB-9F10-6225C553F9D5}" type="sibTrans" cxnId="{EF35AB5C-4AB6-4D04-9DA9-1944618649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14289-0D51-4C73-8EB7-49EFF5589467}">
      <dgm:prSet custT="1"/>
      <dgm:spPr>
        <a:solidFill>
          <a:srgbClr val="F2CEB8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организациям, реализующим уголь населению для бытовых нужд</a:t>
          </a:r>
          <a:endParaRPr lang="ru-RU" sz="14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362DA-D512-4802-883C-05A8811499CA}" type="parTrans" cxnId="{2E60FD84-6113-4443-871A-D13298D305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2B0AB-FD5F-4110-8FE6-0B94CEA11FB7}" type="sibTrans" cxnId="{2E60FD84-6113-4443-871A-D13298D305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4A739-D9EB-42A2-8302-D47F09308205}" type="pres">
      <dgm:prSet presAssocID="{9011E5E0-FCE3-43B9-9FBB-E4F7DFA46F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118B5-7CFF-4668-B880-3EC91C6E0D3D}" type="pres">
      <dgm:prSet presAssocID="{9698A88E-CC26-46E1-AD17-4A4DF0CA45B2}" presName="node" presStyleLbl="node1" presStyleIdx="0" presStyleCnt="8" custScaleX="952558" custScaleY="200629" custRadScaleRad="95410" custRadScaleInc="1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4D575-48DF-4FE1-ABC7-30C0F587F967}" type="pres">
      <dgm:prSet presAssocID="{26E47352-D196-47F3-8F95-7525C4F620CA}" presName="sibTrans" presStyleLbl="sibTrans2D1" presStyleIdx="0" presStyleCnt="8" custScaleX="103182" custLinFactX="339674" custLinFactY="783539" custLinFactNeighborX="400000" custLinFactNeighborY="800000"/>
      <dgm:spPr/>
      <dgm:t>
        <a:bodyPr/>
        <a:lstStyle/>
        <a:p>
          <a:endParaRPr lang="ru-RU"/>
        </a:p>
      </dgm:t>
    </dgm:pt>
    <dgm:pt modelId="{28E9F8CC-23C2-40A6-BAD0-8C781F01F38E}" type="pres">
      <dgm:prSet presAssocID="{26E47352-D196-47F3-8F95-7525C4F620CA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098E018-0658-4720-9BC6-E2C3A7F7E1FD}" type="pres">
      <dgm:prSet presAssocID="{5402BBC8-81FB-4B37-ADC5-E0CE1ADB808A}" presName="node" presStyleLbl="node1" presStyleIdx="1" presStyleCnt="8" custScaleX="355093" custScaleY="108093" custRadScaleRad="127805" custRadScaleInc="9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A4C5A-9F16-4CAB-ABFD-F4474E07BB45}" type="pres">
      <dgm:prSet presAssocID="{DB69F511-D0AA-4B65-AF61-BA9733B1891F}" presName="sibTrans" presStyleLbl="sibTrans2D1" presStyleIdx="1" presStyleCnt="8" custLinFactX="-553716" custLinFactY="200000" custLinFactNeighborX="-600000" custLinFactNeighborY="286482"/>
      <dgm:spPr/>
      <dgm:t>
        <a:bodyPr/>
        <a:lstStyle/>
        <a:p>
          <a:endParaRPr lang="ru-RU"/>
        </a:p>
      </dgm:t>
    </dgm:pt>
    <dgm:pt modelId="{4D02758C-C5F0-4F77-9EED-E90C4BB93907}" type="pres">
      <dgm:prSet presAssocID="{DB69F511-D0AA-4B65-AF61-BA9733B1891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14E4A0B7-37CF-4F0F-BB0B-A51B00694122}" type="pres">
      <dgm:prSet presAssocID="{8CD14289-0D51-4C73-8EB7-49EFF5589467}" presName="node" presStyleLbl="node1" presStyleIdx="2" presStyleCnt="8" custScaleX="146487" custScaleY="357519" custRadScaleRad="177405" custRadScaleInc="3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6BAC8-8240-405A-B7E8-AFA6E9AFBB47}" type="pres">
      <dgm:prSet presAssocID="{5C12B0AB-FD5F-4110-8FE6-0B94CEA11FB7}" presName="sibTrans" presStyleLbl="sibTrans2D1" presStyleIdx="2" presStyleCnt="8"/>
      <dgm:spPr/>
      <dgm:t>
        <a:bodyPr/>
        <a:lstStyle/>
        <a:p>
          <a:endParaRPr lang="ru-RU"/>
        </a:p>
      </dgm:t>
    </dgm:pt>
    <dgm:pt modelId="{BF82995D-AA46-460F-B9CC-EDFDD2D0153B}" type="pres">
      <dgm:prSet presAssocID="{5C12B0AB-FD5F-4110-8FE6-0B94CEA11FB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56B60DB-38CC-4230-869E-35185C1B6E10}" type="pres">
      <dgm:prSet presAssocID="{4658E773-11B7-4738-9AC0-FD6E7FC0BBDD}" presName="node" presStyleLbl="node1" presStyleIdx="3" presStyleCnt="8" custScaleX="268398" custScaleY="535964" custRadScaleRad="89183" custRadScaleInc="-9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AEBB9-3C75-450A-9A0E-4B95CBAA5197}" type="pres">
      <dgm:prSet presAssocID="{51B8AD4C-25DD-4FDB-9F10-6225C553F9D5}" presName="sibTrans" presStyleLbl="sibTrans2D1" presStyleIdx="3" presStyleCnt="8" custFlipVert="1" custFlipHor="1" custScaleX="163960" custScaleY="50471" custLinFactNeighborX="-95283" custLinFactNeighborY="70650"/>
      <dgm:spPr/>
      <dgm:t>
        <a:bodyPr/>
        <a:lstStyle/>
        <a:p>
          <a:endParaRPr lang="ru-RU"/>
        </a:p>
      </dgm:t>
    </dgm:pt>
    <dgm:pt modelId="{113E2DE0-3F07-414C-AE5F-DC2F5082A14D}" type="pres">
      <dgm:prSet presAssocID="{51B8AD4C-25DD-4FDB-9F10-6225C553F9D5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19A341D-C025-4012-B3CE-74522AE2EE41}" type="pres">
      <dgm:prSet presAssocID="{E4E772F5-7F02-43B6-A30B-97A2F2A32611}" presName="node" presStyleLbl="node1" presStyleIdx="4" presStyleCnt="8" custScaleX="233921" custScaleY="193352" custRadScaleRad="49223" custRadScaleInc="40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6F34-57FF-4B6F-8662-50E759068EAA}" type="pres">
      <dgm:prSet presAssocID="{B463B4B7-3499-4E09-8359-44D8DBEFF5B0}" presName="sibTrans" presStyleLbl="sibTrans2D1" presStyleIdx="4" presStyleCnt="8" custScaleX="246918" custScaleY="132746" custLinFactNeighborX="16399" custLinFactNeighborY="-11151"/>
      <dgm:spPr/>
      <dgm:t>
        <a:bodyPr/>
        <a:lstStyle/>
        <a:p>
          <a:endParaRPr lang="ru-RU"/>
        </a:p>
      </dgm:t>
    </dgm:pt>
    <dgm:pt modelId="{8EF2C639-6D0D-49F1-BCFC-B24A43AE3A26}" type="pres">
      <dgm:prSet presAssocID="{B463B4B7-3499-4E09-8359-44D8DBEFF5B0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91B2B0D3-541E-41D5-A8C8-FB23754408C9}" type="pres">
      <dgm:prSet presAssocID="{AB018579-ED22-4395-80B8-736039F1E5CF}" presName="node" presStyleLbl="node1" presStyleIdx="5" presStyleCnt="8" custScaleX="504435" custScaleY="325070" custRadScaleRad="112074" custRadScaleInc="59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31AAB-80A8-441A-A081-3395393CCD2B}" type="pres">
      <dgm:prSet presAssocID="{3A361A01-413C-477F-8CDA-25C9D71DAD37}" presName="sibTrans" presStyleLbl="sibTrans2D1" presStyleIdx="5" presStyleCnt="8" custLinFactX="100000" custLinFactNeighborX="153743" custLinFactNeighborY="13444"/>
      <dgm:spPr/>
      <dgm:t>
        <a:bodyPr/>
        <a:lstStyle/>
        <a:p>
          <a:endParaRPr lang="ru-RU"/>
        </a:p>
      </dgm:t>
    </dgm:pt>
    <dgm:pt modelId="{658DA3C3-D1D7-42D9-B654-40BD467A196A}" type="pres">
      <dgm:prSet presAssocID="{3A361A01-413C-477F-8CDA-25C9D71DAD3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86B63E7-CFE6-466B-B438-C4FA9621A46F}" type="pres">
      <dgm:prSet presAssocID="{B01D47CB-A821-452B-929C-295B9A117AE3}" presName="node" presStyleLbl="node1" presStyleIdx="6" presStyleCnt="8" custScaleX="429293" custScaleY="142848" custRadScaleRad="118148" custRadScaleInc="10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DDCD3-759B-445C-975A-6E09F6A68957}" type="pres">
      <dgm:prSet presAssocID="{60E47B8B-D043-45C9-A6E0-67AC695BFEDD}" presName="sibTrans" presStyleLbl="sibTrans2D1" presStyleIdx="6" presStyleCnt="8" custLinFactX="200000" custLinFactY="-29726" custLinFactNeighborX="228749" custLinFactNeighborY="-100000"/>
      <dgm:spPr/>
      <dgm:t>
        <a:bodyPr/>
        <a:lstStyle/>
        <a:p>
          <a:endParaRPr lang="ru-RU"/>
        </a:p>
      </dgm:t>
    </dgm:pt>
    <dgm:pt modelId="{472FC860-034D-4014-ABAD-16C3F0ED0D48}" type="pres">
      <dgm:prSet presAssocID="{60E47B8B-D043-45C9-A6E0-67AC695BFED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CDFAC702-21EE-4E20-A2E6-AC7C35A446C5}" type="pres">
      <dgm:prSet presAssocID="{556D28B2-98BB-4B7D-8A98-A289EAEB645D}" presName="node" presStyleLbl="node1" presStyleIdx="7" presStyleCnt="8" custScaleX="227694" custScaleY="173350" custRadScaleRad="158044" custRadScaleInc="-197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39670-F5B0-419C-A66A-B2EEF606DCFF}" type="pres">
      <dgm:prSet presAssocID="{02F319BD-375A-4FCF-9616-991103A20AA8}" presName="sibTrans" presStyleLbl="sibTrans2D1" presStyleIdx="7" presStyleCnt="8" custLinFactX="400000" custLinFactY="-78860" custLinFactNeighborX="448706" custLinFactNeighborY="-100000"/>
      <dgm:spPr/>
      <dgm:t>
        <a:bodyPr/>
        <a:lstStyle/>
        <a:p>
          <a:endParaRPr lang="ru-RU"/>
        </a:p>
      </dgm:t>
    </dgm:pt>
    <dgm:pt modelId="{DAB74B66-6DEE-4F7D-B9BA-B074623D24AB}" type="pres">
      <dgm:prSet presAssocID="{02F319BD-375A-4FCF-9616-991103A20AA8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017B094-7E2E-4E52-B014-8ED446D85C0C}" type="presOf" srcId="{E4E772F5-7F02-43B6-A30B-97A2F2A32611}" destId="{119A341D-C025-4012-B3CE-74522AE2EE41}" srcOrd="0" destOrd="0" presId="urn:microsoft.com/office/officeart/2005/8/layout/cycle7"/>
    <dgm:cxn modelId="{D8296604-26AA-4396-8F25-3DC6C00E560C}" type="presOf" srcId="{B463B4B7-3499-4E09-8359-44D8DBEFF5B0}" destId="{8EF2C639-6D0D-49F1-BCFC-B24A43AE3A26}" srcOrd="1" destOrd="0" presId="urn:microsoft.com/office/officeart/2005/8/layout/cycle7"/>
    <dgm:cxn modelId="{82DAA4E9-92B7-4134-A998-802E46BBCC41}" type="presOf" srcId="{5C12B0AB-FD5F-4110-8FE6-0B94CEA11FB7}" destId="{BF82995D-AA46-460F-B9CC-EDFDD2D0153B}" srcOrd="1" destOrd="0" presId="urn:microsoft.com/office/officeart/2005/8/layout/cycle7"/>
    <dgm:cxn modelId="{5020C9B9-7921-40B6-AD99-68AE48DD89F3}" type="presOf" srcId="{AB018579-ED22-4395-80B8-736039F1E5CF}" destId="{91B2B0D3-541E-41D5-A8C8-FB23754408C9}" srcOrd="0" destOrd="0" presId="urn:microsoft.com/office/officeart/2005/8/layout/cycle7"/>
    <dgm:cxn modelId="{6DBD7554-4EEA-490C-B52A-0D9AE4826DBC}" type="presOf" srcId="{51B8AD4C-25DD-4FDB-9F10-6225C553F9D5}" destId="{113E2DE0-3F07-414C-AE5F-DC2F5082A14D}" srcOrd="1" destOrd="0" presId="urn:microsoft.com/office/officeart/2005/8/layout/cycle7"/>
    <dgm:cxn modelId="{B1CAB3FC-8416-49A3-8137-1CA59E7F276F}" type="presOf" srcId="{51B8AD4C-25DD-4FDB-9F10-6225C553F9D5}" destId="{417AEBB9-3C75-450A-9A0E-4B95CBAA5197}" srcOrd="0" destOrd="0" presId="urn:microsoft.com/office/officeart/2005/8/layout/cycle7"/>
    <dgm:cxn modelId="{B4DDD729-B1BB-4404-80E9-4EA6EB385DEE}" type="presOf" srcId="{02F319BD-375A-4FCF-9616-991103A20AA8}" destId="{92839670-F5B0-419C-A66A-B2EEF606DCFF}" srcOrd="0" destOrd="0" presId="urn:microsoft.com/office/officeart/2005/8/layout/cycle7"/>
    <dgm:cxn modelId="{492CCB35-3E30-4F80-AF7E-C6F1A8DF81C6}" type="presOf" srcId="{9011E5E0-FCE3-43B9-9FBB-E4F7DFA46F9E}" destId="{9064A739-D9EB-42A2-8302-D47F09308205}" srcOrd="0" destOrd="0" presId="urn:microsoft.com/office/officeart/2005/8/layout/cycle7"/>
    <dgm:cxn modelId="{36E66554-B641-4270-AB0B-78C0B9DB283A}" type="presOf" srcId="{26E47352-D196-47F3-8F95-7525C4F620CA}" destId="{2E94D575-48DF-4FE1-ABC7-30C0F587F967}" srcOrd="0" destOrd="0" presId="urn:microsoft.com/office/officeart/2005/8/layout/cycle7"/>
    <dgm:cxn modelId="{1A9244BC-6861-4A62-831B-4A15EBF798B4}" type="presOf" srcId="{3A361A01-413C-477F-8CDA-25C9D71DAD37}" destId="{66631AAB-80A8-441A-A081-3395393CCD2B}" srcOrd="0" destOrd="0" presId="urn:microsoft.com/office/officeart/2005/8/layout/cycle7"/>
    <dgm:cxn modelId="{0E0276E9-97E3-4B1C-8594-6170F9D4F171}" type="presOf" srcId="{DB69F511-D0AA-4B65-AF61-BA9733B1891F}" destId="{9E4A4C5A-9F16-4CAB-ABFD-F4474E07BB45}" srcOrd="0" destOrd="0" presId="urn:microsoft.com/office/officeart/2005/8/layout/cycle7"/>
    <dgm:cxn modelId="{D20F9892-77B8-4F7A-8F96-9C72F259065D}" srcId="{9011E5E0-FCE3-43B9-9FBB-E4F7DFA46F9E}" destId="{5402BBC8-81FB-4B37-ADC5-E0CE1ADB808A}" srcOrd="1" destOrd="0" parTransId="{EEEB9A41-94F3-48FB-B98C-9F24A76E15DB}" sibTransId="{DB69F511-D0AA-4B65-AF61-BA9733B1891F}"/>
    <dgm:cxn modelId="{5E6C7F03-A0F8-4CDC-A861-53194ABDE110}" type="presOf" srcId="{DB69F511-D0AA-4B65-AF61-BA9733B1891F}" destId="{4D02758C-C5F0-4F77-9EED-E90C4BB93907}" srcOrd="1" destOrd="0" presId="urn:microsoft.com/office/officeart/2005/8/layout/cycle7"/>
    <dgm:cxn modelId="{9ED687F5-AB9B-48D8-A102-957749CDBDFA}" srcId="{9011E5E0-FCE3-43B9-9FBB-E4F7DFA46F9E}" destId="{9698A88E-CC26-46E1-AD17-4A4DF0CA45B2}" srcOrd="0" destOrd="0" parTransId="{EA8CA155-92EE-4879-8BC4-A17BBDA3C895}" sibTransId="{26E47352-D196-47F3-8F95-7525C4F620CA}"/>
    <dgm:cxn modelId="{9C06D881-B69C-4495-B3AD-0DC2CD2EFFEF}" type="presOf" srcId="{60E47B8B-D043-45C9-A6E0-67AC695BFEDD}" destId="{472FC860-034D-4014-ABAD-16C3F0ED0D48}" srcOrd="1" destOrd="0" presId="urn:microsoft.com/office/officeart/2005/8/layout/cycle7"/>
    <dgm:cxn modelId="{80E6712B-F5B5-4D87-A8C8-85172B51218D}" srcId="{9011E5E0-FCE3-43B9-9FBB-E4F7DFA46F9E}" destId="{556D28B2-98BB-4B7D-8A98-A289EAEB645D}" srcOrd="7" destOrd="0" parTransId="{11EF95A1-60E8-4128-AD36-7D39FFFD56AA}" sibTransId="{02F319BD-375A-4FCF-9616-991103A20AA8}"/>
    <dgm:cxn modelId="{F205BCFE-88E4-461F-BB28-54085A5D38F8}" srcId="{9011E5E0-FCE3-43B9-9FBB-E4F7DFA46F9E}" destId="{E4E772F5-7F02-43B6-A30B-97A2F2A32611}" srcOrd="4" destOrd="0" parTransId="{4E72FF8B-4A69-434B-8511-7EF7211E8E2C}" sibTransId="{B463B4B7-3499-4E09-8359-44D8DBEFF5B0}"/>
    <dgm:cxn modelId="{6DDBBE45-AAF7-48A3-8B61-9433602535B0}" type="presOf" srcId="{02F319BD-375A-4FCF-9616-991103A20AA8}" destId="{DAB74B66-6DEE-4F7D-B9BA-B074623D24AB}" srcOrd="1" destOrd="0" presId="urn:microsoft.com/office/officeart/2005/8/layout/cycle7"/>
    <dgm:cxn modelId="{EF35AB5C-4AB6-4D04-9DA9-19446186494D}" srcId="{9011E5E0-FCE3-43B9-9FBB-E4F7DFA46F9E}" destId="{4658E773-11B7-4738-9AC0-FD6E7FC0BBDD}" srcOrd="3" destOrd="0" parTransId="{3A34474B-09F8-4066-A163-9EDD0259166D}" sibTransId="{51B8AD4C-25DD-4FDB-9F10-6225C553F9D5}"/>
    <dgm:cxn modelId="{F0ABA934-B932-4C80-8358-A525F3D6545B}" srcId="{9011E5E0-FCE3-43B9-9FBB-E4F7DFA46F9E}" destId="{B01D47CB-A821-452B-929C-295B9A117AE3}" srcOrd="6" destOrd="0" parTransId="{B35104F7-A785-4245-9A5D-E156E2B4B3DE}" sibTransId="{60E47B8B-D043-45C9-A6E0-67AC695BFEDD}"/>
    <dgm:cxn modelId="{58ABA48A-3B94-4829-A39D-D21EC0543117}" srcId="{9011E5E0-FCE3-43B9-9FBB-E4F7DFA46F9E}" destId="{AB018579-ED22-4395-80B8-736039F1E5CF}" srcOrd="5" destOrd="0" parTransId="{CA28C487-D8EB-4FCE-99FD-9F06E3F979D1}" sibTransId="{3A361A01-413C-477F-8CDA-25C9D71DAD37}"/>
    <dgm:cxn modelId="{0CD8AC66-F8E7-44A7-AD57-1A3DA6A7F0EF}" type="presOf" srcId="{556D28B2-98BB-4B7D-8A98-A289EAEB645D}" destId="{CDFAC702-21EE-4E20-A2E6-AC7C35A446C5}" srcOrd="0" destOrd="0" presId="urn:microsoft.com/office/officeart/2005/8/layout/cycle7"/>
    <dgm:cxn modelId="{DC57C15A-8653-4552-BD41-9719316A1F07}" type="presOf" srcId="{26E47352-D196-47F3-8F95-7525C4F620CA}" destId="{28E9F8CC-23C2-40A6-BAD0-8C781F01F38E}" srcOrd="1" destOrd="0" presId="urn:microsoft.com/office/officeart/2005/8/layout/cycle7"/>
    <dgm:cxn modelId="{3C02BE1B-5F59-4389-B0A8-E0C3B61C84DD}" type="presOf" srcId="{4658E773-11B7-4738-9AC0-FD6E7FC0BBDD}" destId="{F56B60DB-38CC-4230-869E-35185C1B6E10}" srcOrd="0" destOrd="0" presId="urn:microsoft.com/office/officeart/2005/8/layout/cycle7"/>
    <dgm:cxn modelId="{3D1322A6-F349-4D8C-8FEC-1E90BE58936C}" type="presOf" srcId="{B01D47CB-A821-452B-929C-295B9A117AE3}" destId="{286B63E7-CFE6-466B-B438-C4FA9621A46F}" srcOrd="0" destOrd="0" presId="urn:microsoft.com/office/officeart/2005/8/layout/cycle7"/>
    <dgm:cxn modelId="{15C3EAFE-22C8-4E2A-A0A5-CDE3E9048F76}" type="presOf" srcId="{B463B4B7-3499-4E09-8359-44D8DBEFF5B0}" destId="{4C236F34-57FF-4B6F-8662-50E759068EAA}" srcOrd="0" destOrd="0" presId="urn:microsoft.com/office/officeart/2005/8/layout/cycle7"/>
    <dgm:cxn modelId="{3C6C4327-A35D-4776-9EDA-2781066548D9}" type="presOf" srcId="{3A361A01-413C-477F-8CDA-25C9D71DAD37}" destId="{658DA3C3-D1D7-42D9-B654-40BD467A196A}" srcOrd="1" destOrd="0" presId="urn:microsoft.com/office/officeart/2005/8/layout/cycle7"/>
    <dgm:cxn modelId="{2E60FD84-6113-4443-871A-D13298D30514}" srcId="{9011E5E0-FCE3-43B9-9FBB-E4F7DFA46F9E}" destId="{8CD14289-0D51-4C73-8EB7-49EFF5589467}" srcOrd="2" destOrd="0" parTransId="{919362DA-D512-4802-883C-05A8811499CA}" sibTransId="{5C12B0AB-FD5F-4110-8FE6-0B94CEA11FB7}"/>
    <dgm:cxn modelId="{990809D4-3A77-4BF9-9833-BBAD5ABFB0FA}" type="presOf" srcId="{5402BBC8-81FB-4B37-ADC5-E0CE1ADB808A}" destId="{6098E018-0658-4720-9BC6-E2C3A7F7E1FD}" srcOrd="0" destOrd="0" presId="urn:microsoft.com/office/officeart/2005/8/layout/cycle7"/>
    <dgm:cxn modelId="{140E3B50-1B4B-4960-BACA-B520AAA107B1}" type="presOf" srcId="{5C12B0AB-FD5F-4110-8FE6-0B94CEA11FB7}" destId="{EA86BAC8-8240-405A-B7E8-AFA6E9AFBB47}" srcOrd="0" destOrd="0" presId="urn:microsoft.com/office/officeart/2005/8/layout/cycle7"/>
    <dgm:cxn modelId="{5F9DC511-182E-4E0B-AF42-BA886D82630A}" type="presOf" srcId="{60E47B8B-D043-45C9-A6E0-67AC695BFEDD}" destId="{A36DDCD3-759B-445C-975A-6E09F6A68957}" srcOrd="0" destOrd="0" presId="urn:microsoft.com/office/officeart/2005/8/layout/cycle7"/>
    <dgm:cxn modelId="{58B0B7C5-0CA3-45B0-A937-F5003D5A3D3F}" type="presOf" srcId="{8CD14289-0D51-4C73-8EB7-49EFF5589467}" destId="{14E4A0B7-37CF-4F0F-BB0B-A51B00694122}" srcOrd="0" destOrd="0" presId="urn:microsoft.com/office/officeart/2005/8/layout/cycle7"/>
    <dgm:cxn modelId="{DF5F104C-2616-4840-BCF1-9F360AE41833}" type="presOf" srcId="{9698A88E-CC26-46E1-AD17-4A4DF0CA45B2}" destId="{ACE118B5-7CFF-4668-B880-3EC91C6E0D3D}" srcOrd="0" destOrd="0" presId="urn:microsoft.com/office/officeart/2005/8/layout/cycle7"/>
    <dgm:cxn modelId="{94A4222E-C5A0-4063-AC02-D48F9CFAD54F}" type="presParOf" srcId="{9064A739-D9EB-42A2-8302-D47F09308205}" destId="{ACE118B5-7CFF-4668-B880-3EC91C6E0D3D}" srcOrd="0" destOrd="0" presId="urn:microsoft.com/office/officeart/2005/8/layout/cycle7"/>
    <dgm:cxn modelId="{B6480C04-AE88-4571-A940-4336AA5606DD}" type="presParOf" srcId="{9064A739-D9EB-42A2-8302-D47F09308205}" destId="{2E94D575-48DF-4FE1-ABC7-30C0F587F967}" srcOrd="1" destOrd="0" presId="urn:microsoft.com/office/officeart/2005/8/layout/cycle7"/>
    <dgm:cxn modelId="{7F39F7DB-ACB9-41A1-B20A-22F057D60B20}" type="presParOf" srcId="{2E94D575-48DF-4FE1-ABC7-30C0F587F967}" destId="{28E9F8CC-23C2-40A6-BAD0-8C781F01F38E}" srcOrd="0" destOrd="0" presId="urn:microsoft.com/office/officeart/2005/8/layout/cycle7"/>
    <dgm:cxn modelId="{00C28D97-63F8-4129-86BB-8BA981D973C4}" type="presParOf" srcId="{9064A739-D9EB-42A2-8302-D47F09308205}" destId="{6098E018-0658-4720-9BC6-E2C3A7F7E1FD}" srcOrd="2" destOrd="0" presId="urn:microsoft.com/office/officeart/2005/8/layout/cycle7"/>
    <dgm:cxn modelId="{BC3DF555-2952-454F-9326-E004B5ADBA24}" type="presParOf" srcId="{9064A739-D9EB-42A2-8302-D47F09308205}" destId="{9E4A4C5A-9F16-4CAB-ABFD-F4474E07BB45}" srcOrd="3" destOrd="0" presId="urn:microsoft.com/office/officeart/2005/8/layout/cycle7"/>
    <dgm:cxn modelId="{C3387517-F6D3-4EB4-AE06-4F81CFEE1A75}" type="presParOf" srcId="{9E4A4C5A-9F16-4CAB-ABFD-F4474E07BB45}" destId="{4D02758C-C5F0-4F77-9EED-E90C4BB93907}" srcOrd="0" destOrd="0" presId="urn:microsoft.com/office/officeart/2005/8/layout/cycle7"/>
    <dgm:cxn modelId="{6FF9ADC8-8737-4E1F-9E41-96CFC2D4ACA1}" type="presParOf" srcId="{9064A739-D9EB-42A2-8302-D47F09308205}" destId="{14E4A0B7-37CF-4F0F-BB0B-A51B00694122}" srcOrd="4" destOrd="0" presId="urn:microsoft.com/office/officeart/2005/8/layout/cycle7"/>
    <dgm:cxn modelId="{CE4C9A80-F7F0-47CE-BBB6-EC20375BAFAA}" type="presParOf" srcId="{9064A739-D9EB-42A2-8302-D47F09308205}" destId="{EA86BAC8-8240-405A-B7E8-AFA6E9AFBB47}" srcOrd="5" destOrd="0" presId="urn:microsoft.com/office/officeart/2005/8/layout/cycle7"/>
    <dgm:cxn modelId="{68089272-C386-45FC-9624-E508791A6BA0}" type="presParOf" srcId="{EA86BAC8-8240-405A-B7E8-AFA6E9AFBB47}" destId="{BF82995D-AA46-460F-B9CC-EDFDD2D0153B}" srcOrd="0" destOrd="0" presId="urn:microsoft.com/office/officeart/2005/8/layout/cycle7"/>
    <dgm:cxn modelId="{A953D040-ECB2-4D0B-AA83-0F1155C99E1A}" type="presParOf" srcId="{9064A739-D9EB-42A2-8302-D47F09308205}" destId="{F56B60DB-38CC-4230-869E-35185C1B6E10}" srcOrd="6" destOrd="0" presId="urn:microsoft.com/office/officeart/2005/8/layout/cycle7"/>
    <dgm:cxn modelId="{5C25F73D-2E26-4EA1-A516-C7D2313536D9}" type="presParOf" srcId="{9064A739-D9EB-42A2-8302-D47F09308205}" destId="{417AEBB9-3C75-450A-9A0E-4B95CBAA5197}" srcOrd="7" destOrd="0" presId="urn:microsoft.com/office/officeart/2005/8/layout/cycle7"/>
    <dgm:cxn modelId="{AA68C9D6-1EBE-4723-8D7C-43D3DEB7261E}" type="presParOf" srcId="{417AEBB9-3C75-450A-9A0E-4B95CBAA5197}" destId="{113E2DE0-3F07-414C-AE5F-DC2F5082A14D}" srcOrd="0" destOrd="0" presId="urn:microsoft.com/office/officeart/2005/8/layout/cycle7"/>
    <dgm:cxn modelId="{B7411304-4CA3-437A-B783-04DBE5D41AED}" type="presParOf" srcId="{9064A739-D9EB-42A2-8302-D47F09308205}" destId="{119A341D-C025-4012-B3CE-74522AE2EE41}" srcOrd="8" destOrd="0" presId="urn:microsoft.com/office/officeart/2005/8/layout/cycle7"/>
    <dgm:cxn modelId="{332F03B8-DEC5-4BDE-8D0B-7303FC12D8C1}" type="presParOf" srcId="{9064A739-D9EB-42A2-8302-D47F09308205}" destId="{4C236F34-57FF-4B6F-8662-50E759068EAA}" srcOrd="9" destOrd="0" presId="urn:microsoft.com/office/officeart/2005/8/layout/cycle7"/>
    <dgm:cxn modelId="{87168793-9B43-4274-B9A3-1A0E22E00C1E}" type="presParOf" srcId="{4C236F34-57FF-4B6F-8662-50E759068EAA}" destId="{8EF2C639-6D0D-49F1-BCFC-B24A43AE3A26}" srcOrd="0" destOrd="0" presId="urn:microsoft.com/office/officeart/2005/8/layout/cycle7"/>
    <dgm:cxn modelId="{A7FDDF52-39F7-48AB-87ED-D19E06937AE9}" type="presParOf" srcId="{9064A739-D9EB-42A2-8302-D47F09308205}" destId="{91B2B0D3-541E-41D5-A8C8-FB23754408C9}" srcOrd="10" destOrd="0" presId="urn:microsoft.com/office/officeart/2005/8/layout/cycle7"/>
    <dgm:cxn modelId="{838A58B9-A607-4C63-85EA-F67D4133D997}" type="presParOf" srcId="{9064A739-D9EB-42A2-8302-D47F09308205}" destId="{66631AAB-80A8-441A-A081-3395393CCD2B}" srcOrd="11" destOrd="0" presId="urn:microsoft.com/office/officeart/2005/8/layout/cycle7"/>
    <dgm:cxn modelId="{203F0707-4B3F-4FDB-9289-0633A536CB7E}" type="presParOf" srcId="{66631AAB-80A8-441A-A081-3395393CCD2B}" destId="{658DA3C3-D1D7-42D9-B654-40BD467A196A}" srcOrd="0" destOrd="0" presId="urn:microsoft.com/office/officeart/2005/8/layout/cycle7"/>
    <dgm:cxn modelId="{DE788E08-135D-46FC-83AE-D2D1E9FA8301}" type="presParOf" srcId="{9064A739-D9EB-42A2-8302-D47F09308205}" destId="{286B63E7-CFE6-466B-B438-C4FA9621A46F}" srcOrd="12" destOrd="0" presId="urn:microsoft.com/office/officeart/2005/8/layout/cycle7"/>
    <dgm:cxn modelId="{051B867C-4860-4992-95FA-37542634F9EE}" type="presParOf" srcId="{9064A739-D9EB-42A2-8302-D47F09308205}" destId="{A36DDCD3-759B-445C-975A-6E09F6A68957}" srcOrd="13" destOrd="0" presId="urn:microsoft.com/office/officeart/2005/8/layout/cycle7"/>
    <dgm:cxn modelId="{44078E3A-51FC-41C3-B269-01991B37C2D3}" type="presParOf" srcId="{A36DDCD3-759B-445C-975A-6E09F6A68957}" destId="{472FC860-034D-4014-ABAD-16C3F0ED0D48}" srcOrd="0" destOrd="0" presId="urn:microsoft.com/office/officeart/2005/8/layout/cycle7"/>
    <dgm:cxn modelId="{FF095A4A-3405-432E-9E05-E32103F25D17}" type="presParOf" srcId="{9064A739-D9EB-42A2-8302-D47F09308205}" destId="{CDFAC702-21EE-4E20-A2E6-AC7C35A446C5}" srcOrd="14" destOrd="0" presId="urn:microsoft.com/office/officeart/2005/8/layout/cycle7"/>
    <dgm:cxn modelId="{08211F1C-C487-4120-A579-CA3DFCC6D2A1}" type="presParOf" srcId="{9064A739-D9EB-42A2-8302-D47F09308205}" destId="{92839670-F5B0-419C-A66A-B2EEF606DCFF}" srcOrd="15" destOrd="0" presId="urn:microsoft.com/office/officeart/2005/8/layout/cycle7"/>
    <dgm:cxn modelId="{E5ED62A9-6D52-42B5-B9A5-117E751E9405}" type="presParOf" srcId="{92839670-F5B0-419C-A66A-B2EEF606DCFF}" destId="{DAB74B66-6DEE-4F7D-B9BA-B074623D24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118B5-7CFF-4668-B880-3EC91C6E0D3D}">
      <dsp:nvSpPr>
        <dsp:cNvPr id="0" name=""/>
        <dsp:cNvSpPr/>
      </dsp:nvSpPr>
      <dsp:spPr>
        <a:xfrm>
          <a:off x="1" y="-213157"/>
          <a:ext cx="8856982" cy="932734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0" h="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«РЕАЛИЗАЦИЯ ВОПРОСОВ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ТОПЛИВНО-ЭНЕРГЕТИЧЕСКОГО КОМПЛЕКСА»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0" y="-185838"/>
        <a:ext cx="8802344" cy="878096"/>
      </dsp:txXfrm>
    </dsp:sp>
    <dsp:sp modelId="{2E94D575-48DF-4FE1-ABC7-30C0F587F967}">
      <dsp:nvSpPr>
        <dsp:cNvPr id="0" name=""/>
        <dsp:cNvSpPr/>
      </dsp:nvSpPr>
      <dsp:spPr>
        <a:xfrm rot="1206394">
          <a:off x="6261214" y="3304826"/>
          <a:ext cx="46954" cy="1627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5300" y="3337369"/>
        <a:ext cx="18782" cy="97630"/>
      </dsp:txXfrm>
    </dsp:sp>
    <dsp:sp modelId="{6098E018-0658-4720-9BC6-E2C3A7F7E1FD}">
      <dsp:nvSpPr>
        <dsp:cNvPr id="0" name=""/>
        <dsp:cNvSpPr/>
      </dsp:nvSpPr>
      <dsp:spPr>
        <a:xfrm>
          <a:off x="5229259" y="899425"/>
          <a:ext cx="3301691" cy="50252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3978" y="914144"/>
        <a:ext cx="3272253" cy="473091"/>
      </dsp:txXfrm>
    </dsp:sp>
    <dsp:sp modelId="{9E4A4C5A-9F16-4CAB-ABFD-F4474E07BB45}">
      <dsp:nvSpPr>
        <dsp:cNvPr id="0" name=""/>
        <dsp:cNvSpPr/>
      </dsp:nvSpPr>
      <dsp:spPr>
        <a:xfrm rot="3056835">
          <a:off x="6725535" y="2345567"/>
          <a:ext cx="45506" cy="1627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9187" y="2378110"/>
        <a:ext cx="18202" cy="97630"/>
      </dsp:txXfrm>
    </dsp:sp>
    <dsp:sp modelId="{14E4A0B7-37CF-4F0F-BB0B-A51B00694122}">
      <dsp:nvSpPr>
        <dsp:cNvPr id="0" name=""/>
        <dsp:cNvSpPr/>
      </dsp:nvSpPr>
      <dsp:spPr>
        <a:xfrm>
          <a:off x="7455872" y="1868719"/>
          <a:ext cx="1362051" cy="1662124"/>
        </a:xfrm>
        <a:prstGeom prst="roundRect">
          <a:avLst>
            <a:gd name="adj" fmla="val 10000"/>
          </a:avLst>
        </a:prstGeom>
        <a:solidFill>
          <a:srgbClr val="F2CEB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организациям, реализующим уголь населению для бытовых нужд</a:t>
          </a:r>
          <a:endParaRPr lang="ru-RU" sz="14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5765" y="1908612"/>
        <a:ext cx="1282265" cy="1582338"/>
      </dsp:txXfrm>
    </dsp:sp>
    <dsp:sp modelId="{EA86BAC8-8240-405A-B7E8-AFA6E9AFBB47}">
      <dsp:nvSpPr>
        <dsp:cNvPr id="0" name=""/>
        <dsp:cNvSpPr/>
      </dsp:nvSpPr>
      <dsp:spPr>
        <a:xfrm rot="10251115">
          <a:off x="7401251" y="2733224"/>
          <a:ext cx="45506" cy="1627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414903" y="2765767"/>
        <a:ext cx="18202" cy="97630"/>
      </dsp:txXfrm>
    </dsp:sp>
    <dsp:sp modelId="{F56B60DB-38CC-4230-869E-35185C1B6E10}">
      <dsp:nvSpPr>
        <dsp:cNvPr id="0" name=""/>
        <dsp:cNvSpPr/>
      </dsp:nvSpPr>
      <dsp:spPr>
        <a:xfrm>
          <a:off x="4896544" y="1774791"/>
          <a:ext cx="2495592" cy="2491724"/>
        </a:xfrm>
        <a:prstGeom prst="roundRect">
          <a:avLst>
            <a:gd name="adj" fmla="val 10000"/>
          </a:avLst>
        </a:prstGeom>
        <a:solidFill>
          <a:srgbClr val="F2CEB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недополученных доходов и (или) возмещение части затрат организациям, предоставляющим услуги населению по теплоснабжению, горячему, холодному  водоснабжению и водоотведению размер оплаты которых не обеспечивает возмещение экономически обоснованных затрат</a:t>
          </a:r>
          <a:endParaRPr lang="ru-RU" sz="1300" kern="1200" baseline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9524" y="1847771"/>
        <a:ext cx="2349632" cy="2345764"/>
      </dsp:txXfrm>
    </dsp:sp>
    <dsp:sp modelId="{417AEBB9-3C75-450A-9A0E-4B95CBAA5197}">
      <dsp:nvSpPr>
        <dsp:cNvPr id="0" name=""/>
        <dsp:cNvSpPr/>
      </dsp:nvSpPr>
      <dsp:spPr>
        <a:xfrm rot="11747936" flipH="1" flipV="1">
          <a:off x="4607581" y="2682546"/>
          <a:ext cx="74612" cy="82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629965" y="2698971"/>
        <a:ext cx="29844" cy="49274"/>
      </dsp:txXfrm>
    </dsp:sp>
    <dsp:sp modelId="{119A341D-C025-4012-B3CE-74522AE2EE41}">
      <dsp:nvSpPr>
        <dsp:cNvPr id="0" name=""/>
        <dsp:cNvSpPr/>
      </dsp:nvSpPr>
      <dsp:spPr>
        <a:xfrm>
          <a:off x="2304929" y="1792547"/>
          <a:ext cx="2175021" cy="898903"/>
        </a:xfrm>
        <a:prstGeom prst="roundRect">
          <a:avLst>
            <a:gd name="adj" fmla="val 10000"/>
          </a:avLst>
        </a:prstGeom>
        <a:solidFill>
          <a:srgbClr val="F2CEB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за оказанные коммунальные услуги населению из бюджета – 35,0 %</a:t>
          </a:r>
          <a:endParaRPr lang="ru-RU" sz="13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257" y="1818875"/>
        <a:ext cx="2122365" cy="846247"/>
      </dsp:txXfrm>
    </dsp:sp>
    <dsp:sp modelId="{4C236F34-57FF-4B6F-8662-50E759068EAA}">
      <dsp:nvSpPr>
        <dsp:cNvPr id="0" name=""/>
        <dsp:cNvSpPr/>
      </dsp:nvSpPr>
      <dsp:spPr>
        <a:xfrm rot="7677831">
          <a:off x="2975530" y="2587729"/>
          <a:ext cx="112363" cy="216000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09239" y="2630929"/>
        <a:ext cx="44945" cy="129600"/>
      </dsp:txXfrm>
    </dsp:sp>
    <dsp:sp modelId="{91B2B0D3-541E-41D5-A8C8-FB23754408C9}">
      <dsp:nvSpPr>
        <dsp:cNvPr id="0" name=""/>
        <dsp:cNvSpPr/>
      </dsp:nvSpPr>
      <dsp:spPr>
        <a:xfrm>
          <a:off x="72011" y="2736297"/>
          <a:ext cx="4690288" cy="15112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затрат по муниципальной программе возмещается из бюджета </a:t>
          </a:r>
          <a:r>
            <a:rPr lang="ru-RU" sz="1300" kern="1200" baseline="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ресурсоснабжающим</a:t>
          </a:r>
          <a:r>
            <a:rPr lang="ru-RU" sz="1300" kern="1200" baseline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организациям за оказание услуг населению по теплоснабжению, горячему, холодному водоснабжению и водоотведению жилых домов, в связи с тем что население оплачивает за коммунальные услуги 65,0 % от тарифов, установленных Региональной энергетической комиссией</a:t>
          </a:r>
          <a:r>
            <a:rPr lang="ru-RU" sz="13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274" y="2780560"/>
        <a:ext cx="4601762" cy="1422741"/>
      </dsp:txXfrm>
    </dsp:sp>
    <dsp:sp modelId="{66631AAB-80A8-441A-A081-3395393CCD2B}">
      <dsp:nvSpPr>
        <dsp:cNvPr id="0" name=""/>
        <dsp:cNvSpPr/>
      </dsp:nvSpPr>
      <dsp:spPr>
        <a:xfrm rot="15810154">
          <a:off x="2357405" y="2093741"/>
          <a:ext cx="45506" cy="1627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71057" y="2126284"/>
        <a:ext cx="18202" cy="97630"/>
      </dsp:txXfrm>
    </dsp:sp>
    <dsp:sp modelId="{286B63E7-CFE6-466B-B438-C4FA9621A46F}">
      <dsp:nvSpPr>
        <dsp:cNvPr id="0" name=""/>
        <dsp:cNvSpPr/>
      </dsp:nvSpPr>
      <dsp:spPr>
        <a:xfrm>
          <a:off x="164660" y="906042"/>
          <a:ext cx="3991610" cy="66410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Тариф, установленный Региональной энергетической комиссией на оказание услуг – 100%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111" y="925493"/>
        <a:ext cx="3952708" cy="625205"/>
      </dsp:txXfrm>
    </dsp:sp>
    <dsp:sp modelId="{A36DDCD3-759B-445C-975A-6E09F6A68957}">
      <dsp:nvSpPr>
        <dsp:cNvPr id="0" name=""/>
        <dsp:cNvSpPr/>
      </dsp:nvSpPr>
      <dsp:spPr>
        <a:xfrm rot="8216323">
          <a:off x="1841359" y="1404931"/>
          <a:ext cx="45506" cy="1627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55011" y="1437474"/>
        <a:ext cx="18202" cy="97630"/>
      </dsp:txXfrm>
    </dsp:sp>
    <dsp:sp modelId="{CDFAC702-21EE-4E20-A2E6-AC7C35A446C5}">
      <dsp:nvSpPr>
        <dsp:cNvPr id="0" name=""/>
        <dsp:cNvSpPr/>
      </dsp:nvSpPr>
      <dsp:spPr>
        <a:xfrm>
          <a:off x="43110" y="1824601"/>
          <a:ext cx="2117122" cy="805913"/>
        </a:xfrm>
        <a:prstGeom prst="roundRect">
          <a:avLst>
            <a:gd name="adj" fmla="val 10000"/>
          </a:avLst>
        </a:prstGeom>
        <a:solidFill>
          <a:srgbClr val="F2CEB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населения за коммунальные услуги – 65,0 %</a:t>
          </a:r>
          <a:endParaRPr lang="ru-RU" sz="13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14" y="1848205"/>
        <a:ext cx="2069914" cy="758705"/>
      </dsp:txXfrm>
    </dsp:sp>
    <dsp:sp modelId="{92839670-F5B0-419C-A66A-B2EEF606DCFF}">
      <dsp:nvSpPr>
        <dsp:cNvPr id="0" name=""/>
        <dsp:cNvSpPr/>
      </dsp:nvSpPr>
      <dsp:spPr>
        <a:xfrm rot="19758744">
          <a:off x="3075120" y="899695"/>
          <a:ext cx="45506" cy="1627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8772" y="932238"/>
        <a:ext cx="18202" cy="97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0.30104</cdr:x>
      <cdr:y>0.06664</cdr:y>
    </cdr:from>
    <cdr:to>
      <cdr:x>0.6117</cdr:x>
      <cdr:y>0.18784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0992311">
          <a:off x="2536272" y="321517"/>
          <a:ext cx="2617286" cy="584706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0.3621</cdr:x>
      <cdr:y>0</cdr:y>
    </cdr:from>
    <cdr:to>
      <cdr:x>0.51282</cdr:x>
      <cdr:y>0.07463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50637" y="0"/>
          <a:ext cx="126984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+  172,0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0.04186</cdr:x>
      <cdr:y>0.09686</cdr:y>
    </cdr:from>
    <cdr:to>
      <cdr:x>0.15298</cdr:x>
      <cdr:y>0.17149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2701" y="467306"/>
          <a:ext cx="936104" cy="360040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0.89053</cdr:x>
      <cdr:y>0</cdr:y>
    </cdr:from>
    <cdr:to>
      <cdr:x>1</cdr:x>
      <cdr:y>0.20482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0.01717</cdr:x>
      <cdr:y>0.04918</cdr:y>
    </cdr:from>
    <cdr:to>
      <cdr:x>0.13735</cdr:x>
      <cdr:y>0.14754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7" y="216023"/>
          <a:ext cx="1008112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</cdr:x>
      <cdr:y>0.06557</cdr:y>
    </cdr:from>
    <cdr:to>
      <cdr:x>0.68333</cdr:x>
      <cdr:y>0.13115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8552" y="288033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0.23864</cdr:x>
      <cdr:y>0.02273</cdr:y>
    </cdr:from>
    <cdr:to>
      <cdr:x>0.36283</cdr:x>
      <cdr:y>0.12698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41791" y="72008"/>
          <a:ext cx="1010522" cy="330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0.58407</cdr:x>
      <cdr:y>0.02273</cdr:y>
    </cdr:from>
    <cdr:to>
      <cdr:x>0.69912</cdr:x>
      <cdr:y>0.11111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52522" y="72009"/>
          <a:ext cx="936150" cy="280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0.19305</cdr:x>
      <cdr:y>0</cdr:y>
    </cdr:from>
    <cdr:to>
      <cdr:x>0.31405</cdr:x>
      <cdr:y>0.16177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115" y="0"/>
          <a:ext cx="87129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0.50917</cdr:x>
      <cdr:y>0</cdr:y>
    </cdr:from>
    <cdr:to>
      <cdr:x>0.6506</cdr:x>
      <cdr:y>0.16177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66432" y="0"/>
          <a:ext cx="1018409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0.18333</cdr:x>
      <cdr:y>0.07463</cdr:y>
    </cdr:from>
    <cdr:to>
      <cdr:x>0.27576</cdr:x>
      <cdr:y>0.16418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360040"/>
          <a:ext cx="798684" cy="43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0.56303</cdr:x>
      <cdr:y>0.01493</cdr:y>
    </cdr:from>
    <cdr:to>
      <cdr:x>0.66387</cdr:x>
      <cdr:y>0.10448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24536" y="72008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0.28571</cdr:x>
      <cdr:y>0.80303</cdr:y>
    </cdr:from>
    <cdr:to>
      <cdr:x>0.39242</cdr:x>
      <cdr:y>0.99256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8272" y="3816424"/>
          <a:ext cx="914393" cy="900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0.23333</cdr:x>
      <cdr:y>0.03448</cdr:y>
    </cdr:from>
    <cdr:to>
      <cdr:x>0.31667</cdr:x>
      <cdr:y>0.18841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016195" y="72008"/>
          <a:ext cx="720138" cy="321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1301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2017г</a:t>
          </a:r>
          <a:endParaRPr lang="ru-RU" sz="1600" b="1" dirty="0">
            <a:solidFill>
              <a:srgbClr val="1301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</cdr:x>
      <cdr:y>0.03448</cdr:y>
    </cdr:from>
    <cdr:to>
      <cdr:x>0.65</cdr:x>
      <cdr:y>0.2029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752528" y="72008"/>
          <a:ext cx="864096" cy="351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1301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endParaRPr lang="ru-RU" sz="1600" b="1" dirty="0">
            <a:solidFill>
              <a:srgbClr val="1301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0.03333</cdr:x>
      <cdr:y>0.07463</cdr:y>
    </cdr:from>
    <cdr:to>
      <cdr:x>0.14167</cdr:x>
      <cdr:y>0.2069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88032" y="155844"/>
          <a:ext cx="936133" cy="276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</cdr:x>
      <cdr:y>0.29851</cdr:y>
    </cdr:from>
    <cdr:to>
      <cdr:x>0.33607</cdr:x>
      <cdr:y>0.38806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440172"/>
          <a:ext cx="1175775" cy="43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0.52459</cdr:x>
      <cdr:y>0</cdr:y>
    </cdr:from>
    <cdr:to>
      <cdr:x>0.60656</cdr:x>
      <cdr:y>0.07463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08512" y="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</cdr:y>
    </cdr:from>
    <cdr:to>
      <cdr:x>0.60656</cdr:x>
      <cdr:y>0.07143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92488" y="-72008"/>
          <a:ext cx="936127" cy="29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0.2139</cdr:x>
      <cdr:y>0.04444</cdr:y>
    </cdr:from>
    <cdr:to>
      <cdr:x>0.36144</cdr:x>
      <cdr:y>0.13333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9121" y="144016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0.53357</cdr:x>
      <cdr:y>0.04444</cdr:y>
    </cdr:from>
    <cdr:to>
      <cdr:x>0.63115</cdr:x>
      <cdr:y>0.13333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87433" y="144016"/>
          <a:ext cx="85720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0.181</cdr:x>
      <cdr:y>0.38672</cdr:y>
    </cdr:from>
    <cdr:to>
      <cdr:x>0.31707</cdr:x>
      <cdr:y>0.47627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9986" y="1008112"/>
          <a:ext cx="954712" cy="233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0.52459</cdr:x>
      <cdr:y>0</cdr:y>
    </cdr:from>
    <cdr:to>
      <cdr:x>0.60656</cdr:x>
      <cdr:y>0.07463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08512" y="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</cdr:y>
    </cdr:from>
    <cdr:to>
      <cdr:x>0.60656</cdr:x>
      <cdr:y>0.07143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92488" y="-72008"/>
          <a:ext cx="936127" cy="29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0.2816</cdr:x>
      <cdr:y>0.08287</cdr:y>
    </cdr:from>
    <cdr:to>
      <cdr:x>0.38422</cdr:x>
      <cdr:y>0.33148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1975800" y="216024"/>
          <a:ext cx="720016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0.61157</cdr:x>
      <cdr:y>0.08287</cdr:y>
    </cdr:from>
    <cdr:to>
      <cdr:x>0.71074</cdr:x>
      <cdr:y>0.29071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4290979" y="216024"/>
          <a:ext cx="695810" cy="541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</cdr:x>
      <cdr:y>0.29851</cdr:y>
    </cdr:from>
    <cdr:to>
      <cdr:x>0.33607</cdr:x>
      <cdr:y>0.38806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440172"/>
          <a:ext cx="1175775" cy="43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0.52459</cdr:x>
      <cdr:y>0</cdr:y>
    </cdr:from>
    <cdr:to>
      <cdr:x>0.60656</cdr:x>
      <cdr:y>0.07463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08512" y="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</cdr:y>
    </cdr:from>
    <cdr:to>
      <cdr:x>0.60656</cdr:x>
      <cdr:y>0.07143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92488" y="-72008"/>
          <a:ext cx="936127" cy="29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0.19126</cdr:x>
      <cdr:y>0.06977</cdr:y>
    </cdr:from>
    <cdr:to>
      <cdr:x>0.29412</cdr:x>
      <cdr:y>0.18956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38923" y="216024"/>
          <a:ext cx="881378" cy="370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0.47698</cdr:x>
      <cdr:y>0.06977</cdr:y>
    </cdr:from>
    <cdr:to>
      <cdr:x>0.60504</cdr:x>
      <cdr:y>0.19266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87194" y="216025"/>
          <a:ext cx="1097365" cy="380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0.23787</cdr:x>
      <cdr:y>0.0591</cdr:y>
    </cdr:from>
    <cdr:to>
      <cdr:x>0.35294</cdr:x>
      <cdr:y>0.14286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8297" y="297905"/>
          <a:ext cx="986039" cy="422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0.49573</cdr:x>
      <cdr:y>0.35294</cdr:y>
    </cdr:from>
    <cdr:to>
      <cdr:x>0.64103</cdr:x>
      <cdr:y>0.48529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76464" y="1728192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0.60504</cdr:x>
      <cdr:y>0.0591</cdr:y>
    </cdr:from>
    <cdr:to>
      <cdr:x>0.71154</cdr:x>
      <cdr:y>0.12857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84577" y="297905"/>
          <a:ext cx="912576" cy="350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0.89053</cdr:x>
      <cdr:y>0</cdr:y>
    </cdr:from>
    <cdr:to>
      <cdr:x>1</cdr:x>
      <cdr:y>0.20482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0.00858</cdr:x>
      <cdr:y>0.02326</cdr:y>
    </cdr:from>
    <cdr:to>
      <cdr:x>0.12018</cdr:x>
      <cdr:y>0.1136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973" y="72008"/>
          <a:ext cx="936148" cy="279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</cdr:x>
      <cdr:y>0.06557</cdr:y>
    </cdr:from>
    <cdr:to>
      <cdr:x>0.68333</cdr:x>
      <cdr:y>0.13115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8552" y="288033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0.24293</cdr:x>
      <cdr:y>0.01639</cdr:y>
    </cdr:from>
    <cdr:to>
      <cdr:x>0.34337</cdr:x>
      <cdr:y>0.11475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37801" y="72008"/>
          <a:ext cx="8425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0.56656</cdr:x>
      <cdr:y>0</cdr:y>
    </cdr:from>
    <cdr:to>
      <cdr:x>0.67815</cdr:x>
      <cdr:y>0.09836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52546" y="0"/>
          <a:ext cx="93608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0.23077</cdr:x>
      <cdr:y>0</cdr:y>
    </cdr:from>
    <cdr:to>
      <cdr:x>0.33333</cdr:x>
      <cdr:y>0.08824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0.49573</cdr:x>
      <cdr:y>0.35294</cdr:y>
    </cdr:from>
    <cdr:to>
      <cdr:x>0.64103</cdr:x>
      <cdr:y>0.48529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76464" y="1728192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0.50427</cdr:x>
      <cdr:y>0.38235</cdr:y>
    </cdr:from>
    <cdr:to>
      <cdr:x>0.63248</cdr:x>
      <cdr:y>0.45588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48472" y="1872208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0.20513</cdr:x>
      <cdr:y>0.01612</cdr:y>
    </cdr:from>
    <cdr:to>
      <cdr:x>0.30769</cdr:x>
      <cdr:y>0.12227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28207" y="58034"/>
          <a:ext cx="864062" cy="38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0.51282</cdr:x>
      <cdr:y>0.01612</cdr:y>
    </cdr:from>
    <cdr:to>
      <cdr:x>0.61538</cdr:x>
      <cdr:y>0.12227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20476" y="58034"/>
          <a:ext cx="864061" cy="38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0.23961</cdr:x>
      <cdr:y>0</cdr:y>
    </cdr:from>
    <cdr:to>
      <cdr:x>0.32295</cdr:x>
      <cdr:y>0.07937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0486" y="0"/>
          <a:ext cx="720080" cy="373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0.51461</cdr:x>
      <cdr:y>0.02244</cdr:y>
    </cdr:from>
    <cdr:to>
      <cdr:x>0.61461</cdr:x>
      <cdr:y>0.13461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46749" y="7200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0.85563</cdr:x>
      <cdr:y>0.03913</cdr:y>
    </cdr:from>
    <cdr:to>
      <cdr:x>0.99476</cdr:x>
      <cdr:y>0.11739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085403" y="216022"/>
          <a:ext cx="1152127" cy="432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ыс.руб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0.45833</cdr:x>
      <cdr:y>0.02985</cdr:y>
    </cdr:from>
    <cdr:to>
      <cdr:x>0.56534</cdr:x>
      <cdr:y>0.19114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40" y="144016"/>
          <a:ext cx="924670" cy="77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0.18333</cdr:x>
      <cdr:y>0.07463</cdr:y>
    </cdr:from>
    <cdr:to>
      <cdr:x>0.27576</cdr:x>
      <cdr:y>0.16418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360040"/>
          <a:ext cx="798684" cy="43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0.56303</cdr:x>
      <cdr:y>0.01493</cdr:y>
    </cdr:from>
    <cdr:to>
      <cdr:x>0.66387</cdr:x>
      <cdr:y>0.10448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24536" y="72008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0.2521</cdr:x>
      <cdr:y>0.80597</cdr:y>
    </cdr:from>
    <cdr:to>
      <cdr:x>0.35881</cdr:x>
      <cdr:y>0.9955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3888432"/>
          <a:ext cx="914392" cy="91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0.23196</cdr:x>
      <cdr:y>0.1</cdr:y>
    </cdr:from>
    <cdr:to>
      <cdr:x>0.3153</cdr:x>
      <cdr:y>0.275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004399" y="288032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0.48196</cdr:x>
      <cdr:y>0.1</cdr:y>
    </cdr:from>
    <cdr:to>
      <cdr:x>0.58196</cdr:x>
      <cdr:y>0.25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64640" y="288032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0.02363</cdr:x>
      <cdr:y>0.125</cdr:y>
    </cdr:from>
    <cdr:to>
      <cdr:x>0.13196</cdr:x>
      <cdr:y>0.3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04186" y="360040"/>
          <a:ext cx="93611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0.25375</cdr:x>
      <cdr:y>0.13124</cdr:y>
    </cdr:from>
    <cdr:to>
      <cdr:x>0.2593</cdr:x>
      <cdr:y>0.14165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088232" y="576064"/>
          <a:ext cx="45719" cy="4571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0.22168</cdr:x>
      <cdr:y>0</cdr:y>
    </cdr:from>
    <cdr:to>
      <cdr:x>0.32399</cdr:x>
      <cdr:y>0.10606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0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0.2521</cdr:x>
      <cdr:y>0.01355</cdr:y>
    </cdr:from>
    <cdr:to>
      <cdr:x>0.35294</cdr:x>
      <cdr:y>0.12376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60239" y="46836"/>
          <a:ext cx="864097" cy="380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0.25375</cdr:x>
      <cdr:y>0.13124</cdr:y>
    </cdr:from>
    <cdr:to>
      <cdr:x>0.2593</cdr:x>
      <cdr:y>0.14165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088232" y="576064"/>
          <a:ext cx="45719" cy="4571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0.22168</cdr:x>
      <cdr:y>0</cdr:y>
    </cdr:from>
    <cdr:to>
      <cdr:x>0.32399</cdr:x>
      <cdr:y>0.10606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0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0.2521</cdr:x>
      <cdr:y>0.01355</cdr:y>
    </cdr:from>
    <cdr:to>
      <cdr:x>0.35294</cdr:x>
      <cdr:y>0.12376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60239" y="46836"/>
          <a:ext cx="864097" cy="380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0.56303</cdr:x>
      <cdr:y>0.00496</cdr:y>
    </cdr:from>
    <cdr:to>
      <cdr:x>0.65546</cdr:x>
      <cdr:y>0.12108</cdr:y>
    </cdr:to>
    <cdr:sp macro="" textlink="">
      <cdr:nvSpPr>
        <cdr:cNvPr id="7" name="TextBox 6"/>
        <cdr:cNvSpPr txBox="1"/>
      </cdr:nvSpPr>
      <cdr:spPr>
        <a:xfrm xmlns:a="http://schemas.openxmlformats.org/drawingml/2006/main" rot="10800000" flipV="1">
          <a:off x="4824536" y="14453"/>
          <a:ext cx="792088" cy="3385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0.85563</cdr:x>
      <cdr:y>0.03913</cdr:y>
    </cdr:from>
    <cdr:to>
      <cdr:x>0.99476</cdr:x>
      <cdr:y>0.11739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085403" y="216022"/>
          <a:ext cx="1152127" cy="432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1600" b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ыс.руб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0.22414</cdr:x>
      <cdr:y>0.04839</cdr:y>
    </cdr:from>
    <cdr:to>
      <cdr:x>0.33621</cdr:x>
      <cdr:y>0.13111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25" y="216024"/>
          <a:ext cx="93611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2017г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0.63717</cdr:x>
      <cdr:y>0</cdr:y>
    </cdr:from>
    <cdr:to>
      <cdr:x>0.76991</cdr:x>
      <cdr:y>0.13111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91" y="0"/>
          <a:ext cx="1080093" cy="311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0.45902</cdr:x>
      <cdr:y>0.0219</cdr:y>
    </cdr:from>
    <cdr:to>
      <cdr:x>0.56603</cdr:x>
      <cdr:y>0.18319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2448" y="103366"/>
          <a:ext cx="940081" cy="761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0.21054</cdr:x>
      <cdr:y>0.80464</cdr:y>
    </cdr:from>
    <cdr:to>
      <cdr:x>0.35385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72208" y="3766120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0.2314</cdr:x>
      <cdr:y>0</cdr:y>
    </cdr:from>
    <cdr:to>
      <cdr:x>0.34711</cdr:x>
      <cdr:y>0.12378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16181" y="0"/>
          <a:ext cx="1008177" cy="379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0.5167</cdr:x>
      <cdr:y>0</cdr:y>
    </cdr:from>
    <cdr:to>
      <cdr:x>0.61587</cdr:x>
      <cdr:y>0.12378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01966" y="0"/>
          <a:ext cx="864096" cy="379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0.19167</cdr:x>
      <cdr:y>0.06667</cdr:y>
    </cdr:from>
    <cdr:to>
      <cdr:x>0.34621</cdr:x>
      <cdr:y>0.3493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288032"/>
          <a:ext cx="1335374" cy="1221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0.20661</cdr:x>
      <cdr:y>0</cdr:y>
    </cdr:from>
    <cdr:to>
      <cdr:x>0.37767</cdr:x>
      <cdr:y>0.16129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0200" y="0"/>
          <a:ext cx="1490464" cy="63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</cdr:x>
      <cdr:y>0.03226</cdr:y>
    </cdr:from>
    <cdr:to>
      <cdr:x>0.26667</cdr:x>
      <cdr:y>0.09677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96143" y="144016"/>
          <a:ext cx="1008113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0.49167</cdr:x>
      <cdr:y>0</cdr:y>
    </cdr:from>
    <cdr:to>
      <cdr:x>0.59167</cdr:x>
      <cdr:y>0.06452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48472" y="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0.21008</cdr:x>
      <cdr:y>0.83929</cdr:y>
    </cdr:from>
    <cdr:to>
      <cdr:x>0.2437</cdr:x>
      <cdr:y>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800200" y="3384376"/>
          <a:ext cx="28803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</cdr:x>
      <cdr:y>0</cdr:y>
    </cdr:from>
    <cdr:to>
      <cdr:x>0.29167</cdr:x>
      <cdr:y>0.19607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68152" y="0"/>
          <a:ext cx="627092" cy="451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0.51667</cdr:x>
      <cdr:y>0</cdr:y>
    </cdr:from>
    <cdr:to>
      <cdr:x>0.61667</cdr:x>
      <cdr:y>0.11667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534415" y="0"/>
          <a:ext cx="684076" cy="268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0.19167</cdr:x>
      <cdr:y>0.06667</cdr:y>
    </cdr:from>
    <cdr:to>
      <cdr:x>0.34621</cdr:x>
      <cdr:y>0.3493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288032"/>
          <a:ext cx="1335374" cy="1221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0.20661</cdr:x>
      <cdr:y>0</cdr:y>
    </cdr:from>
    <cdr:to>
      <cdr:x>0.37767</cdr:x>
      <cdr:y>0.16129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0200" y="0"/>
          <a:ext cx="1490464" cy="63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</cdr:x>
      <cdr:y>0.03226</cdr:y>
    </cdr:from>
    <cdr:to>
      <cdr:x>0.26667</cdr:x>
      <cdr:y>0.09677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96143" y="144016"/>
          <a:ext cx="1008113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0.58504</cdr:x>
      <cdr:y>0.01639</cdr:y>
    </cdr:from>
    <cdr:to>
      <cdr:x>0.85167</cdr:x>
      <cdr:y>0.13864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076056" y="72008"/>
          <a:ext cx="2313403" cy="536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0.49167</cdr:x>
      <cdr:y>0</cdr:y>
    </cdr:from>
    <cdr:to>
      <cdr:x>0.59167</cdr:x>
      <cdr:y>0.06452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48472" y="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0.15126</cdr:x>
      <cdr:y>0.76271</cdr:y>
    </cdr:from>
    <cdr:to>
      <cdr:x>0.28262</cdr:x>
      <cdr:y>0.97435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6144" y="3240360"/>
          <a:ext cx="1125618" cy="899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0.26186</cdr:x>
      <cdr:y>0.03192</cdr:y>
    </cdr:from>
    <cdr:to>
      <cdr:x>0.3703</cdr:x>
      <cdr:y>0.16845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299067" y="81880"/>
          <a:ext cx="952077" cy="350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0.54071</cdr:x>
      <cdr:y>0.03192</cdr:y>
    </cdr:from>
    <cdr:to>
      <cdr:x>0.6377</cdr:x>
      <cdr:y>0.14037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747302" y="81880"/>
          <a:ext cx="851549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</cdr:x>
      <cdr:y>0.29851</cdr:y>
    </cdr:from>
    <cdr:to>
      <cdr:x>0.33607</cdr:x>
      <cdr:y>0.38806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440172"/>
          <a:ext cx="1175775" cy="43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0.52459</cdr:x>
      <cdr:y>0</cdr:y>
    </cdr:from>
    <cdr:to>
      <cdr:x>0.60656</cdr:x>
      <cdr:y>0.07463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08512" y="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</cdr:y>
    </cdr:from>
    <cdr:to>
      <cdr:x>0.60656</cdr:x>
      <cdr:y>0.07143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92488" y="-72008"/>
          <a:ext cx="936127" cy="29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0.23717</cdr:x>
      <cdr:y>0</cdr:y>
    </cdr:from>
    <cdr:to>
      <cdr:x>0.32028</cdr:x>
      <cdr:y>0.08333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1769" y="0"/>
          <a:ext cx="711980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13015F"/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rgbClr val="13015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0.57339</cdr:x>
      <cdr:y>2.1699E-7</cdr:y>
    </cdr:from>
    <cdr:to>
      <cdr:x>0.67972</cdr:x>
      <cdr:y>0.08621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12097" y="1"/>
          <a:ext cx="910880" cy="397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0.89053</cdr:x>
      <cdr:y>0</cdr:y>
    </cdr:from>
    <cdr:to>
      <cdr:x>1</cdr:x>
      <cdr:y>0.20482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0.01717</cdr:x>
      <cdr:y>0.04918</cdr:y>
    </cdr:from>
    <cdr:to>
      <cdr:x>0.13735</cdr:x>
      <cdr:y>0.14754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7" y="216023"/>
          <a:ext cx="1008112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</cdr:x>
      <cdr:y>0.06557</cdr:y>
    </cdr:from>
    <cdr:to>
      <cdr:x>0.68333</cdr:x>
      <cdr:y>0.13115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8552" y="288033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0.23864</cdr:x>
      <cdr:y>0.03175</cdr:y>
    </cdr:from>
    <cdr:to>
      <cdr:x>0.375</cdr:x>
      <cdr:y>0.11111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12167" y="144016"/>
          <a:ext cx="86409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2017г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0.58407</cdr:x>
      <cdr:y>0.03175</cdr:y>
    </cdr:from>
    <cdr:to>
      <cdr:x>0.69912</cdr:x>
      <cdr:y>0.11111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52528" y="144034"/>
          <a:ext cx="936104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2018г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62B4F-A478-4D51-B30A-02983B8D3BB4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FDF75-9685-4DEA-AA66-781FED129D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8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DF75-9685-4DEA-AA66-781FED129D6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49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6835-6AB6-4602-9C29-04951C3FA491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238-C8ED-4BEA-86F4-801CC75CF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0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60000"/>
                <a:alpha val="70000"/>
              </a:schemeClr>
            </a:gs>
            <a:gs pos="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DE74E5-7E90-440B-8998-84441583249B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866ED5-12B0-4BEE-B651-210A9A460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pivino.ru/" TargetMode="External"/><Relationship Id="rId2" Type="http://schemas.openxmlformats.org/officeDocument/2006/relationships/hyperlink" Target="mailto:krprf@ofukem.r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"/>
            <a:ext cx="8136904" cy="25391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5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5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3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КРАПИВИНСКОГО МУНИЦИПАЛЬНОГО РАЙОНА </a:t>
            </a:r>
            <a:endParaRPr lang="ru-RU" sz="32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7"/>
            <a:ext cx="720081" cy="91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s3-eu-west-1.amazonaws.com/files.surfory.com/uploads/2017/6/3/58e22b4abd04702e258b46ee/59323362bd04708c688b45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3000" contras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102269" cy="30243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3527" y="2276872"/>
            <a:ext cx="842493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6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разработан на основе решения </a:t>
            </a:r>
            <a:r>
              <a:rPr lang="ru-RU" sz="1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Совета народных депутатов Крапивинского муниципального района </a:t>
            </a:r>
            <a:r>
              <a:rPr lang="ru-RU" sz="1600" b="1" spc="5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spc="5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29.04.2019  </a:t>
            </a:r>
            <a:r>
              <a:rPr lang="ru-RU" sz="1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  </a:t>
            </a:r>
            <a:r>
              <a:rPr lang="ru-RU" sz="16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07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476672"/>
            <a:ext cx="7416824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ИСПОЛНЕНИЯ ДОХОДОВ КОНСОЛИДИРОВАННОГО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58102223"/>
              </p:ext>
            </p:extLst>
          </p:nvPr>
        </p:nvGraphicFramePr>
        <p:xfrm>
          <a:off x="402875" y="1593542"/>
          <a:ext cx="8424936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3"/>
            <a:ext cx="792088" cy="10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606596"/>
              </p:ext>
            </p:extLst>
          </p:nvPr>
        </p:nvGraphicFramePr>
        <p:xfrm>
          <a:off x="171477" y="980728"/>
          <a:ext cx="8767358" cy="5597043"/>
        </p:xfrm>
        <a:graphic>
          <a:graphicData uri="http://schemas.openxmlformats.org/drawingml/2006/table">
            <a:tbl>
              <a:tblPr/>
              <a:tblGrid>
                <a:gridCol w="380684"/>
                <a:gridCol w="753826"/>
                <a:gridCol w="1800200"/>
                <a:gridCol w="1008112"/>
                <a:gridCol w="1296144"/>
                <a:gridCol w="1152128"/>
                <a:gridCol w="1152128"/>
                <a:gridCol w="1224136"/>
              </a:tblGrid>
              <a:tr h="216024">
                <a:tc rowSpan="2"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исполнено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0190">
                <a:tc gridSpan="3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</a:tr>
              <a:tr h="296906">
                <a:tc rowSpan="4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налоговые доходы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77 941,3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79 073,0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91 816,0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91 824,0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117,8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6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неналоговые доходы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44 510,7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33 578,0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39 149,0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39 495,1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88,7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894 475,0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812 371,9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1 063 661,9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1 052 108,4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117,6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9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1 016 927,0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925 022,9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1 194 626,9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1 183 427,5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116,4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28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 счет средств местного бюджета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502 055,8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417 500,0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562 709,4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559 319,7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111,4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28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 счет средств областного бюджета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455 706,3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456 983,6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579 529,4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562 890,7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123,5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28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48 620,5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51 384,3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52 388,1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51 503,3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105,9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594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1 006 382,6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925 867,9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1 194 626,9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1 173 713,7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116,6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17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дефицит (-), профицит (+)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10 544,4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-845,0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9 713,8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92,1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018">
                <a:tc rowSpan="4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Кредиты – всего, в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666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-38,0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-228,0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1140,0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6906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</a:rPr>
                        <a:t>            погашение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-38,0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-228,0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1140,0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4806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</a:rPr>
                        <a:t>Изменение остатков средств бюджета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-10 506,4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1073,0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-9 280,6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88,3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3646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-10 544,4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845,0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-9 713,8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92,1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3401" y="388695"/>
            <a:ext cx="8305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РАЙОНА</a:t>
            </a:r>
            <a:endParaRPr lang="ru-RU" sz="2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8"/>
          <p:cNvSpPr txBox="1">
            <a:spLocks noChangeArrowheads="1"/>
          </p:cNvSpPr>
          <p:nvPr/>
        </p:nvSpPr>
        <p:spPr bwMode="auto">
          <a:xfrm rot="-5400000">
            <a:off x="-267493" y="2018506"/>
            <a:ext cx="12954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  <a:cs typeface="+mn-cs"/>
              </a:rPr>
              <a:t>Доходы</a:t>
            </a:r>
            <a:endParaRPr lang="ru-RU" altLang="ru-RU" sz="1400" dirty="0">
              <a:solidFill>
                <a:srgbClr val="C0504D">
                  <a:lumMod val="50000"/>
                </a:srgb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 rot="-5400000">
            <a:off x="-285749" y="3579812"/>
            <a:ext cx="1371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Р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асходы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2" name="Text Box 188"/>
          <p:cNvSpPr txBox="1">
            <a:spLocks noChangeArrowheads="1"/>
          </p:cNvSpPr>
          <p:nvPr/>
        </p:nvSpPr>
        <p:spPr bwMode="auto">
          <a:xfrm rot="-5400000">
            <a:off x="-18107" y="5266382"/>
            <a:ext cx="149195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Источники </a:t>
            </a:r>
            <a:r>
              <a:rPr lang="ru-RU" altLang="ru-RU" sz="1400" dirty="0" err="1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финансиро</a:t>
            </a:r>
            <a:r>
              <a:rPr lang="ru-RU" altLang="ru-RU" sz="1400" dirty="0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- </a:t>
            </a:r>
            <a:r>
              <a:rPr lang="ru-RU" altLang="ru-RU" sz="1400" dirty="0" err="1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вания</a:t>
            </a:r>
            <a:r>
              <a:rPr lang="ru-RU" altLang="ru-RU" sz="1400" dirty="0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 дефицита бюджета</a:t>
            </a:r>
            <a:endParaRPr lang="ru-RU" altLang="ru-RU" sz="1400" dirty="0">
              <a:solidFill>
                <a:srgbClr val="8666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9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648071" cy="9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1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9592" y="332657"/>
            <a:ext cx="7898183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 БЮДЖЕТА КРАПИВИНСКОГО МУНИЦИПАЛЬНОГО РАЙОНА             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4" name="Таблица 1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21837"/>
              </p:ext>
            </p:extLst>
          </p:nvPr>
        </p:nvGraphicFramePr>
        <p:xfrm>
          <a:off x="8100392" y="908719"/>
          <a:ext cx="936104" cy="251460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207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65" name="Таблица 1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90103"/>
              </p:ext>
            </p:extLst>
          </p:nvPr>
        </p:nvGraphicFramePr>
        <p:xfrm>
          <a:off x="196642" y="1235678"/>
          <a:ext cx="8767845" cy="5514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254"/>
                <a:gridCol w="936104"/>
                <a:gridCol w="1368152"/>
                <a:gridCol w="1152128"/>
                <a:gridCol w="978477"/>
                <a:gridCol w="893730"/>
              </a:tblGrid>
              <a:tr h="2491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исполнено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Налоговые доходы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77 941,3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79 073,0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91 816,0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91 824,0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117,8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Налог на доходы физических лиц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66 000,9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65 670,0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78 950,0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78 957,5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119,6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07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1 950,0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2 399,0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2 398,6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Единый налог на вмененный доход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5 307,3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5 700,0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4 235,0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4 234,6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79,8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058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Единый сельскохозяйственный налог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2 344,0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2 003,0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1 614,0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1 614,2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68,9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07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Налог, взимаемый в связи с применением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патентной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системы налогообложения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23,0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23,0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7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Транспортный налог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458,4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440,0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480,0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480,2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104,8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Государственная пошлина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3 830,7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3 300,0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4 115,0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4 115,9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107,4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Неналоговые доходы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44 510,7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33 578,0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39 149,0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39 495,1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88,7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Доходы от сдачи в аренду земельных участков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26 550,8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24 500,0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26 511,0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26 511,2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99,9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270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Прочие доходы от использования имущества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146,8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165,0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166,0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166,1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113,1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07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Платежи при пользовании природными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ресурсами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Arial"/>
                      </a:endParaRP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240,9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230,0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180,0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179,1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74,3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072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5 926,8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2 880,0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3 050,0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3 391,6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57,2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Доходы от реализации имущества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5 943,9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500,0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18,7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18,7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0,3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Доходы от продажи земельных участков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3 248,6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400,0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4 241,3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4 241,7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130,6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Штрафные санкции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2 420,9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4 903,0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4 982,0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4 981,9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205,8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794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Прочие неналоговые доходы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32,0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0,0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4,8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15,0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Безвозмездные поступления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894 475,0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812 371,9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1 063 661,9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1 052 108,4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117,6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ВСЕГО ДОХОДОВ: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1 016 927,0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925 022,9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1 194 626,9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1 183 427,5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/>
                        </a:rPr>
                        <a:t>116,4</a:t>
                      </a: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2" y="188640"/>
            <a:ext cx="702950" cy="104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82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07" y="260648"/>
            <a:ext cx="7842781" cy="1051131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КРАПИВИНСКОГО МУНИЦИПАЛЬНОГО РАЙОНА  В  2018 ГОДУ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894987"/>
              </p:ext>
            </p:extLst>
          </p:nvPr>
        </p:nvGraphicFramePr>
        <p:xfrm>
          <a:off x="107504" y="1696353"/>
          <a:ext cx="8928992" cy="504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720081" cy="107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7596336" y="1196753"/>
            <a:ext cx="1296144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4705"/>
            <a:ext cx="864096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110325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4691" y="259580"/>
            <a:ext cx="7707789" cy="93717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БЮДЖЕТ КРАПИВИНСКОГО МУНИЦИПАЛЬНОГО РАЙОНА  В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ГОДУ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04037"/>
              </p:ext>
            </p:extLst>
          </p:nvPr>
        </p:nvGraphicFramePr>
        <p:xfrm>
          <a:off x="251521" y="1448891"/>
          <a:ext cx="8640959" cy="388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1113785"/>
                <a:gridCol w="1388726"/>
                <a:gridCol w="1150258"/>
                <a:gridCol w="925817"/>
                <a:gridCol w="1038037"/>
              </a:tblGrid>
              <a:tr h="3239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исполнено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9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всего: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894 474,9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812 371,9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1 063 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661,9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1 052 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1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из вышестоящего бюджета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895 830,0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810 371,9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060 536,5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050 662,3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393 161,5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302 004,0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428 619,0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428 619,0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50 848,7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6 449,2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122 366,7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451 519,8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501 918,7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509 403,0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507 278,7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147,8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трансферты, передаваемые в бюджет муниципального района из бюджетов поселений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128,6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884,3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2 161,0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831,1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2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прошлых лет субсидий, субвенций и иных МБТ, имеющих целевое назначение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-2 989,4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349,4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16" marR="7216" marT="72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8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" y="236820"/>
            <a:ext cx="651005" cy="96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63782"/>
              </p:ext>
            </p:extLst>
          </p:nvPr>
        </p:nvGraphicFramePr>
        <p:xfrm>
          <a:off x="899592" y="5445224"/>
          <a:ext cx="5184576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098"/>
                <a:gridCol w="2458384"/>
                <a:gridCol w="47094"/>
              </a:tblGrid>
              <a:tr h="4445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областного бюджета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составляют от </a:t>
                      </a:r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объема доходов бюджета: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sz="1200" b="1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88,1%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6">
                            <a:alpha val="70000"/>
                            <a:lumMod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88,7%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6">
                            <a:alpha val="70000"/>
                            <a:lumMod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0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28" y="332656"/>
            <a:ext cx="7525672" cy="100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КРАПИВИНСКОГО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РАЙОНА В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2018 ГОДУ </a:t>
            </a:r>
            <a:endParaRPr lang="ru-RU" sz="1800" dirty="0"/>
          </a:p>
        </p:txBody>
      </p:sp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470528"/>
              </p:ext>
            </p:extLst>
          </p:nvPr>
        </p:nvGraphicFramePr>
        <p:xfrm>
          <a:off x="222901" y="1337387"/>
          <a:ext cx="8280920" cy="552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11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7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1202"/>
            <a:ext cx="7992888" cy="71901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РАЙОНА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028384" y="103676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77611"/>
              </p:ext>
            </p:extLst>
          </p:nvPr>
        </p:nvGraphicFramePr>
        <p:xfrm>
          <a:off x="107505" y="1426495"/>
          <a:ext cx="8856984" cy="5314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5273"/>
                <a:gridCol w="966092"/>
                <a:gridCol w="1325178"/>
                <a:gridCol w="1008112"/>
                <a:gridCol w="936104"/>
                <a:gridCol w="1080120"/>
                <a:gridCol w="936105"/>
              </a:tblGrid>
              <a:tr h="2345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71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общих расходах, %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8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57 234,1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51 451,2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1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45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2 586,0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2 288,9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2 669,0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2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12 505,0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10 531,3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26 490,9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26 334,5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2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29 417,6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10 313,6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37 163,5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29 993,4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1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461 856,5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413 213,3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574 833,7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565 567,3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82 091,9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91 788,5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111 383,8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109 605,6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251 410,3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278 175,2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274 361,4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1 831,6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2 752,8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2 743,8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5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0,00003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7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103 893,2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62 387,0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97 319,3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97 319,3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1 006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925 867,9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1 194 626,9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1 173 713,7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53074" cy="97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47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28" y="188640"/>
            <a:ext cx="7525672" cy="100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РАСХОДОВ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БЮДЖЕТА КРАПИВИНСКОГО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РАМКАХ МУНИЦИПАЛЬНЫХ ПРОГРАММ ЗА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800" dirty="0"/>
          </a:p>
        </p:txBody>
      </p:sp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26372"/>
              </p:ext>
            </p:extLst>
          </p:nvPr>
        </p:nvGraphicFramePr>
        <p:xfrm>
          <a:off x="107504" y="1196752"/>
          <a:ext cx="871296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2847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6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1933"/>
            <a:ext cx="8007424" cy="63477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«ОРГАНИЗАЦИЯ  МЕСТНОГО  САМОУПРАВЛЕНИЯ»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1052736"/>
            <a:ext cx="8230382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и оптимизация системы муниципального управления Крапивинского муниципального района, повышение эффективности и информационной прозрачности деятельности органов местного самоуправления; повышение качества жизни населения Крапивинского муниципального района.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4" y="273942"/>
            <a:ext cx="632688" cy="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3437172"/>
              </p:ext>
            </p:extLst>
          </p:nvPr>
        </p:nvGraphicFramePr>
        <p:xfrm>
          <a:off x="538258" y="3429001"/>
          <a:ext cx="677004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8258" y="3429001"/>
            <a:ext cx="122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10895"/>
              </p:ext>
            </p:extLst>
          </p:nvPr>
        </p:nvGraphicFramePr>
        <p:xfrm>
          <a:off x="538258" y="2060849"/>
          <a:ext cx="8375692" cy="999922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2174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20946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25330,7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26524,8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31738,4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31388,0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" name="Picture 14" descr="http://c.sibdepo.ru/wp-content/uploads/2019/01/Inauguratsiya_Krapivinskii--900x600.jpg?x893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86" y="3207316"/>
            <a:ext cx="2384754" cy="15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417581" y="5013176"/>
            <a:ext cx="2613759" cy="15716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осуществляют свою деятельность органы местного самоуправления со штатной численностью 62,75 единиц: администрации Крапивинского муниципального района, Совет народных депутатов; управление сельского хозяйства и продовольствия.</a:t>
            </a:r>
          </a:p>
        </p:txBody>
      </p:sp>
    </p:spTree>
    <p:extLst>
      <p:ext uri="{BB962C8B-B14F-4D97-AF65-F5344CB8AC3E}">
        <p14:creationId xmlns:p14="http://schemas.microsoft.com/office/powerpoint/2010/main" val="336936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b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«РАЗВИТИЕ ОБРАЗОВАНИЯ»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81332409"/>
              </p:ext>
            </p:extLst>
          </p:nvPr>
        </p:nvGraphicFramePr>
        <p:xfrm>
          <a:off x="142043" y="3789040"/>
          <a:ext cx="6590197" cy="306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64440" y="899428"/>
            <a:ext cx="7756032" cy="7386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доступности качественного образования, отвечающего системе приоритетов социально ориентированного развития Крапивинского муниципального района.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7170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тыс.руб.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754078" cy="9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22831"/>
              </p:ext>
            </p:extLst>
          </p:nvPr>
        </p:nvGraphicFramePr>
        <p:xfrm>
          <a:off x="251520" y="1742552"/>
          <a:ext cx="8662431" cy="1974480"/>
        </p:xfrm>
        <a:graphic>
          <a:graphicData uri="http://schemas.openxmlformats.org/drawingml/2006/table">
            <a:tbl>
              <a:tblPr/>
              <a:tblGrid>
                <a:gridCol w="2808312"/>
                <a:gridCol w="936104"/>
                <a:gridCol w="1368152"/>
                <a:gridCol w="1378319"/>
                <a:gridCol w="1085772"/>
                <a:gridCol w="1085772"/>
              </a:tblGrid>
              <a:tr h="2487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27284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5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413571,6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419290,8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484769,0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482503,8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4978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«Развитие дошкольного, общего образования и дополнительного образования детей»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365815,2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367842,8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429658,3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427818,6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730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«Развитие профессионального образования»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14953,4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14858,5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18092,9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18056,5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952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«Социальные гарантии в системе образования»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32803,0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36589,5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37017,8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36628,7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18" y="5373216"/>
            <a:ext cx="2533678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220072" y="3789039"/>
            <a:ext cx="3816424" cy="14798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районе функционирует 29 учреждений: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12 школ – 2646 обучающихся, 12 дошкольных учреждений – 1049 воспитанников,  дом творчества – 1883 обучающихся; центр диагностики и консультирования – воспользовались услугами центра 3206 детей; методический кабинет; централизованная бухгалтерия образования; управление образования администрации Крапивинского муниципального района.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6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88832" cy="90872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altLang="ru-RU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2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КРАПИВИНСКОГО МУНИЦИПАЛЬНОГО РАЙОНА</a:t>
            </a:r>
            <a:endParaRPr lang="ru-RU" sz="2200" dirty="0"/>
          </a:p>
        </p:txBody>
      </p:sp>
      <p:pic>
        <p:nvPicPr>
          <p:cNvPr id="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1710"/>
            <a:ext cx="720079" cy="9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5472608" cy="15465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Крапивинский район расположен в центральной части Кемеровской области по обоим берегам  реки Томи.</a:t>
            </a:r>
          </a:p>
          <a:p>
            <a:pPr algn="just">
              <a:lnSpc>
                <a:spcPct val="90000"/>
              </a:lnSpc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территории района 6,9 тыс. кв.км.</a:t>
            </a:r>
          </a:p>
          <a:p>
            <a:pPr algn="just">
              <a:lnSpc>
                <a:spcPct val="90000"/>
              </a:lnSpc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учтенных субъектов по всем видам деятельности  - 194 единицы, из них: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формы собственности 97 единиц</a:t>
            </a:r>
          </a:p>
        </p:txBody>
      </p:sp>
      <p:pic>
        <p:nvPicPr>
          <p:cNvPr id="9" name="Picture 2" descr="безымянный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15" y="980728"/>
            <a:ext cx="3491880" cy="22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17495"/>
              </p:ext>
            </p:extLst>
          </p:nvPr>
        </p:nvGraphicFramePr>
        <p:xfrm>
          <a:off x="179512" y="3212975"/>
          <a:ext cx="8784976" cy="3454331"/>
        </p:xfrm>
        <a:graphic>
          <a:graphicData uri="http://schemas.openxmlformats.org/drawingml/2006/table">
            <a:tbl>
              <a:tblPr/>
              <a:tblGrid>
                <a:gridCol w="4642131"/>
                <a:gridCol w="938685"/>
                <a:gridCol w="1100814"/>
                <a:gridCol w="1161584"/>
                <a:gridCol w="941762"/>
              </a:tblGrid>
              <a:tr h="21761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221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(среднегодовая), тыс. человек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23,35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22,98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23,29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рудоспособному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населению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1 работника,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20993,0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22531,0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29095,0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31434,0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 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103,5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101,3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104,3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102,9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102,7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95,2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100,8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101,0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7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жилых домов, тыс. кв. м.  общей площади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91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оборота розничной торговли,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97,2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101,1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100,2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100,7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100000"/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9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ПРЕДОСТАВЛЯЕМЫЕ ИЗ БЮДЖЕТА РАЙОНА ЗА 2018 ГОД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(Подпрограмма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«Социальные гарантии в системе образования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" y="1"/>
            <a:ext cx="615964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24529"/>
              </p:ext>
            </p:extLst>
          </p:nvPr>
        </p:nvGraphicFramePr>
        <p:xfrm>
          <a:off x="67604" y="1124744"/>
          <a:ext cx="8928991" cy="5639033"/>
        </p:xfrm>
        <a:graphic>
          <a:graphicData uri="http://schemas.openxmlformats.org/drawingml/2006/table">
            <a:tbl>
              <a:tblPr/>
              <a:tblGrid>
                <a:gridCol w="7056784"/>
                <a:gridCol w="993945"/>
                <a:gridCol w="878262"/>
              </a:tblGrid>
              <a:tr h="3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Кол-во получателей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Расходы тыс.руб.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3156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1. Меры социальной поддержки отдельным категориям граждан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1. Социальная поддержка работников образовательных организаций и участников образовательного процесса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15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Губернаторская стипендия отличникам учебы общеобразовательных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51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Губернаторская стипендия обучающимся общеобразовательных организаций дополнительного образования в области искусств отличникам учебы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48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Губернаторская стипендия обучающимся общеобразовательных организаций-победителям и призерам регионального этапа всероссийской олимпиады школьников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Социальная поддержка работникам, имеющим звание "Заслуженный"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5566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2. Меры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социальной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поддержки семьям с детьми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Социальная поддержка граждан при всех формах устройства детей, лишенных родительского попечения, в семью в соответствии с законом Кемеровской области от 14 декабря 2010 года "О некоторых вопросах в сфере опеки и попечительства несовершеннолетних" и от 13 марта 2008 года "О предоставлении меры социальной поддержки гражданам, усыновившим (удочерившим) детей-сирот и детей, оставшихся без попечения родителей":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20 930,0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пособия приемным родителям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4 629,4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вознаграждение приемному родителю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8 229,3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пособия опекаемым детям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8 071,3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Организация и осуществление деятельности по опеке и попечительству (содержание аппарата)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1 870,5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Обеспечение зачисления денежных средств для детей-сирот и детей, оставшихся без попечения родителей, на специальные накопительные банковские счета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Адресная социальная поддержка участников образовательного процесса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91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12 037,6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82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Выплата единовременного пособия при всех формах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устройства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детей, лишенных родительского попечения, в семью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82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Предоставление бесплатного проезда, на городском, пригородном, в сельской местности на внутрирайонном транспорте детям-сиротам и детям, оставшимся без попечения родителей, обучающимся в общеобразовательных организациях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450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36 137,8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812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36 628,7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12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89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НАСЕЛЕНИЯ»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0" y="719567"/>
            <a:ext cx="8302634" cy="13849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системы социальной поддержки  и социального обслуживания населения на территории Крапивинского  района. Повышение уровня, качества и безопасности социального обслуживания населения. Повышение уровня жизни граждан – получателей мер социальной поддержки. Эффективное управление системой социальной поддержки. Повышение качества жизни. Усиление социальной поддержки отдельных категорий граждан, находящихся в трудной жизненной ситуации или нуждающихся в особом участии государства и общества.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7395604"/>
              </p:ext>
            </p:extLst>
          </p:nvPr>
        </p:nvGraphicFramePr>
        <p:xfrm>
          <a:off x="219941" y="4437112"/>
          <a:ext cx="6584307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798" y="4581128"/>
            <a:ext cx="110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8" y="116632"/>
            <a:ext cx="576064" cy="8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17685"/>
              </p:ext>
            </p:extLst>
          </p:nvPr>
        </p:nvGraphicFramePr>
        <p:xfrm>
          <a:off x="323528" y="2134414"/>
          <a:ext cx="8662431" cy="2280512"/>
        </p:xfrm>
        <a:graphic>
          <a:graphicData uri="http://schemas.openxmlformats.org/drawingml/2006/table">
            <a:tbl>
              <a:tblPr/>
              <a:tblGrid>
                <a:gridCol w="3366889"/>
                <a:gridCol w="1080120"/>
                <a:gridCol w="1296144"/>
                <a:gridCol w="1008112"/>
                <a:gridCol w="825394"/>
                <a:gridCol w="1085772"/>
              </a:tblGrid>
              <a:tr h="231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1538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96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214635,4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239246,7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234719,4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233334,9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«Развитие социального обслуживания населения»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52525,3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64126,0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69158,7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69032,3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«Реализация мер социальной поддержки отдельных категорий граждан»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150597,9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164069,6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152651,3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151394,2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9835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«Повышение эффективности управления системой социальной поддержки и социального обслуживания»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8664,6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8601,0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9631,8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9630,8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«Другие вопросы в области социальной политики»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2847,6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3277,6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3277,6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044" y="4466963"/>
            <a:ext cx="1888210" cy="13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4788025" y="5824368"/>
            <a:ext cx="4104456" cy="10336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районе функционирует 3 учреждения: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социально-реабилитационный центр; комплексный центр социального обслуживания населения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; Управление социальной защиты населения администрации Крапивинского муниципального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района. 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:\Root\БЮДЖЕТНЫЙ\БЮДЖЕТ 2019\Фото\04082014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66963"/>
            <a:ext cx="1872555" cy="14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1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ПРЕДОСТАВЛЯЕМЫЕ ИЗ БЮДЖЕТА РАЙОНА ЗА 2018 ГОД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(Подпрограмма «Реализация мер социальной поддержки отдельных категорий граждан»)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" y="1"/>
            <a:ext cx="615964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04609"/>
              </p:ext>
            </p:extLst>
          </p:nvPr>
        </p:nvGraphicFramePr>
        <p:xfrm>
          <a:off x="107504" y="1117301"/>
          <a:ext cx="8928991" cy="5768083"/>
        </p:xfrm>
        <a:graphic>
          <a:graphicData uri="http://schemas.openxmlformats.org/drawingml/2006/table">
            <a:tbl>
              <a:tblPr/>
              <a:tblGrid>
                <a:gridCol w="7056784"/>
                <a:gridCol w="993945"/>
                <a:gridCol w="878262"/>
              </a:tblGrid>
              <a:tr h="36003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Кол-во получателей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Расходы тыс.руб.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9372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1. Меры социальной поддержки отдельным категориям граждан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9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Осуществление полномочия по осуществлению ежегодной денежной выплаты лицам, награжденным нагрудным знаком "Почетный донор России" в соответствии с Федеральным законом от 20.07.2012г. №125-ФЗ "О донорстве крови и ее компонентов"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450,1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64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Оплата жилищно-коммунальных услуг отдельным категориям граждан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8 143,3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59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мер социальной поддержки ветеранов труда в соответствии с законом Кемеровской области от 20 декабря 2004 года № 105-ОЗ "О мерах социальной поддержки отдельной категории ветеранов Великой Отечественной войны и ветеранов труда"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4 707,7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08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мер социальной поддержки ветеранов Великой Отечественной войны, проработавших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награжденных орденами и медалями СССР за самоотверженный труд в период Великой Отечественной войны в соответствии с Законом Кемеровской области от 20 декабря 2004 года № 105-ОЗ "О мерах социальной поддержки отдельной категории ветеранов Великой Отечественной войны и ветеранов труда"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33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мер социальной поддержки реабилитированных лиц и лиц, признанных пострадавшими от политических репрессий в соответствии с Законом Кемеровской области от 20 декабря 2004 года № 114-ОЗ "О мерах социальной поддержки реабилитированных лиц и лиц, признанных пострадавшими от политических репрессий"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1 534,4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7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Меры социальной поддержки отдельных категорий многодетных матерей в соответствии с Законом Кемеровской области от 8 апреля 2008 года № 14-ОЗ "О мерах социальной поддержки отдельных категорий многодетных матерей"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71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Меры социальной поддержки в целях развития дополнительного социального обеспечения отдельных категорий граждан в рамках публичного нормативного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4 847,3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71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Денежная выплата отдельным категориям граждан в соответствии с Законом Кемеровской области от 12 декабря 2006 года № 156-ОЗ "О денежной выплате отдельным категориям граждан"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71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Меры социальной поддержки отдельных категорий граждан в соответствии с Законом Кемеровской области от 27 января 2005 года № 15-ОЗ "О мерах социальной поддержки отдельных категорий граждан"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71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Меры социальной поддержки по оплате жилых помещений и (или) коммунальных услуг отдельных категорий граждан, оказание мер социальной поддержки которым относится к ведению субъекта Российской Федерации в соответствии с Законом Кемеровской области от 17 января 2005 года № 2-ОЗ "О мерах социальной поддержки отдельных категорий граждан по оплате жилья и (или) коммунальных услуг"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3318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46 427,6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71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Выплата социального пособия на погребение и возмещение расходов по гарантированному перечню услуг по погребению  в соответствии с Законом Кемеровской области от 18 ноября 2004 года № 82-ОЗ "О погребении и похоронном деле в Кемеровской области" 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402,3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2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Осуществление переданных полномочий Российской федерации по предоставлению отдельных мер социальной поддержки граждан, подвергшихся воздействию радиации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68,0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0"/>
            <a:ext cx="8568951" cy="9087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ПРЕДОСТАВЛЯЕМЫЕ ИЗ БЮДЖЕТА РАЙОНА ЗА 2018 ГОД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(Подпрограмма "Реализация мер социальной поддержки отдельных категорий граждан")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34924"/>
              </p:ext>
            </p:extLst>
          </p:nvPr>
        </p:nvGraphicFramePr>
        <p:xfrm>
          <a:off x="107503" y="980732"/>
          <a:ext cx="8928993" cy="5763772"/>
        </p:xfrm>
        <a:graphic>
          <a:graphicData uri="http://schemas.openxmlformats.org/drawingml/2006/table">
            <a:tbl>
              <a:tblPr/>
              <a:tblGrid>
                <a:gridCol w="7198931"/>
                <a:gridCol w="998177"/>
                <a:gridCol w="731885"/>
              </a:tblGrid>
              <a:tr h="4474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582" marR="7582" marT="75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Кол-во получателей</a:t>
                      </a:r>
                    </a:p>
                  </a:txBody>
                  <a:tcPr marL="7582" marR="7582" marT="75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Расходы тыс.руб.</a:t>
                      </a:r>
                    </a:p>
                  </a:txBody>
                  <a:tcPr marL="7582" marR="7582" marT="75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граждан, достигших возраста 70 лет, в соответствии с Законом Кемеровской области от 10 июня 2005 года № 74-ОЗ "О социальной поддержке граждан, достигших возраста 70 лет" 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24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инвалидам компенсаций страховых премий по договорам обязательного страхования гражданской ответственности владельцев транспортных средств в соответствии с ФЗ от 25 апреля 2002 года №40-ФЗ "Об обязательном страховании гражданской ответственности владельцев транспортных средств"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663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Меры социальной поддержки семьям с детьми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3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 лицами), в соответствии с Федеральным законом от 19 мая 1995 года № 81-ФЗ "О государственных пособиях гражданам, имеющим детей"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18 752,6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Пособие на ребенка в соответствии с Законом Кемеровской области от 18 ноября 2004 года № 75-ОЗ "О размере, порядке назначения и выплаты пособия на ребенка"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2195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14 194,8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многодетных семей в соответствии с Законом Кемеровской области от 14 ноября 2005 года № 123-ОЗ "О мерах социальной поддержки многодетных семей в Кемеровской области" 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428,00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9 070,5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мера социальной поддержки семей, имеющих детей, в соответствии с Законом Кемеровской области от 25 апреля 2011 года № 51-ОЗ "О дополнительной мере социальной поддержки семей, имеющих детей"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1 917,3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выплата, назначаемая в случае рождения третьего ребенка или последующих детей до достижения ребенком возраста трех лет 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385,00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19 526,1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отдельных категорий приемных родителей в соответствии с Законом Кемеровской области от 7 февраля 2013 года № 9-ОЗ "О мерах социальной поддержки отдельных категорий приемных родителей" 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полномочий Российской Федерации по осуществлению ежемесячной выплаты в связи с рождением (усыновлением) первого ребенка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3 784,1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беременной жене военнослужащего, проходящего военную службу по призыву, а также ежемесячного пособия на ребенка военнослужащего, проходящего военную службу по призыву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533,9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473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Меры социальной поддержки малообеспеченным гражданам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6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гражданам субсидий на оплату жилого помещения и коммунальных услуг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15 730,0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24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социальная помощь малоимущим семьям и малоимущим одиноко проживающим гражданам в соответствии с Законом Кемеровской области от 8 декабря 2005 года № 140-ОЗ "О государственной социальной помощи малоимущим семьям и малоимущим одиноко проживающим гражданам" </a:t>
                      </a:r>
                    </a:p>
                  </a:txBody>
                  <a:tcPr marL="4993" marR="4993" marT="49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269,6</a:t>
                      </a:r>
                    </a:p>
                  </a:txBody>
                  <a:tcPr marL="4993" marR="4993" marT="49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3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" y="0"/>
            <a:ext cx="615964" cy="91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32848" cy="7647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 ПРОГРАММА «КУЛЬТУРА»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57654"/>
            <a:ext cx="864096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10125064"/>
              </p:ext>
            </p:extLst>
          </p:nvPr>
        </p:nvGraphicFramePr>
        <p:xfrm>
          <a:off x="184731" y="4293096"/>
          <a:ext cx="7267589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48072" cy="9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260648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31357"/>
            <a:ext cx="792088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культурного наследия Крапивинского района и 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и развитие социально-экономических и организационных условий для самореализации молодежи, духовно-нравственное воспитание молодежи;- обеспечение условий для развития физической культуры и спорта, проведение физкультурно-оздоровительных мероприятий.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52425"/>
              </p:ext>
            </p:extLst>
          </p:nvPr>
        </p:nvGraphicFramePr>
        <p:xfrm>
          <a:off x="179513" y="1988840"/>
          <a:ext cx="8784976" cy="2070672"/>
        </p:xfrm>
        <a:graphic>
          <a:graphicData uri="http://schemas.openxmlformats.org/drawingml/2006/table">
            <a:tbl>
              <a:tblPr/>
              <a:tblGrid>
                <a:gridCol w="3489434"/>
                <a:gridCol w="1080120"/>
                <a:gridCol w="1296144"/>
                <a:gridCol w="1008112"/>
                <a:gridCol w="831046"/>
                <a:gridCol w="1080120"/>
              </a:tblGrid>
              <a:tr h="1827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1538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96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111777,9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123418,1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140478,5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138700,3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«Развитие культуры»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77363,2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87592,9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81531,7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80272,5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«Развитие системы дополнительного образования в области культуры»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15573,4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16739,5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16379,6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16379,6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082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«Прочие мероприятия в области культуры»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4442,0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4412,8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27477,4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26958,4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«Развитие физической культуры и спорта»</a:t>
                      </a:r>
                    </a:p>
                    <a:p>
                      <a:endParaRPr lang="ru-RU" sz="1000" b="1" i="0" u="none" strike="noStrike" baseline="0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14399,3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14672,9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15089,8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15089,8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073" y="4149080"/>
            <a:ext cx="2242566" cy="136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5076056" y="5589240"/>
            <a:ext cx="3960440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районе функционирует 8 учреждений культуры: клубная система (22 филиала); библиотечная система (25 филиалов); молодежный центр «Лидер»; музей; школа искусств – 450 обучающихся; спортивная школа – 766 обучающихся; Центр обслуживания учреждений культуры; управление культуры, молодежной политики и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спорта  администрации Крапивинского муниципального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района.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688108"/>
              </p:ext>
            </p:extLst>
          </p:nvPr>
        </p:nvGraphicFramePr>
        <p:xfrm>
          <a:off x="307975" y="3212976"/>
          <a:ext cx="700032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100811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«ИНФОРМАЦИОННАЯ ОБЕСПЕЧЕННОСТЬ ЖИТЕЛЕЙ КРАПИВИНСКОГО МУНИЦИПАЛЬНОГО РАЙОНА»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196752"/>
            <a:ext cx="7776864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Своевременное обеспечение граждан информацией о деятельности органов местного самоуправления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284985"/>
            <a:ext cx="113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s.r-o.ru/resize2/1000x1000/img/smi/15631/6418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s.r-o.ru/resize2/1000x1000/img/smi/15631/6418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s.r-o.ru/resize2/1000x1000/img/smi/15631/6418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720080" cy="10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15144"/>
              </p:ext>
            </p:extLst>
          </p:nvPr>
        </p:nvGraphicFramePr>
        <p:xfrm>
          <a:off x="307975" y="1844824"/>
          <a:ext cx="8375692" cy="999922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2174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20946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2328,6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2752,8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2743,8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30191"/>
            <a:ext cx="1421904" cy="20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G:\Root\Баштанова\Бюджет 2018\IMG_1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92" y="5013176"/>
            <a:ext cx="2435940" cy="16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720080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«ИМУЩЕСТВЕННЫЙ КОМПЛЕКС»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22184"/>
              </p:ext>
            </p:extLst>
          </p:nvPr>
        </p:nvGraphicFramePr>
        <p:xfrm>
          <a:off x="323528" y="3501008"/>
          <a:ext cx="73448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908720"/>
            <a:ext cx="7848873" cy="116955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прозрачности управления и распоряжения муниципальным имуществом и земельными ресурсами Крапивинского муниципального района.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доходов консолидированного бюджета Крапивинского муниципального района от использования и распоряжения муниципальным имуществом и земельными участками.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48072" cy="8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54894"/>
              </p:ext>
            </p:extLst>
          </p:nvPr>
        </p:nvGraphicFramePr>
        <p:xfrm>
          <a:off x="395536" y="2204864"/>
          <a:ext cx="8375692" cy="1071930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2894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20946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6938,0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4482,0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5766,9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5688,6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37112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831632" y="3356992"/>
            <a:ext cx="331236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осуществляет деятельность Комитет по управлению муниципальным имуществом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администрации Крапивинского муниципального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района со штатной численностью 8 единиц. 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941"/>
            <a:ext cx="7992888" cy="853192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МУНИЦИПАЛЬНОГО БЮДЖЕТНОГО УЧРЕЖДЕНИЯ «АВТОХОЗЯЙСТВО КРАПИВИНСКОГО МУНИЦИПАЛЬНОГО РАЙОНА»»</a:t>
            </a:r>
            <a:endParaRPr lang="ru-RU" sz="18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121989"/>
              </p:ext>
            </p:extLst>
          </p:nvPr>
        </p:nvGraphicFramePr>
        <p:xfrm>
          <a:off x="251520" y="3573016"/>
          <a:ext cx="69127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1268759"/>
            <a:ext cx="7704856" cy="116955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автотранспортными услугами главы Крапивинского муниципального района, Совета народных депутатов Крапивинского муниципального района, структурных подразделений администрации Крапивинского муниципального района, иных муниципальных учреждений и предприятий района легковым, грузовым транспортом, автобусами, имеющейся специальной техникой.</a:t>
            </a:r>
          </a:p>
        </p:txBody>
      </p:sp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48072" cy="8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04426"/>
              </p:ext>
            </p:extLst>
          </p:nvPr>
        </p:nvGraphicFramePr>
        <p:xfrm>
          <a:off x="395536" y="2564904"/>
          <a:ext cx="8375692" cy="970435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2180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5602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6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22949,1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18119,7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22065,2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21883,9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170" name="Picture 2" descr="C:\Users\Public\Pictures\Sample Pictures\IMG_1718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31285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52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012640"/>
              </p:ext>
            </p:extLst>
          </p:nvPr>
        </p:nvGraphicFramePr>
        <p:xfrm>
          <a:off x="107503" y="4581128"/>
          <a:ext cx="5472609" cy="22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1980" cy="11256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ЖИЛИЩНО-КОММУНАЛЬНЫЙ КОМПЛЕКС, ЭНЕРГОСБЕРЕЖЕНИЕ И ПОВЫШЕНИЕ ЭНЕРГЕТИЧЕСКОЙ ЭФФЕКТИВНОСТИ»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8" y="116632"/>
            <a:ext cx="58012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268760"/>
            <a:ext cx="885698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Приведение коммунальной инфраструктуры   в соответствие со стандартами качества, обеспечивающими комфортные условия проживания населения Крапивинского района. Снижение потребления энергоресурсов. Эффективность функционирования топливно-энергетического комплекса. Повышение комфортности жилищного фонда.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811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51594"/>
              </p:ext>
            </p:extLst>
          </p:nvPr>
        </p:nvGraphicFramePr>
        <p:xfrm>
          <a:off x="179511" y="2250972"/>
          <a:ext cx="8784977" cy="2331644"/>
        </p:xfrm>
        <a:graphic>
          <a:graphicData uri="http://schemas.openxmlformats.org/drawingml/2006/table">
            <a:tbl>
              <a:tblPr/>
              <a:tblGrid>
                <a:gridCol w="3672409"/>
                <a:gridCol w="897146"/>
                <a:gridCol w="1296144"/>
                <a:gridCol w="1008112"/>
                <a:gridCol w="831046"/>
                <a:gridCol w="1080120"/>
              </a:tblGrid>
              <a:tr h="1827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28072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96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37673,7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16527,9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59007,8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51837,7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«Модернизация объектов коммунальной инфраструктуры и поддержка ЖКХ»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21748,6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28730,3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21560,2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"Энергосбережение и повышение </a:t>
                      </a:r>
                      <a:r>
                        <a:rPr lang="ru-RU" sz="1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энергоэффективности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2674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«Реализация вопросов топливно-энергетического комплекса» 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15487,6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15377,9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14651,2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14651,2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082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«Капитальный ремонт многоквартирных домов»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2656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"Дорожное хозяйство"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15347,6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15347,6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25189"/>
            <a:ext cx="1761978" cy="110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25188"/>
            <a:ext cx="202136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779912" y="5821940"/>
            <a:ext cx="5290128" cy="10360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2018г начаты работы по строительству участка водопроводной сети в </a:t>
            </a:r>
            <a:r>
              <a:rPr 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пгт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. Крапивинский, проложили 0,8 км. Выполнены работы по устройству надземной тепловой сети протяженностью 2,98 км (</a:t>
            </a:r>
            <a:r>
              <a:rPr 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д.Шевели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с.Банново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пгт.Крапивинский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). Заменили 9,8 км ветхих водопроводных сетей по району.  В </a:t>
            </a:r>
            <a:r>
              <a:rPr lang="ru-RU" sz="11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пгт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. Зеленогорский выполнили работы по ремонту участка асфальтобетонной автомобильной дороги протяженностью 1,79 км.</a:t>
            </a:r>
          </a:p>
        </p:txBody>
      </p:sp>
    </p:spTree>
    <p:extLst>
      <p:ext uri="{BB962C8B-B14F-4D97-AF65-F5344CB8AC3E}">
        <p14:creationId xmlns:p14="http://schemas.microsoft.com/office/powerpoint/2010/main" val="4286614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3124200" y="1769268"/>
            <a:ext cx="287338" cy="145899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084888" y="1630286"/>
            <a:ext cx="287337" cy="211213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027988" y="1624806"/>
            <a:ext cx="288925" cy="144463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39813" y="1841497"/>
            <a:ext cx="288925" cy="14734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770688" y="914398"/>
            <a:ext cx="288925" cy="85949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95512" y="914398"/>
            <a:ext cx="288925" cy="10557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71891"/>
              </p:ext>
            </p:extLst>
          </p:nvPr>
        </p:nvGraphicFramePr>
        <p:xfrm>
          <a:off x="152400" y="4508500"/>
          <a:ext cx="8991600" cy="223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48"/>
                <a:gridCol w="800536"/>
                <a:gridCol w="826480"/>
                <a:gridCol w="576064"/>
                <a:gridCol w="936104"/>
                <a:gridCol w="936104"/>
                <a:gridCol w="946256"/>
                <a:gridCol w="709928"/>
                <a:gridCol w="792088"/>
                <a:gridCol w="899592"/>
              </a:tblGrid>
              <a:tr h="21611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 услуг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661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6616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2017 году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</a:tr>
              <a:tr h="402012">
                <a:tc v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6616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6616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661600"/>
                    </a:solidFill>
                  </a:tcPr>
                </a:tc>
              </a:tr>
              <a:tr h="443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возмещения из бюджета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возмещения из бюджета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возмещения из бюджета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возмещения из бюджета</a:t>
                      </a:r>
                    </a:p>
                  </a:txBody>
                  <a:tcPr marL="7620" marR="7620" marT="7623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solidFill>
                      <a:srgbClr val="F2CEB8"/>
                    </a:solidFill>
                  </a:tcPr>
                </a:tc>
              </a:tr>
              <a:tr h="205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</a:t>
                      </a: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3325,8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3401,0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5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3128,7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3010,8</a:t>
                      </a: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3010,8</a:t>
                      </a: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5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 населению</a:t>
                      </a: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8356,1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7028,4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7028,4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5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Газоснабжение</a:t>
                      </a: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15487,6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12862,7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14651,2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14651,2</a:t>
                      </a:r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3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" y="10102"/>
            <a:ext cx="576064" cy="77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159031"/>
              </p:ext>
            </p:extLst>
          </p:nvPr>
        </p:nvGraphicFramePr>
        <p:xfrm>
          <a:off x="266299" y="116632"/>
          <a:ext cx="88569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03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856" cy="136815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43021"/>
              </p:ext>
            </p:extLst>
          </p:nvPr>
        </p:nvGraphicFramePr>
        <p:xfrm>
          <a:off x="179512" y="1106016"/>
          <a:ext cx="8784975" cy="5513698"/>
        </p:xfrm>
        <a:graphic>
          <a:graphicData uri="http://schemas.openxmlformats.org/drawingml/2006/table">
            <a:tbl>
              <a:tblPr firstRow="1" bandRow="1"/>
              <a:tblGrid>
                <a:gridCol w="4263557"/>
                <a:gridCol w="921019"/>
                <a:gridCol w="973895"/>
                <a:gridCol w="970321"/>
                <a:gridCol w="854702"/>
                <a:gridCol w="801481"/>
              </a:tblGrid>
              <a:tr h="50783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4654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конец года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чел.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23 232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22 740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22 850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23 000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835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среднегодовая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чел. 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23 352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22 984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22 825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22 925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2062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доходов местного бюджета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43,55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51,49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49,88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47,54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606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43,1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51,07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49,99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47,65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808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1,26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1,30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1,43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0,21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808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19,78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24,61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20,67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18,09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808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кинематографию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3,52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4,77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4,70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3,94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808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10,77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11,86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14,06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13,10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808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0,08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0,12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0,24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73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содержание органов местного самоуправления в расчете на 1 единицу штатной численности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35996" marR="17998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358,7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446,4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271,75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203,2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7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6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</a:p>
                  </a:txBody>
                  <a:tcPr marL="35996" marR="17998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6124"/>
            <a:ext cx="648071" cy="9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19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«ОБЕСПЕЧЕНИЕ БЕЗОПАСНОСТИ ЖИЗНЕДЕЯТЕЛЬНОСТИ НАСЕЛЕНИЯ И ПРЕДПРИЯТИЙ»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324813"/>
              </p:ext>
            </p:extLst>
          </p:nvPr>
        </p:nvGraphicFramePr>
        <p:xfrm>
          <a:off x="107504" y="4581128"/>
          <a:ext cx="8064896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576064" cy="77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52737"/>
            <a:ext cx="878497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и поддержание в повседневной готовности сил и средств территориальной  подсистемы единой государственной системы предупреждения и ликвидации чрезвычайных ситуаций, действующей на территориальном уровне (противодействие терроризму и экстремизму и защита жизни граждан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связанных с пожарами, паводком и другие).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26645"/>
              </p:ext>
            </p:extLst>
          </p:nvPr>
        </p:nvGraphicFramePr>
        <p:xfrm>
          <a:off x="179512" y="2060849"/>
          <a:ext cx="8784977" cy="2655950"/>
        </p:xfrm>
        <a:graphic>
          <a:graphicData uri="http://schemas.openxmlformats.org/drawingml/2006/table">
            <a:tbl>
              <a:tblPr/>
              <a:tblGrid>
                <a:gridCol w="3744416"/>
                <a:gridCol w="864096"/>
                <a:gridCol w="1257187"/>
                <a:gridCol w="1008112"/>
                <a:gridCol w="831046"/>
                <a:gridCol w="1080120"/>
              </a:tblGrid>
              <a:tr h="214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4732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2619,0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2288,9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2803,5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2790,7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5362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«Содержание системы по предупреждению и ликвидации чрезвычайных ситуаций и стихийных бедствий»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2133,9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2507,5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2494,7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«Антитеррор»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«Пожарная безопасность»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5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«Борьба с преступностью и укрепление правопорядка»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1463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«Безопасность дорожного движения»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5362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«Обеспечение безопасности жизни людей на водных объектах»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1463">
                <a:tc>
                  <a:txBody>
                    <a:bodyPr/>
                    <a:lstStyle/>
                    <a:p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«Паводок»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2146442" cy="135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868144" y="6149870"/>
            <a:ext cx="3154554" cy="7081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осуществляет свою деятельность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МКУ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«Единая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дежурно-диспетчерская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служба» со штатной численностью 6 единиц.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3943"/>
            <a:ext cx="8568952" cy="85080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МАЛОГО И СРЕДНЕГО ПРЕДПРИНИМАТЕЛЬСТВА»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630329"/>
              </p:ext>
            </p:extLst>
          </p:nvPr>
        </p:nvGraphicFramePr>
        <p:xfrm>
          <a:off x="244607" y="3284984"/>
          <a:ext cx="756775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48072" cy="9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052735"/>
            <a:ext cx="777686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Создание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условий для дальнейшего развития субъектов малого и среднего предпринимательства, осуществляющих деятельность на территории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района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. Популяризация предпринимательства среди различных групп населения.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5699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11335"/>
              </p:ext>
            </p:extLst>
          </p:nvPr>
        </p:nvGraphicFramePr>
        <p:xfrm>
          <a:off x="444780" y="1844823"/>
          <a:ext cx="8375692" cy="1042444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2342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6441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1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9" name="Picture 2" descr="http://vybory42.ru/stessa/components/phpthumbof/cache/2810163.a5a45022581b3f96bfb3bb629cea5b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05213"/>
            <a:ext cx="2819454" cy="1584175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935370" y="5661248"/>
            <a:ext cx="3154554" cy="7081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проведены курсы, в которых участвовало 10 человек; 3 субъекта предпринимательства приняли участие в выставке-ярмарке.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3" y="79399"/>
            <a:ext cx="626843" cy="9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81" y="404664"/>
            <a:ext cx="8496944" cy="12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«МОДЕРНИЗАЦИЯ ОБЪЕКТОВ СОЦИАЛЬНОЙ СФЕРЫ И ЖИЛОГО ФОНДА КРАПИВИНСКОГО МУНИЦИПАЛЬНОГО РАЙОНА»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532076"/>
              </p:ext>
            </p:extLst>
          </p:nvPr>
        </p:nvGraphicFramePr>
        <p:xfrm>
          <a:off x="133662" y="4077072"/>
          <a:ext cx="6166530" cy="26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310" y="1628800"/>
            <a:ext cx="84993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Формирование комфортных и безопасных условий для населения района в соответствии со стандартами качества и безаварийной работы объектов.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Комплексное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решение проблемы перехода к устойчивому функционированию и развитию инфраструктуры жизнеобеспечения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населения. Ремонт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помещений учреждений культуры и образования в соответствии с современными требованиями, повышение эффективности потребления электрической и тепловой энергии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 Повышение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уровня комфорта, улучшение эстетического вида и архитектурного облика объектов социальной сферы.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51518" y="445123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57592"/>
              </p:ext>
            </p:extLst>
          </p:nvPr>
        </p:nvGraphicFramePr>
        <p:xfrm>
          <a:off x="385370" y="3284984"/>
          <a:ext cx="8437533" cy="936104"/>
        </p:xfrm>
        <a:graphic>
          <a:graphicData uri="http://schemas.openxmlformats.org/drawingml/2006/table">
            <a:tbl>
              <a:tblPr/>
              <a:tblGrid>
                <a:gridCol w="1270564"/>
                <a:gridCol w="1342332"/>
                <a:gridCol w="2029642"/>
                <a:gridCol w="1607417"/>
                <a:gridCol w="1093789"/>
                <a:gridCol w="1093789"/>
              </a:tblGrid>
              <a:tr h="229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37397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2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52183,2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98838,6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91315,6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23090"/>
            <a:ext cx="2006831" cy="123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Root\Баштанова\Бюджет 2018\IMG_0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8" y="4293873"/>
            <a:ext cx="1940479" cy="12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326866" y="5661248"/>
            <a:ext cx="353082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Проведены ремонтные работы в 7 образовательных учреждениях, в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т.ч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. капитальный ремонт –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Шевелёвская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сош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и в 6 учреждениях культуры.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9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065" y="0"/>
            <a:ext cx="8165431" cy="19888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«ПОВЫШЕНИЕ КАЧЕСТВА ПРЕДОСТАВЛЕНИЯ ГОСУДАРСТВЕННЫХ И МУНИЦИПАЛЬНЫХ УСЛУГ НА БАЗЕ МАУ «МНОГОФУНКЦИОНАЛЬНЫЙ ЦЕНТР ПРЕДОСТАВЛЕНИЯ ГОСУДАРСТВЕННЫХ И МУНИЦИПАЛЬНЫХ УСЛУГ»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58878"/>
              </p:ext>
            </p:extLst>
          </p:nvPr>
        </p:nvGraphicFramePr>
        <p:xfrm>
          <a:off x="237713" y="3471172"/>
          <a:ext cx="725554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19545" cy="9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916832"/>
            <a:ext cx="8280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Повышение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удовлетворенности населения Крапивинского района качеством государственных и муниципальных услуг.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8" y="3929574"/>
            <a:ext cx="108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23170"/>
              </p:ext>
            </p:extLst>
          </p:nvPr>
        </p:nvGraphicFramePr>
        <p:xfrm>
          <a:off x="289004" y="2564904"/>
          <a:ext cx="8375692" cy="898427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1704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1639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1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5007,2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5538,7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6478,5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6318,1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9" name="Picture 10" descr="https://im0-tub-ru.yandex.net/i?id=f3b5293242e2261a3588c89d5d81e257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99707"/>
            <a:ext cx="2347665" cy="14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eorana.ru/assets/images/kr_mf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56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57368"/>
              </p:ext>
            </p:extLst>
          </p:nvPr>
        </p:nvGraphicFramePr>
        <p:xfrm>
          <a:off x="395536" y="3284984"/>
          <a:ext cx="640871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04856" cy="720080"/>
          </a:xfrm>
          <a:effectLst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МУНИЦИПАЛЬНОЙ СЛУЖБЫ»</a:t>
            </a: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124744"/>
            <a:ext cx="741682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 муниципальной службы в Крапивинском муниципальном районе.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48072" cy="102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59276"/>
              </p:ext>
            </p:extLst>
          </p:nvPr>
        </p:nvGraphicFramePr>
        <p:xfrm>
          <a:off x="300764" y="1988840"/>
          <a:ext cx="8375692" cy="898427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1704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1639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1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178698"/>
            <a:ext cx="30215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585400" y="5517232"/>
            <a:ext cx="2304256" cy="1107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За 2018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 повышение квалификации и профессиональной подготовки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прошли 17 муниципальных служащих.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21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1008112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«ПООЩРЕНИЕ ГРАЖДАН, ОРГАНИЗАЦИЙ ЗА ЗАСЛУГИ В СОЦИАЛЬНО-ЭКОНОМИЧЕСКОМ РАЗВИТИИ» 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184137"/>
              </p:ext>
            </p:extLst>
          </p:nvPr>
        </p:nvGraphicFramePr>
        <p:xfrm>
          <a:off x="251520" y="3501008"/>
          <a:ext cx="69847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697" y="1196752"/>
            <a:ext cx="8064897" cy="73866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ответственности и материальной заинтересованности руководителей и работников организаций различных форм собственности, отдельных жителей Крапивинского муниципального района в результатах работы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3942"/>
            <a:ext cx="576064" cy="8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01216"/>
              </p:ext>
            </p:extLst>
          </p:nvPr>
        </p:nvGraphicFramePr>
        <p:xfrm>
          <a:off x="395536" y="2060848"/>
          <a:ext cx="8375692" cy="898427"/>
        </p:xfrm>
        <a:graphic>
          <a:graphicData uri="http://schemas.openxmlformats.org/drawingml/2006/table">
            <a:tbl>
              <a:tblPr/>
              <a:tblGrid>
                <a:gridCol w="1261252"/>
                <a:gridCol w="1332494"/>
                <a:gridCol w="1713205"/>
                <a:gridCol w="1897197"/>
                <a:gridCol w="1085772"/>
                <a:gridCol w="1085772"/>
              </a:tblGrid>
              <a:tr h="1704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1639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1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1599,6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1599,6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IMG_9978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529" y="3501008"/>
            <a:ext cx="2834640" cy="120700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579338" y="5080112"/>
            <a:ext cx="2304256" cy="1107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2018 году награждены 822 человека, в том числе медалью Крапивинского муниципального района – 71; благодарностью – 465; почетной грамотой – 286.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20604"/>
              </p:ext>
            </p:extLst>
          </p:nvPr>
        </p:nvGraphicFramePr>
        <p:xfrm>
          <a:off x="467544" y="2996952"/>
          <a:ext cx="6984776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92888" cy="5040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«ЖИЛИЩЕ КРАПИВИНСКОГО МУНИЦИПАЛЬНОГО РАЙОНА» 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777686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жильем социально незащищенных категорий граждан, предоставление социальных выплат молодым семьям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23526" y="2901097"/>
            <a:ext cx="115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48071" cy="96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18761"/>
              </p:ext>
            </p:extLst>
          </p:nvPr>
        </p:nvGraphicFramePr>
        <p:xfrm>
          <a:off x="467544" y="1730412"/>
          <a:ext cx="8446406" cy="931056"/>
        </p:xfrm>
        <a:graphic>
          <a:graphicData uri="http://schemas.openxmlformats.org/drawingml/2006/table">
            <a:tbl>
              <a:tblPr/>
              <a:tblGrid>
                <a:gridCol w="1271900"/>
                <a:gridCol w="1343744"/>
                <a:gridCol w="1727669"/>
                <a:gridCol w="1913215"/>
                <a:gridCol w="1094939"/>
                <a:gridCol w="1094939"/>
              </a:tblGrid>
              <a:tr h="1883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5923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4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4616,3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3193,3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3887,9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3887,9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6146" name="Picture 2" descr="C:\Users\Public\Pictures\Sample Pictures\Sequence-01_1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08873"/>
            <a:ext cx="2692593" cy="14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868144" y="4869160"/>
            <a:ext cx="3024335" cy="1246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обеспечено жильем: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молодые семьи – 3 ;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ветеран боевых действий - 1;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вдова участника Великой Отечественной войны – 1.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МУНИЦИПАЛЬНЫМИ  ФИНАНСАМИ»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29100"/>
            <a:ext cx="792088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 Крапивинского муниципального  района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2627167"/>
              </p:ext>
            </p:extLst>
          </p:nvPr>
        </p:nvGraphicFramePr>
        <p:xfrm>
          <a:off x="269267" y="3356992"/>
          <a:ext cx="8407189" cy="320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5106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3943"/>
            <a:ext cx="576063" cy="8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29824"/>
              </p:ext>
            </p:extLst>
          </p:nvPr>
        </p:nvGraphicFramePr>
        <p:xfrm>
          <a:off x="179512" y="1681205"/>
          <a:ext cx="8856985" cy="1683707"/>
        </p:xfrm>
        <a:graphic>
          <a:graphicData uri="http://schemas.openxmlformats.org/drawingml/2006/table">
            <a:tbl>
              <a:tblPr/>
              <a:tblGrid>
                <a:gridCol w="3271164"/>
                <a:gridCol w="1012132"/>
                <a:gridCol w="1306768"/>
                <a:gridCol w="1234170"/>
                <a:gridCol w="871179"/>
                <a:gridCol w="1161572"/>
              </a:tblGrid>
              <a:tr h="1821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7080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7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104888,4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63527,4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98610,2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98610,2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9564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«Обеспечение сбалансированности и устойчивости бюджетной системы Крапивинского муниципального района»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104841,8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63527,0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98609,9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98609,9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2193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Подпрограмма «Управление муниципальным долгом Крапивинского муниципального района» 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8" name="Picture 2" descr="https://liter.kz/public/uploads/30630-6-rashody_astany_za_god__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168"/>
            <a:ext cx="23272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«ПРОФИЛАКТИКА БЕЗНАДЗОРНОСТИ И ПРАВОНАРУШЕНИЙ НЕСОВЕРШЕННОЛЕТНИХ»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85315202"/>
              </p:ext>
            </p:extLst>
          </p:nvPr>
        </p:nvGraphicFramePr>
        <p:xfrm>
          <a:off x="191337" y="3789040"/>
          <a:ext cx="6900943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576064" cy="8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291688"/>
            <a:ext cx="8892480" cy="9541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рганизация работы по профилактике правонарушений, повторной преступности, криминальной активности несовершеннолетних; повышение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и результативности противодействия злоупотреблению наркотиками и психотропными веществами, сокращение масштабов незаконного потребления наркотических и психотропных веществ.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79779"/>
              </p:ext>
            </p:extLst>
          </p:nvPr>
        </p:nvGraphicFramePr>
        <p:xfrm>
          <a:off x="251520" y="2348880"/>
          <a:ext cx="8784977" cy="1714120"/>
        </p:xfrm>
        <a:graphic>
          <a:graphicData uri="http://schemas.openxmlformats.org/drawingml/2006/table">
            <a:tbl>
              <a:tblPr/>
              <a:tblGrid>
                <a:gridCol w="3024336"/>
                <a:gridCol w="1224136"/>
                <a:gridCol w="1296144"/>
                <a:gridCol w="1224136"/>
                <a:gridCol w="864096"/>
                <a:gridCol w="1152129"/>
              </a:tblGrid>
              <a:tr h="1908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63790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56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294,9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5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безнадзорности и правонарушений несовершеннолетних» 	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противодействия злоупотреблению наркотиками и психотропными веществами»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8" name="Picture 11" descr="http://moyaokruga.ru/img/image_big/192b1e95-3311-4cae-b09a-f9010ba20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747797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912756"/>
              </p:ext>
            </p:extLst>
          </p:nvPr>
        </p:nvGraphicFramePr>
        <p:xfrm>
          <a:off x="179512" y="3188054"/>
          <a:ext cx="70567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04856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084889"/>
            <a:ext cx="7848872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условий и охраны труда, предупреждение и снижение производственного травматизма и профессиональной заболеваемости работников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79512" y="342362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860032" y="3187804"/>
            <a:ext cx="79208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942"/>
            <a:ext cx="648072" cy="9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96451"/>
              </p:ext>
            </p:extLst>
          </p:nvPr>
        </p:nvGraphicFramePr>
        <p:xfrm>
          <a:off x="467544" y="1730412"/>
          <a:ext cx="8446406" cy="931056"/>
        </p:xfrm>
        <a:graphic>
          <a:graphicData uri="http://schemas.openxmlformats.org/drawingml/2006/table">
            <a:tbl>
              <a:tblPr/>
              <a:tblGrid>
                <a:gridCol w="1271900"/>
                <a:gridCol w="1343744"/>
                <a:gridCol w="1727669"/>
                <a:gridCol w="1913215"/>
                <a:gridCol w="1094939"/>
                <a:gridCol w="1094939"/>
              </a:tblGrid>
              <a:tr h="1883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5923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4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459,4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567,8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123,6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" name="Picture 13" descr="http://3.bp.blogspot.com/-Ex5b4KY4VBQ/VrIGoKBZrZI/AAAAAAAACCo/j6VMgrJPEHI/s1600/%25D0%25A1%25D0%25BD%25D0%25B8%25D0%25BC%25D0%25BE%25D0%25B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77533" y="4581128"/>
            <a:ext cx="2614947" cy="194421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589221" y="3177654"/>
            <a:ext cx="2304256" cy="8274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2018 году прошли медицинский осмотр 329 человек.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1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00800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ДЕЯТЕЛЬНОСТИ ОРГАНОВ МЕСТНОГО САМОУПРАВЛЕНИЯ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28111"/>
              </p:ext>
            </p:extLst>
          </p:nvPr>
        </p:nvGraphicFramePr>
        <p:xfrm>
          <a:off x="179511" y="1212554"/>
          <a:ext cx="8784978" cy="5313846"/>
        </p:xfrm>
        <a:graphic>
          <a:graphicData uri="http://schemas.openxmlformats.org/drawingml/2006/table">
            <a:tbl>
              <a:tblPr firstRow="1" bandRow="1"/>
              <a:tblGrid>
                <a:gridCol w="4140717"/>
                <a:gridCol w="875921"/>
                <a:gridCol w="1035179"/>
                <a:gridCol w="1194438"/>
                <a:gridCol w="796292"/>
                <a:gridCol w="742431"/>
              </a:tblGrid>
              <a:tr h="53520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24" marB="4572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24" marB="4572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1" marR="91431" marT="45724" marB="4572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1" marR="91431" marT="45724" marB="4572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1" marR="91431" marT="45724" marB="4572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1" marR="91431" marT="45724" marB="4572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3388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2186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муниципального района, в общей численности населения муниципального района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4591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903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жителя, - всего,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23,05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23,28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197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один год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5491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 муниципального района</a:t>
                      </a:r>
                    </a:p>
                  </a:txBody>
                  <a:tcPr marL="91431" marR="9143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числа опрошен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6" marR="17998" marT="46805" marB="468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6124"/>
            <a:ext cx="723334" cy="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50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98647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4" y="273942"/>
            <a:ext cx="605670" cy="90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88327515"/>
              </p:ext>
            </p:extLst>
          </p:nvPr>
        </p:nvGraphicFramePr>
        <p:xfrm>
          <a:off x="827584" y="3140968"/>
          <a:ext cx="79208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24328" y="11247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20526"/>
              </p:ext>
            </p:extLst>
          </p:nvPr>
        </p:nvGraphicFramePr>
        <p:xfrm>
          <a:off x="221915" y="1628800"/>
          <a:ext cx="8558616" cy="1064488"/>
        </p:xfrm>
        <a:graphic>
          <a:graphicData uri="http://schemas.openxmlformats.org/drawingml/2006/table">
            <a:tbl>
              <a:tblPr/>
              <a:tblGrid>
                <a:gridCol w="4029243"/>
                <a:gridCol w="2599466"/>
                <a:gridCol w="1929907"/>
              </a:tblGrid>
              <a:tr h="30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долга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0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01.01.2018г.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01.01.2019г.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4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433,2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942"/>
            <a:ext cx="7992888" cy="7067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БЮДЖЕТОВ СЕЛЬСКИХ, ГОРОДСКИХ ПОСЕЛЕНИЙ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4" y="273942"/>
            <a:ext cx="677678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76187"/>
              </p:ext>
            </p:extLst>
          </p:nvPr>
        </p:nvGraphicFramePr>
        <p:xfrm>
          <a:off x="0" y="1196753"/>
          <a:ext cx="9061038" cy="5472609"/>
        </p:xfrm>
        <a:graphic>
          <a:graphicData uri="http://schemas.openxmlformats.org/drawingml/2006/table">
            <a:tbl>
              <a:tblPr/>
              <a:tblGrid>
                <a:gridCol w="2699792"/>
                <a:gridCol w="1008112"/>
                <a:gridCol w="926826"/>
                <a:gridCol w="1305422"/>
                <a:gridCol w="1008112"/>
                <a:gridCol w="981437"/>
                <a:gridCol w="1131337"/>
              </a:tblGrid>
              <a:tr h="258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территории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исполнено 2017 год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исполнено 2018 год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Дефицит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(-) </a:t>
                      </a:r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(+)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Дефицит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(-) </a:t>
                      </a:r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(+)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3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Банновское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3 730,1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3 604,9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125,2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3 939,7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3 755,3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184,4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Барачатское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5 268,4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4 954,1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314,3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5 562,4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5 570,7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-8,3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9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Борисовское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4 671,3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4 635,7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35,6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5 069,2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5 056,2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13,0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5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Зеленовское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3 510,2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3 342,4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167,8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3 812,9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3 854,7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-41,8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5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Каменское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4 601,6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4 503,8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97,8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4 777,0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4 410,7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366,3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Крапивинское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3 812,6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3 840,6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-28,0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4 903,4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4 902,8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6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Мельковское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4 158,5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4 095,1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63,4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4 810,5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4 693,8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116,7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3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Тарадановское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3 925,0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3 859,1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65,9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4 462,1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4 136,3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325,8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6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Шевелевское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сельское поселение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5 805,0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5 820,5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-15,5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6 533,2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6 339,3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193,9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3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Зеленогорское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городское поселение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59 815,1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59 694,5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120,6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68 725,5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68 585,3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140,2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3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Крапивинское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городское поселение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47 452,0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47 295,9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156,1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45 317,6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45 335,6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-18,0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146 749,8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145 646,6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1 103,2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157 913,5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156 640,7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1 272,8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692696"/>
            <a:ext cx="1072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089659"/>
              </p:ext>
            </p:extLst>
          </p:nvPr>
        </p:nvGraphicFramePr>
        <p:xfrm>
          <a:off x="125413" y="990600"/>
          <a:ext cx="8942387" cy="2654424"/>
        </p:xfrm>
        <a:graphic>
          <a:graphicData uri="http://schemas.openxmlformats.org/drawingml/2006/table">
            <a:tbl>
              <a:tblPr firstRow="1" bandRow="1"/>
              <a:tblGrid>
                <a:gridCol w="3619470"/>
                <a:gridCol w="1043141"/>
                <a:gridCol w="1241709"/>
                <a:gridCol w="1142425"/>
                <a:gridCol w="1015489"/>
                <a:gridCol w="880153"/>
              </a:tblGrid>
              <a:tr h="206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marL="7619" marR="7619" marT="761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81218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>
                        <a:lumMod val="75000"/>
                      </a:srgbClr>
                    </a:solidFill>
                  </a:tcPr>
                </a:tc>
              </a:tr>
              <a:tr h="647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бюджетам поселений на выравнивание бюджетной обеспеченности за счет субвенции из областного бюджета</a:t>
                      </a:r>
                    </a:p>
                  </a:txBody>
                  <a:tcPr marL="91433" marR="7619" marT="76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бюджетам поселений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выравнивание бюджетной обеспеченности из бюджета района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7619" marT="76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94693,2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55610,0</a:t>
                      </a: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87737,4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87737,4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9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7619" marT="76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967,1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1140,0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1310,6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1310,6</a:t>
                      </a: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135,5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3" marR="7619" marT="76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10537,4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5869,0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24507,7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24507,7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232,6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rtl="0" fontAlgn="ctr"/>
                      <a:r>
                        <a:rPr lang="ru-RU" sz="13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33" marR="7619" marT="76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109097,7</a:t>
                      </a:r>
                    </a:p>
                  </a:txBody>
                  <a:tcPr marL="7619" marR="7619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63646,0</a:t>
                      </a:r>
                    </a:p>
                  </a:txBody>
                  <a:tcPr marL="7619" marR="7619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114582,7</a:t>
                      </a:r>
                    </a:p>
                  </a:txBody>
                  <a:tcPr marL="7619" marR="7619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114582,7</a:t>
                      </a:r>
                    </a:p>
                  </a:txBody>
                  <a:tcPr marL="7619" marR="7619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7619" marR="7619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4622" name="TextBox 7"/>
          <p:cNvSpPr txBox="1">
            <a:spLocks noChangeArrowheads="1"/>
          </p:cNvSpPr>
          <p:nvPr/>
        </p:nvSpPr>
        <p:spPr bwMode="auto">
          <a:xfrm rot="10800000" flipV="1">
            <a:off x="323527" y="3916151"/>
            <a:ext cx="1008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273942"/>
            <a:ext cx="7992888" cy="7067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1" y="116632"/>
            <a:ext cx="677678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949248"/>
              </p:ext>
            </p:extLst>
          </p:nvPr>
        </p:nvGraphicFramePr>
        <p:xfrm>
          <a:off x="179512" y="3717031"/>
          <a:ext cx="7560840" cy="291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856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6864" cy="936104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УКАЗОВ ПРЕЗИДЕНТА РОССИЙСКОЙ ФЕДЕРАЦИИ  ОТ 7 МАЯ 2012 ГОДА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1751"/>
              </p:ext>
            </p:extLst>
          </p:nvPr>
        </p:nvGraphicFramePr>
        <p:xfrm>
          <a:off x="251520" y="1556792"/>
          <a:ext cx="8784979" cy="499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71"/>
                <a:gridCol w="1296144"/>
                <a:gridCol w="1439033"/>
                <a:gridCol w="1443165"/>
                <a:gridCol w="1294266"/>
              </a:tblGrid>
              <a:tr h="638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2017 году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</a:tr>
              <a:tr h="430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 ФОТ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88 981,1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103 788,7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116,6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0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заработная плата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26 397,0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30 275,3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114,7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5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 ФОТ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53 749,2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58 233,7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108,3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3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заработная плата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26 632,1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29 483,4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4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ФОТ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26 966,5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31 836,4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118,1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4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заработная плата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25 837,8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30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673,3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118,7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40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ФОТ</a:t>
                      </a: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60 696,4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57 141,0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94,1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заработная плата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22 429,7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31 366,0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139,8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1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защита ФОТ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21 371,0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31 563,0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147,7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6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заработная плата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21 206,7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31 320,3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147,7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0698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5846"/>
            <a:ext cx="73448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 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управления по Крапивинскому району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 652440, Кемеровская область, 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пгт.Крапивинский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ул.Юбилейная, 15.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f@ofukem.ru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– Стоянова Ольга Васильевна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 (8 38446) 2-22-39, Факс: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2-22-54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Понедельник-пятница с 8-30 до 17-30,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с 13-00 до 14-00.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Суббота-воскресенье – выходной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 на официальном сайте Крапивинского района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http://www.krapivino.ru/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88832" cy="64807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ДЕЯТЕЛЬНОСТИ ОРГАНОВ МЕСТНОГО САМОУПРАВЛЕНИЯ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14247"/>
              </p:ext>
            </p:extLst>
          </p:nvPr>
        </p:nvGraphicFramePr>
        <p:xfrm>
          <a:off x="251520" y="1052735"/>
          <a:ext cx="8712969" cy="5486384"/>
        </p:xfrm>
        <a:graphic>
          <a:graphicData uri="http://schemas.openxmlformats.org/drawingml/2006/table">
            <a:tbl>
              <a:tblPr firstRow="1" bandRow="1"/>
              <a:tblGrid>
                <a:gridCol w="4464496"/>
                <a:gridCol w="864096"/>
                <a:gridCol w="936104"/>
                <a:gridCol w="960693"/>
                <a:gridCol w="841925"/>
                <a:gridCol w="645655"/>
              </a:tblGrid>
              <a:tr h="432049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5" marR="91435" marT="45719" marB="4571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5" marR="91435" marT="45719" marB="4571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5" marR="91435" marT="45719" marB="4571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5" marR="91435" marT="45719" marB="4571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81531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64,2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69,4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64,9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64,9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531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413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998" marR="17999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83,88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127,57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93,0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86,73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531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88,5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88,3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88,0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88,0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295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43,4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531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3,11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3,11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413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1658,9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2097,8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2664,0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1979,0</a:t>
                      </a:r>
                    </a:p>
                  </a:txBody>
                  <a:tcPr marL="91435" marR="91435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6124"/>
            <a:ext cx="648071" cy="84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21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411760" y="1964509"/>
            <a:ext cx="4463703" cy="3725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125" y="5189538"/>
            <a:ext cx="8216900" cy="500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  <a:defRPr/>
            </a:pPr>
            <a:endParaRPr sz="14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950" y="115888"/>
            <a:ext cx="8928100" cy="86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</a:t>
            </a:r>
          </a:p>
        </p:txBody>
      </p:sp>
      <p:sp>
        <p:nvSpPr>
          <p:cNvPr id="10" name="Овал 9"/>
          <p:cNvSpPr/>
          <p:nvPr/>
        </p:nvSpPr>
        <p:spPr>
          <a:xfrm>
            <a:off x="827088" y="1700213"/>
            <a:ext cx="7921625" cy="48244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3938" y="981075"/>
            <a:ext cx="2232025" cy="1000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6. Утверждение отчета об исполнении бюджета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(апрель-май 2019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50" y="4221163"/>
            <a:ext cx="2087786" cy="863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4. Исполнение бюджета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(в течение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938" y="6000750"/>
            <a:ext cx="2232025" cy="668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3. Утверждение бюджета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(декабрь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86600" y="4005263"/>
            <a:ext cx="1949450" cy="13684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2. Рассмотрение бюджета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(1чтение – ноябрь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года;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 чтение – декабрь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48264" y="1773238"/>
            <a:ext cx="2087786" cy="1079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1. Составление проекта бюджета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(не позднее 15 ноября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107950" y="1981200"/>
            <a:ext cx="2160588" cy="12319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5. Формирование отчета об исполнении бюджета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(не позднее 1мая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2019)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050" y="1700213"/>
            <a:ext cx="5184775" cy="4176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 составляется на основе: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Закона Кемеровской области «Об областном бюджете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2. Прогноза социально-экономического развития Крапивинского муниципального района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2019 и 2020 годов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3. Об основных направлениях  бюджетной и налоговой политики  Крапивинского муниципального района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4. Муниципальных программ Крапивинского муниципального района</a:t>
            </a:r>
          </a:p>
        </p:txBody>
      </p:sp>
      <p:pic>
        <p:nvPicPr>
          <p:cNvPr id="13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87"/>
            <a:ext cx="719138" cy="9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44" y="274638"/>
            <a:ext cx="7952455" cy="850106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НАЛОГОВОЙ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65069992"/>
              </p:ext>
            </p:extLst>
          </p:nvPr>
        </p:nvGraphicFramePr>
        <p:xfrm>
          <a:off x="313168" y="3783537"/>
          <a:ext cx="8435280" cy="293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64"/>
                <a:gridCol w="7834216"/>
              </a:tblGrid>
              <a:tr h="17334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налогооблагаемой базы по имущественным налогам, проведение мероприятий по эффективности управления муниципальным имуществом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334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по повышению эффективности администрирования доходов, направленная на усиление контроля за полным и своевременным поступлением платежей в бюджет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бюджетных параметров исходя из необходимости безусловного исполнения действующих расходных обязательств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результативности бюджетных расходов, их ориентация на приоритетные направления</a:t>
                      </a:r>
                      <a:endParaRPr lang="en-US" sz="1400" b="1" i="0" u="none" strike="noStrike" kern="1200" baseline="0" noProof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долгосрочной сбалансированности доходов и расходов</a:t>
                      </a:r>
                      <a:endParaRPr lang="en-US" sz="1400" b="1" i="0" u="none" strike="noStrike" kern="1200" baseline="0" noProof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прозрачности и открытости муниципальных финансов для граждан</a:t>
                      </a:r>
                      <a:endParaRPr lang="ru-RU" sz="14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602752" y="3955006"/>
            <a:ext cx="121158" cy="21602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95220" y="5034157"/>
            <a:ext cx="121159" cy="21602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90939" y="6453336"/>
            <a:ext cx="121159" cy="21602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65339" y="4500996"/>
            <a:ext cx="121157" cy="21602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90942" y="5551024"/>
            <a:ext cx="121157" cy="21602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" y="0"/>
            <a:ext cx="67385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8405" y="1196752"/>
            <a:ext cx="871296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146" y="1254848"/>
            <a:ext cx="8477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Крапивинского муниципального района </a:t>
            </a:r>
            <a:r>
              <a:rPr lang="ru-RU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направлена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устойчивое жизнеобеспечение района в условиях жесткого ограничения финансовых средств, на экономное и эффективное расходование бюджетных средств, ориентированное на результат.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бюджетной и налоговой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политики: поддержание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и социальной стабильности в районе, повышение качества использования финансовых ресурсов района, обеспечение доступности для потребителей и улучшение качества социальных, бюджетных и жилищно-коммунальных услуг, повышение уровня собираемости собственных доходов бюджета района, поддержка предпринимательской и инвестиционной активности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90941" y="5999349"/>
            <a:ext cx="121157" cy="21602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5730" y="3184813"/>
            <a:ext cx="8170155" cy="509037"/>
          </a:xfrm>
          <a:prstGeom prst="upArrow">
            <a:avLst>
              <a:gd name="adj1" fmla="val 73769"/>
              <a:gd name="adj2" fmla="val 2455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6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09502"/>
              </p:ext>
            </p:extLst>
          </p:nvPr>
        </p:nvGraphicFramePr>
        <p:xfrm>
          <a:off x="107504" y="1556792"/>
          <a:ext cx="3096343" cy="5185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097"/>
                <a:gridCol w="906246"/>
              </a:tblGrid>
              <a:tr h="548631">
                <a:tc>
                  <a:txBody>
                    <a:bodyPr/>
                    <a:lstStyle/>
                    <a:p>
                      <a:pPr marL="41910" marR="774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Налог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физических  лиц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91 947,4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</a:tr>
              <a:tr h="25382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2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sz="1200" b="1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200" b="1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уплаты</a:t>
                      </a:r>
                      <a:r>
                        <a:rPr sz="1200" b="1" spc="3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акцизов</a:t>
                      </a:r>
                      <a:endParaRPr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  <a:alpha val="6509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cs typeface="Times New Roman"/>
                        </a:rPr>
                        <a:t>10 345,8</a:t>
                      </a: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  <a:alpha val="65097"/>
                      </a:schemeClr>
                    </a:solidFill>
                  </a:tcPr>
                </a:tc>
              </a:tr>
              <a:tr h="54316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совокупный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УСН, </a:t>
                      </a:r>
                      <a:r>
                        <a:rPr sz="12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ЕНВД</a:t>
                      </a:r>
                      <a:r>
                        <a:rPr sz="1200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ЕСХН,</a:t>
                      </a: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патент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R="7556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969,2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</a:tr>
              <a:tr h="25709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Налоги </a:t>
                      </a:r>
                      <a:r>
                        <a:rPr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имущество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spc="-2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b="1" spc="-25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926,2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753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Гос</a:t>
                      </a:r>
                      <a:r>
                        <a:rPr lang="ru-RU" sz="1200" b="1" spc="-10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ударственная</a:t>
                      </a:r>
                      <a:r>
                        <a:rPr lang="ru-RU" sz="1200" b="1" spc="-1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пошлина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214,5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41910" marR="571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Арендная </a:t>
                      </a:r>
                      <a:r>
                        <a:rPr sz="12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плата </a:t>
                      </a:r>
                      <a:r>
                        <a:rPr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земельные</a:t>
                      </a:r>
                      <a:r>
                        <a:rPr sz="1200" b="1" spc="-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участки</a:t>
                      </a:r>
                      <a:r>
                        <a:rPr lang="ru-RU" sz="1200" b="1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, имущество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615,9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952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за негативное воздействие 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                     179,1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8F00"/>
                    </a:solidFill>
                  </a:tcPr>
                </a:tc>
              </a:tr>
              <a:tr h="64676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sz="12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200" b="1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платных </a:t>
                      </a:r>
                      <a:r>
                        <a:rPr sz="1200" b="1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200" b="1" spc="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1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компенсации</a:t>
                      </a:r>
                      <a:r>
                        <a:rPr sz="1200" b="1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1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затрат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государства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074,1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6281">
                <a:tc>
                  <a:txBody>
                    <a:bodyPr/>
                    <a:lstStyle/>
                    <a:p>
                      <a:pPr marL="41910" marR="3175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-1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lang="ru-RU" sz="1200" b="1" spc="-1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от продажи земли, имущества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75565" algn="ctr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776,1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</a:tr>
              <a:tr h="268220">
                <a:tc>
                  <a:txBody>
                    <a:bodyPr/>
                    <a:lstStyle/>
                    <a:p>
                      <a:pPr marL="419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Штрафные</a:t>
                      </a:r>
                      <a:r>
                        <a:rPr lang="ru-RU" sz="1200" b="1" spc="-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санкции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4 989,3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09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доходы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-44,5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8F00"/>
                    </a:solidFill>
                  </a:tcPr>
                </a:tc>
              </a:tr>
              <a:tr h="585578">
                <a:tc>
                  <a:txBody>
                    <a:bodyPr/>
                    <a:lstStyle/>
                    <a:p>
                      <a:pPr marL="41910" marR="1390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200" b="1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056 801,0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45004"/>
              </p:ext>
            </p:extLst>
          </p:nvPr>
        </p:nvGraphicFramePr>
        <p:xfrm>
          <a:off x="6156176" y="1484784"/>
          <a:ext cx="2880320" cy="5257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1408"/>
                <a:gridCol w="788912"/>
              </a:tblGrid>
              <a:tr h="680572">
                <a:tc>
                  <a:txBody>
                    <a:bodyPr/>
                    <a:lstStyle/>
                    <a:p>
                      <a:pPr marL="43180" marR="416559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Общ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нные 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101 254,6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8574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200" b="1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1 310,6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92462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безопасность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43180" marR="4349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правоохранительная 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2 715,5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1278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200" b="1" spc="-3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50 619,0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51278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ЖКХ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spc="-3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104 141,8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6314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565 567,3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86193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109 605,6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4638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200" b="1" spc="-3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274 137,8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Физкультура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спорт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2 711,1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4388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массовой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2 743,8</a:t>
                      </a:r>
                      <a:endParaRPr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616653">
                <a:tc>
                  <a:txBody>
                    <a:bodyPr/>
                    <a:lstStyle/>
                    <a:p>
                      <a:pPr marL="43180" marR="40259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Обслуживание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долга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03647" y="0"/>
            <a:ext cx="7920881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350645" algn="ctr">
              <a:lnSpc>
                <a:spcPct val="100000"/>
              </a:lnSpc>
              <a:spcBef>
                <a:spcPts val="95"/>
              </a:spcBef>
            </a:pPr>
            <a:r>
              <a:rPr sz="20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  <a:r>
              <a:rPr sz="2000" b="1" spc="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sz="2000" b="1" spc="-1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pc="-16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1350645" algn="ctr">
              <a:lnSpc>
                <a:spcPct val="100000"/>
              </a:lnSpc>
              <a:spcBef>
                <a:spcPts val="95"/>
              </a:spcBef>
            </a:pPr>
            <a:r>
              <a:rPr sz="20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КРАПИВИНСКОГО</a:t>
            </a:r>
            <a:r>
              <a:rPr lang="ru-RU" sz="20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АЙОНА </a:t>
            </a:r>
            <a:endParaRPr lang="ru-RU" sz="2000" b="1" spc="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1350645" algn="ctr">
              <a:lnSpc>
                <a:spcPct val="100000"/>
              </a:lnSpc>
              <a:spcBef>
                <a:spcPts val="95"/>
              </a:spcBef>
            </a:pPr>
            <a:r>
              <a:rPr sz="2000" b="1" spc="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spc="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000" b="1" spc="1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000" b="1" spc="1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sz="2000" b="1" spc="-2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50" y="870718"/>
            <a:ext cx="22975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45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3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Доходы</a:t>
            </a:r>
            <a:r>
              <a:rPr sz="1800" b="1" u="sng" spc="-10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бюджета</a:t>
            </a:r>
            <a:endParaRPr sz="180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1 </a:t>
            </a:r>
            <a:r>
              <a:rPr lang="ru-RU" sz="1800" b="1" u="sng" dirty="0" smtClean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225 794,1</a:t>
            </a:r>
            <a:r>
              <a:rPr sz="1800" b="1" u="sng" dirty="0" smtClean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тыс.</a:t>
            </a:r>
            <a:r>
              <a:rPr sz="1800" b="1" u="sng" spc="-9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b="1" u="sng" spc="-95" dirty="0" smtClean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1800" b="1" u="sng" spc="-15" dirty="0" err="1" smtClean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уб</a:t>
            </a:r>
            <a:r>
              <a:rPr lang="ru-RU" sz="1800" u="sng" spc="-15" dirty="0" smtClean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4988" y="862329"/>
            <a:ext cx="2113476" cy="2898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44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5" dirty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800" b="1" u="sng" spc="-75" dirty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5" dirty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бюджета</a:t>
            </a:r>
            <a:endParaRPr sz="1800" b="1" dirty="0">
              <a:solidFill>
                <a:srgbClr val="13015F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1814" y="1130553"/>
            <a:ext cx="21306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445" dirty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b="1" u="sng" dirty="0" smtClean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1 214 807,4 </a:t>
            </a:r>
            <a:r>
              <a:rPr sz="1800" b="1" u="sng" dirty="0" err="1" smtClean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тыс</a:t>
            </a:r>
            <a:r>
              <a:rPr sz="1800" b="1" u="sng" dirty="0" smtClean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800" b="1" u="sng" spc="-105" dirty="0" smtClean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 err="1" smtClean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руб</a:t>
            </a:r>
            <a:r>
              <a:rPr lang="ru-RU" sz="1800" b="1" u="sng" spc="-10" dirty="0" smtClean="0">
                <a:solidFill>
                  <a:srgbClr val="13015F"/>
                </a:solidFill>
                <a:uFill>
                  <a:solidFill>
                    <a:srgbClr val="49452A"/>
                  </a:solidFill>
                </a:uFill>
                <a:latin typeface="Times New Roman"/>
                <a:cs typeface="Times New Roman"/>
              </a:rPr>
              <a:t>.</a:t>
            </a:r>
            <a:endParaRPr sz="1800" b="1" dirty="0">
              <a:solidFill>
                <a:srgbClr val="13015F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7361" y="3789426"/>
            <a:ext cx="2685415" cy="1152525"/>
          </a:xfrm>
          <a:custGeom>
            <a:avLst/>
            <a:gdLst/>
            <a:ahLst/>
            <a:cxnLst/>
            <a:rect l="l" t="t" r="r" b="b"/>
            <a:pathLst>
              <a:path w="2685415" h="1152525">
                <a:moveTo>
                  <a:pt x="249326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119"/>
                </a:lnTo>
                <a:lnTo>
                  <a:pt x="5071" y="1004147"/>
                </a:lnTo>
                <a:lnTo>
                  <a:pt x="19518" y="1044564"/>
                </a:lnTo>
                <a:lnTo>
                  <a:pt x="42187" y="1080218"/>
                </a:lnTo>
                <a:lnTo>
                  <a:pt x="71925" y="1109956"/>
                </a:lnTo>
                <a:lnTo>
                  <a:pt x="107579" y="1132625"/>
                </a:lnTo>
                <a:lnTo>
                  <a:pt x="147996" y="1147072"/>
                </a:lnTo>
                <a:lnTo>
                  <a:pt x="192024" y="1152144"/>
                </a:lnTo>
                <a:lnTo>
                  <a:pt x="2493264" y="1152144"/>
                </a:lnTo>
                <a:lnTo>
                  <a:pt x="2537291" y="1147072"/>
                </a:lnTo>
                <a:lnTo>
                  <a:pt x="2577708" y="1132625"/>
                </a:lnTo>
                <a:lnTo>
                  <a:pt x="2613362" y="1109956"/>
                </a:lnTo>
                <a:lnTo>
                  <a:pt x="2643100" y="1080218"/>
                </a:lnTo>
                <a:lnTo>
                  <a:pt x="2665769" y="1044564"/>
                </a:lnTo>
                <a:lnTo>
                  <a:pt x="2680216" y="1004147"/>
                </a:lnTo>
                <a:lnTo>
                  <a:pt x="2685288" y="960119"/>
                </a:lnTo>
                <a:lnTo>
                  <a:pt x="2685288" y="192024"/>
                </a:lnTo>
                <a:lnTo>
                  <a:pt x="2680216" y="147996"/>
                </a:lnTo>
                <a:lnTo>
                  <a:pt x="2665769" y="107579"/>
                </a:lnTo>
                <a:lnTo>
                  <a:pt x="2643100" y="71925"/>
                </a:lnTo>
                <a:lnTo>
                  <a:pt x="2613362" y="42187"/>
                </a:lnTo>
                <a:lnTo>
                  <a:pt x="2577708" y="19518"/>
                </a:lnTo>
                <a:lnTo>
                  <a:pt x="2537291" y="5071"/>
                </a:lnTo>
                <a:lnTo>
                  <a:pt x="24932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7361" y="3789426"/>
            <a:ext cx="2685415" cy="1152525"/>
          </a:xfrm>
          <a:custGeom>
            <a:avLst/>
            <a:gdLst/>
            <a:ahLst/>
            <a:cxnLst/>
            <a:rect l="l" t="t" r="r" b="b"/>
            <a:pathLst>
              <a:path w="2685415" h="1152525">
                <a:moveTo>
                  <a:pt x="0" y="192024"/>
                </a:moveTo>
                <a:lnTo>
                  <a:pt x="5071" y="147996"/>
                </a:lnTo>
                <a:lnTo>
                  <a:pt x="19518" y="107579"/>
                </a:lnTo>
                <a:lnTo>
                  <a:pt x="42187" y="71925"/>
                </a:lnTo>
                <a:lnTo>
                  <a:pt x="71925" y="42187"/>
                </a:lnTo>
                <a:lnTo>
                  <a:pt x="107579" y="19518"/>
                </a:lnTo>
                <a:lnTo>
                  <a:pt x="147996" y="5071"/>
                </a:lnTo>
                <a:lnTo>
                  <a:pt x="192024" y="0"/>
                </a:lnTo>
                <a:lnTo>
                  <a:pt x="2493264" y="0"/>
                </a:lnTo>
                <a:lnTo>
                  <a:pt x="2537291" y="5071"/>
                </a:lnTo>
                <a:lnTo>
                  <a:pt x="2577708" y="19518"/>
                </a:lnTo>
                <a:lnTo>
                  <a:pt x="2613362" y="42187"/>
                </a:lnTo>
                <a:lnTo>
                  <a:pt x="2643100" y="71925"/>
                </a:lnTo>
                <a:lnTo>
                  <a:pt x="2665769" y="107579"/>
                </a:lnTo>
                <a:lnTo>
                  <a:pt x="2680216" y="147996"/>
                </a:lnTo>
                <a:lnTo>
                  <a:pt x="2685288" y="192024"/>
                </a:lnTo>
                <a:lnTo>
                  <a:pt x="2685288" y="960119"/>
                </a:lnTo>
                <a:lnTo>
                  <a:pt x="2680216" y="1004147"/>
                </a:lnTo>
                <a:lnTo>
                  <a:pt x="2665769" y="1044564"/>
                </a:lnTo>
                <a:lnTo>
                  <a:pt x="2643100" y="1080218"/>
                </a:lnTo>
                <a:lnTo>
                  <a:pt x="2613362" y="1109956"/>
                </a:lnTo>
                <a:lnTo>
                  <a:pt x="2577708" y="1132625"/>
                </a:lnTo>
                <a:lnTo>
                  <a:pt x="2537291" y="1147072"/>
                </a:lnTo>
                <a:lnTo>
                  <a:pt x="2493264" y="1152144"/>
                </a:lnTo>
                <a:lnTo>
                  <a:pt x="192024" y="1152144"/>
                </a:lnTo>
                <a:lnTo>
                  <a:pt x="147996" y="1147072"/>
                </a:lnTo>
                <a:lnTo>
                  <a:pt x="107579" y="1132625"/>
                </a:lnTo>
                <a:lnTo>
                  <a:pt x="71925" y="1109956"/>
                </a:lnTo>
                <a:lnTo>
                  <a:pt x="42187" y="1080218"/>
                </a:lnTo>
                <a:lnTo>
                  <a:pt x="19518" y="1044564"/>
                </a:lnTo>
                <a:lnTo>
                  <a:pt x="5071" y="1004147"/>
                </a:lnTo>
                <a:lnTo>
                  <a:pt x="0" y="960119"/>
                </a:lnTo>
                <a:lnTo>
                  <a:pt x="0" y="192024"/>
                </a:lnTo>
                <a:close/>
              </a:path>
            </a:pathLst>
          </a:custGeom>
          <a:ln w="25908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7361" y="5034534"/>
            <a:ext cx="2674620" cy="1009015"/>
          </a:xfrm>
          <a:custGeom>
            <a:avLst/>
            <a:gdLst/>
            <a:ahLst/>
            <a:cxnLst/>
            <a:rect l="l" t="t" r="r" b="b"/>
            <a:pathLst>
              <a:path w="2674620" h="1009014">
                <a:moveTo>
                  <a:pt x="2506472" y="0"/>
                </a:moveTo>
                <a:lnTo>
                  <a:pt x="168148" y="0"/>
                </a:lnTo>
                <a:lnTo>
                  <a:pt x="123457" y="6008"/>
                </a:lnTo>
                <a:lnTo>
                  <a:pt x="83293" y="22963"/>
                </a:lnTo>
                <a:lnTo>
                  <a:pt x="49260" y="49260"/>
                </a:lnTo>
                <a:lnTo>
                  <a:pt x="22963" y="83293"/>
                </a:lnTo>
                <a:lnTo>
                  <a:pt x="6008" y="123457"/>
                </a:lnTo>
                <a:lnTo>
                  <a:pt x="0" y="168148"/>
                </a:lnTo>
                <a:lnTo>
                  <a:pt x="0" y="840740"/>
                </a:lnTo>
                <a:lnTo>
                  <a:pt x="6008" y="885439"/>
                </a:lnTo>
                <a:lnTo>
                  <a:pt x="22963" y="925606"/>
                </a:lnTo>
                <a:lnTo>
                  <a:pt x="49260" y="959637"/>
                </a:lnTo>
                <a:lnTo>
                  <a:pt x="83293" y="985930"/>
                </a:lnTo>
                <a:lnTo>
                  <a:pt x="123457" y="1002881"/>
                </a:lnTo>
                <a:lnTo>
                  <a:pt x="168148" y="1008888"/>
                </a:lnTo>
                <a:lnTo>
                  <a:pt x="2506472" y="1008888"/>
                </a:lnTo>
                <a:lnTo>
                  <a:pt x="2551162" y="1002881"/>
                </a:lnTo>
                <a:lnTo>
                  <a:pt x="2591326" y="985930"/>
                </a:lnTo>
                <a:lnTo>
                  <a:pt x="2625359" y="959637"/>
                </a:lnTo>
                <a:lnTo>
                  <a:pt x="2651656" y="925606"/>
                </a:lnTo>
                <a:lnTo>
                  <a:pt x="2668611" y="885439"/>
                </a:lnTo>
                <a:lnTo>
                  <a:pt x="2674620" y="840740"/>
                </a:lnTo>
                <a:lnTo>
                  <a:pt x="2674620" y="168148"/>
                </a:lnTo>
                <a:lnTo>
                  <a:pt x="2668611" y="123457"/>
                </a:lnTo>
                <a:lnTo>
                  <a:pt x="2651656" y="83293"/>
                </a:lnTo>
                <a:lnTo>
                  <a:pt x="2625359" y="49260"/>
                </a:lnTo>
                <a:lnTo>
                  <a:pt x="2591326" y="22963"/>
                </a:lnTo>
                <a:lnTo>
                  <a:pt x="2551162" y="6008"/>
                </a:lnTo>
                <a:lnTo>
                  <a:pt x="250647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7361" y="5034534"/>
            <a:ext cx="2674620" cy="1009015"/>
          </a:xfrm>
          <a:custGeom>
            <a:avLst/>
            <a:gdLst/>
            <a:ahLst/>
            <a:cxnLst/>
            <a:rect l="l" t="t" r="r" b="b"/>
            <a:pathLst>
              <a:path w="2674620" h="1009014">
                <a:moveTo>
                  <a:pt x="0" y="168148"/>
                </a:moveTo>
                <a:lnTo>
                  <a:pt x="6008" y="123457"/>
                </a:lnTo>
                <a:lnTo>
                  <a:pt x="22963" y="83293"/>
                </a:lnTo>
                <a:lnTo>
                  <a:pt x="49260" y="49260"/>
                </a:lnTo>
                <a:lnTo>
                  <a:pt x="83293" y="22963"/>
                </a:lnTo>
                <a:lnTo>
                  <a:pt x="123457" y="6008"/>
                </a:lnTo>
                <a:lnTo>
                  <a:pt x="168148" y="0"/>
                </a:lnTo>
                <a:lnTo>
                  <a:pt x="2506472" y="0"/>
                </a:lnTo>
                <a:lnTo>
                  <a:pt x="2551162" y="6008"/>
                </a:lnTo>
                <a:lnTo>
                  <a:pt x="2591326" y="22963"/>
                </a:lnTo>
                <a:lnTo>
                  <a:pt x="2625359" y="49260"/>
                </a:lnTo>
                <a:lnTo>
                  <a:pt x="2651656" y="83293"/>
                </a:lnTo>
                <a:lnTo>
                  <a:pt x="2668611" y="123457"/>
                </a:lnTo>
                <a:lnTo>
                  <a:pt x="2674620" y="168148"/>
                </a:lnTo>
                <a:lnTo>
                  <a:pt x="2674620" y="840740"/>
                </a:lnTo>
                <a:lnTo>
                  <a:pt x="2668611" y="885439"/>
                </a:lnTo>
                <a:lnTo>
                  <a:pt x="2651656" y="925606"/>
                </a:lnTo>
                <a:lnTo>
                  <a:pt x="2625359" y="959637"/>
                </a:lnTo>
                <a:lnTo>
                  <a:pt x="2591326" y="985930"/>
                </a:lnTo>
                <a:lnTo>
                  <a:pt x="2551162" y="1002881"/>
                </a:lnTo>
                <a:lnTo>
                  <a:pt x="2506472" y="1008888"/>
                </a:lnTo>
                <a:lnTo>
                  <a:pt x="168148" y="1008888"/>
                </a:lnTo>
                <a:lnTo>
                  <a:pt x="123457" y="1002881"/>
                </a:lnTo>
                <a:lnTo>
                  <a:pt x="83293" y="985930"/>
                </a:lnTo>
                <a:lnTo>
                  <a:pt x="49260" y="959637"/>
                </a:lnTo>
                <a:lnTo>
                  <a:pt x="22963" y="925606"/>
                </a:lnTo>
                <a:lnTo>
                  <a:pt x="6008" y="885439"/>
                </a:lnTo>
                <a:lnTo>
                  <a:pt x="0" y="840740"/>
                </a:lnTo>
                <a:lnTo>
                  <a:pt x="0" y="168148"/>
                </a:lnTo>
                <a:close/>
              </a:path>
            </a:pathLst>
          </a:custGeom>
          <a:ln w="25908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3848" y="1275463"/>
            <a:ext cx="2952328" cy="1793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03848" y="3140968"/>
            <a:ext cx="2880320" cy="5392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00206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76300" marR="349250" indent="-550545">
              <a:lnSpc>
                <a:spcPts val="1880"/>
              </a:lnSpc>
              <a:spcBef>
                <a:spcPts val="405"/>
              </a:spcBef>
            </a:pPr>
            <a:r>
              <a:rPr sz="16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Числен</a:t>
            </a:r>
            <a:r>
              <a:rPr lang="ru-RU" sz="16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ость</a:t>
            </a:r>
            <a:r>
              <a:rPr lang="ru-RU" sz="1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населения</a:t>
            </a:r>
            <a:r>
              <a:rPr sz="1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2</a:t>
            </a:r>
            <a:r>
              <a:rPr lang="ru-RU" sz="1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984</a:t>
            </a:r>
            <a:r>
              <a:rPr sz="1600" b="1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чел.</a:t>
            </a:r>
            <a:endParaRPr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36797" y="6112002"/>
            <a:ext cx="2615565" cy="658495"/>
          </a:xfrm>
          <a:custGeom>
            <a:avLst/>
            <a:gdLst/>
            <a:ahLst/>
            <a:cxnLst/>
            <a:rect l="l" t="t" r="r" b="b"/>
            <a:pathLst>
              <a:path w="2615565" h="658495">
                <a:moveTo>
                  <a:pt x="0" y="109728"/>
                </a:moveTo>
                <a:lnTo>
                  <a:pt x="8626" y="67015"/>
                </a:lnTo>
                <a:lnTo>
                  <a:pt x="32146" y="32137"/>
                </a:lnTo>
                <a:lnTo>
                  <a:pt x="67026" y="8622"/>
                </a:lnTo>
                <a:lnTo>
                  <a:pt x="109727" y="0"/>
                </a:lnTo>
                <a:lnTo>
                  <a:pt x="2505455" y="0"/>
                </a:lnTo>
                <a:lnTo>
                  <a:pt x="2548157" y="8622"/>
                </a:lnTo>
                <a:lnTo>
                  <a:pt x="2583037" y="32137"/>
                </a:lnTo>
                <a:lnTo>
                  <a:pt x="2606557" y="67015"/>
                </a:lnTo>
                <a:lnTo>
                  <a:pt x="2615184" y="109728"/>
                </a:lnTo>
                <a:lnTo>
                  <a:pt x="2615184" y="548640"/>
                </a:lnTo>
                <a:lnTo>
                  <a:pt x="2606557" y="591352"/>
                </a:lnTo>
                <a:lnTo>
                  <a:pt x="2583037" y="626230"/>
                </a:lnTo>
                <a:lnTo>
                  <a:pt x="2548157" y="649745"/>
                </a:lnTo>
                <a:lnTo>
                  <a:pt x="2505455" y="658368"/>
                </a:lnTo>
                <a:lnTo>
                  <a:pt x="109727" y="658368"/>
                </a:lnTo>
                <a:lnTo>
                  <a:pt x="67026" y="649745"/>
                </a:lnTo>
                <a:lnTo>
                  <a:pt x="32146" y="626230"/>
                </a:lnTo>
                <a:lnTo>
                  <a:pt x="8626" y="591352"/>
                </a:lnTo>
                <a:lnTo>
                  <a:pt x="0" y="548640"/>
                </a:lnTo>
                <a:lnTo>
                  <a:pt x="0" y="10972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25908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91880" y="3824427"/>
            <a:ext cx="2304256" cy="29181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1600" b="1" dirty="0">
              <a:latin typeface="Times New Roman"/>
              <a:cs typeface="Times New Roman"/>
            </a:endParaRPr>
          </a:p>
          <a:p>
            <a:pPr marL="29209" marR="508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расчете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 1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человека  (тыс.руб./чел.):</a:t>
            </a:r>
            <a:endParaRPr sz="1600" b="1" dirty="0">
              <a:latin typeface="Times New Roman"/>
              <a:cs typeface="Times New Roman"/>
            </a:endParaRPr>
          </a:p>
          <a:p>
            <a:pPr marL="18415" algn="ctr">
              <a:lnSpc>
                <a:spcPts val="1885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53,33</a:t>
            </a:r>
            <a:endParaRPr sz="16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</a:pPr>
            <a:r>
              <a:rPr sz="16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Расходы</a:t>
            </a:r>
            <a:endParaRPr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65" marR="21590" algn="ctr">
              <a:lnSpc>
                <a:spcPct val="100000"/>
              </a:lnSpc>
            </a:pPr>
            <a:r>
              <a:rPr sz="1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расчете </a:t>
            </a:r>
            <a:r>
              <a:rPr sz="1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на 1 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человека  (тыс.руб./чел.):</a:t>
            </a:r>
            <a:endParaRPr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1430" algn="ctr">
              <a:lnSpc>
                <a:spcPct val="100000"/>
              </a:lnSpc>
            </a:pPr>
            <a:r>
              <a:rPr lang="ru-RU" sz="1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52,85</a:t>
            </a:r>
            <a:endParaRPr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6360" marR="100965" algn="ctr">
              <a:lnSpc>
                <a:spcPct val="100000"/>
              </a:lnSpc>
              <a:spcBef>
                <a:spcPts val="1160"/>
              </a:spcBef>
            </a:pPr>
            <a:r>
              <a:rPr sz="1600" b="1" u="sng" spc="-4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Профицит </a:t>
            </a:r>
            <a:r>
              <a:rPr sz="1600" b="1" u="sng" spc="-15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бюджета</a:t>
            </a:r>
            <a:r>
              <a:rPr sz="1600" b="1" u="sng" spc="-4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– </a:t>
            </a:r>
            <a:r>
              <a:rPr sz="1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b="1" u="sng" spc="-30" dirty="0" smtClean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10 986,7 </a:t>
            </a:r>
            <a:r>
              <a:rPr sz="1600" b="1" u="sng" spc="-10" dirty="0" err="1" smtClean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тыс.руб</a:t>
            </a:r>
            <a:r>
              <a:rPr sz="1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.</a:t>
            </a:r>
            <a:endParaRPr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Рисунок 1" descr="Описание: krpr-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72333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8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934438"/>
              </p:ext>
            </p:extLst>
          </p:nvPr>
        </p:nvGraphicFramePr>
        <p:xfrm>
          <a:off x="171477" y="980728"/>
          <a:ext cx="8767358" cy="5582903"/>
        </p:xfrm>
        <a:graphic>
          <a:graphicData uri="http://schemas.openxmlformats.org/drawingml/2006/table">
            <a:tbl>
              <a:tblPr/>
              <a:tblGrid>
                <a:gridCol w="380684"/>
                <a:gridCol w="753826"/>
                <a:gridCol w="1800200"/>
                <a:gridCol w="1008112"/>
                <a:gridCol w="1296144"/>
                <a:gridCol w="1152128"/>
                <a:gridCol w="1152128"/>
                <a:gridCol w="1224136"/>
              </a:tblGrid>
              <a:tr h="144016">
                <a:tc rowSpan="2"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исполнено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2017 году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0190">
                <a:tc gridSpan="3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</a:tr>
              <a:tr h="296906">
                <a:tc rowSpan="4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налоговые доходы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110 859,8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108 866,0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125 419,4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125 403,1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113,1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6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неналоговые доходы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49 223,6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36 919,0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43 294,2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43 590,0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88,6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893 745,6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812 371,9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1 068 579,3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1 056 801,0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118,2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9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1 053 829,0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958 156,9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1 237 292,9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1 225 794,1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116,3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28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 счет средств местного бюджета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539 473,6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450 634,0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599 728,4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594 766,4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110,2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28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 счет средств областного бюджета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454 087,3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456 983,6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581 527,7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564 888,9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124,4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28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48 620,5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51 384,3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56 036,8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55 152,1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113,4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594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1 042 181,4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959 001,9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1 237 292,9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1 214 807,4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116,6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17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дефицит (-), профицит (+)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11 647,6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-845,0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10 986,7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94,3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9018">
                <a:tc rowSpan="4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Кредиты – всего, в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666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-38,0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-228,0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1140,0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6906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</a:rPr>
                        <a:t>            погашение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-38,0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-228,0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1140,0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4806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</a:rPr>
                        <a:t>Изменение остатков средств бюджета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-11 609,6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1073,0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433,2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-10 553,5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90,9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3646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-11 647,6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845,0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- 10 986,7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666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94,3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3" y="188640"/>
            <a:ext cx="7741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КОНСОЛИДИРОВАННОГО </a:t>
            </a:r>
            <a:r>
              <a:rPr lang="ru-RU" alt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РАЙОНА</a:t>
            </a:r>
            <a:endParaRPr lang="ru-RU" sz="2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8"/>
          <p:cNvSpPr txBox="1">
            <a:spLocks noChangeArrowheads="1"/>
          </p:cNvSpPr>
          <p:nvPr/>
        </p:nvSpPr>
        <p:spPr bwMode="auto">
          <a:xfrm rot="-5400000">
            <a:off x="-267493" y="2018506"/>
            <a:ext cx="12954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  <a:cs typeface="+mn-cs"/>
              </a:rPr>
              <a:t>Доходы</a:t>
            </a:r>
            <a:endParaRPr lang="ru-RU" altLang="ru-RU" sz="1400" dirty="0">
              <a:solidFill>
                <a:srgbClr val="C0504D">
                  <a:lumMod val="50000"/>
                </a:srgb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 rot="-5400000">
            <a:off x="-285749" y="3579812"/>
            <a:ext cx="1371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Р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асходы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2" name="Text Box 188"/>
          <p:cNvSpPr txBox="1">
            <a:spLocks noChangeArrowheads="1"/>
          </p:cNvSpPr>
          <p:nvPr/>
        </p:nvSpPr>
        <p:spPr bwMode="auto">
          <a:xfrm rot="-5400000">
            <a:off x="17897" y="5230378"/>
            <a:ext cx="1419944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Источники </a:t>
            </a:r>
            <a:r>
              <a:rPr lang="ru-RU" altLang="ru-RU" sz="1400" dirty="0" err="1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финансиро-вания</a:t>
            </a:r>
            <a:r>
              <a:rPr lang="ru-RU" altLang="ru-RU" sz="1400" dirty="0" smtClean="0">
                <a:solidFill>
                  <a:srgbClr val="866600"/>
                </a:solidFill>
                <a:latin typeface="Bookman Old Style" pitchFamily="18" charset="0"/>
                <a:cs typeface="+mn-cs"/>
              </a:rPr>
              <a:t> дефицита бюджета</a:t>
            </a:r>
            <a:endParaRPr lang="ru-RU" altLang="ru-RU" sz="1400" dirty="0">
              <a:solidFill>
                <a:srgbClr val="8666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9" name="Рисунок 1" descr="Описание: krpr-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648070" cy="94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9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4152</TotalTime>
  <Words>6434</Words>
  <Application>Microsoft Office PowerPoint</Application>
  <PresentationFormat>Экран (4:3)</PresentationFormat>
  <Paragraphs>1970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Волна</vt:lpstr>
      <vt:lpstr>Презентация PowerPoint</vt:lpstr>
      <vt:lpstr> ПОКАЗАТЕЛИ ПРОГНОЗА СОЦИАЛЬНО-ЭКОНОМИЧЕСКОГО РАЗВИТИЯ КРАПИВИНСКОГО МУНИЦИПАЛЬНОГО РАЙОНА</vt:lpstr>
      <vt:lpstr>ПОКАЗАТЕЛИ ЭФФЕКТИВНОСТИ ДЕЯТЕЛЬНОСТИ ОРГАНОВ МЕСТНОГО САМОУПРАВЛЕНИЯ </vt:lpstr>
      <vt:lpstr>ПОКАЗАТЕЛИ ЭФФЕКТИВНОСТИ ДЕЯТЕЛЬНОСТИ ОРГАНОВ МЕСТНОГО САМОУПРАВЛЕНИЯ </vt:lpstr>
      <vt:lpstr>ПОКАЗАТЕЛИ ЭФФЕКТИВНОСТИ ДЕЯТЕЛЬНОСТИ ОРГАНОВ МЕСТНОГО САМОУПРАВЛЕНИЯ </vt:lpstr>
      <vt:lpstr>Презентация PowerPoint</vt:lpstr>
      <vt:lpstr>ОСНОВНЫЕ НАПРАВЛЕНИЯ  БЮДЖЕТНОЙ 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БЮДЖЕТА КРАПИВИНСКОГО МУНИЦИПАЛЬНОГО РАЙОНА  В  2018 ГОДУ </vt:lpstr>
      <vt:lpstr>»</vt:lpstr>
      <vt:lpstr>СТРУКТУРА БЕЗВОЗМЕЗДНЫХ ПОСТУПЛЕНИЙ В БЮДЖЕТ КРАПИВИНСКОГО МУНИЦИПАЛЬНОГО РАЙОНА В  2018 ГОДУ </vt:lpstr>
      <vt:lpstr>РАСХОДЫ  БЮДЖЕТА  КРАПИВИНСКОГО МУНИЦИПАЛЬНОГО РАЙОНА</vt:lpstr>
      <vt:lpstr>СТРУКТУРА РАСХОДОВ  БЮДЖЕТА КРАПИВИНСКОГО МУНИЦИПАЛЬНОГО РАЙОНА  В РАМКАХ МУНИЦИПАЛЬНЫХ ПРОГРАММ ЗА  2018 ГОД </vt:lpstr>
      <vt:lpstr>МУНИЦИПАЛЬНАЯ  ПРОГРАММА  «ОРГАНИЗАЦИЯ  МЕСТНОГО  САМОУПРАВЛЕНИЯ»</vt:lpstr>
      <vt:lpstr>МУНИЦИПАЛЬНАЯ  ПРОГРАММА   «РАЗВИТИЕ ОБРАЗОВАНИЯ»</vt:lpstr>
      <vt:lpstr>МЕРЫ СОЦИАЛЬНОЙ ПОДДЕРЖКИ,  ПРЕДОСТАВЛЯЕМЫЕ ИЗ БЮДЖЕТА РАЙОНА ЗА 2018 ГОД (Подпрограмма «Социальные гарантии в системе образования»)</vt:lpstr>
      <vt:lpstr>МУНИЦИПАЛЬНАЯ ПРОГРАММА  «СОЦИАЛЬНАЯ ПОДДЕРЖКА НАСЕЛЕНИЯ»</vt:lpstr>
      <vt:lpstr>МЕРЫ СОЦИАЛЬНОЙ ПОДДЕРЖКИ,  ПРЕДОСТАВЛЯЕМЫЕ ИЗ БЮДЖЕТА РАЙОНА ЗА 2018 ГОД (Подпрограмма «Реализация мер социальной поддержки отдельных категорий граждан»)</vt:lpstr>
      <vt:lpstr>МЕРЫ СОЦИАЛЬНОЙ ПОДДЕРЖКИ,  ПРЕДОСТАВЛЯЕМЫЕ ИЗ БЮДЖЕТА РАЙОНА ЗА 2018 ГОД  (Подпрограмма "Реализация мер социальной поддержки отдельных категорий граждан")</vt:lpstr>
      <vt:lpstr>МУНИЦИПАЛЬНАЯ  ПРОГРАММА «КУЛЬТУРА» </vt:lpstr>
      <vt:lpstr> МУНИЦИПАЛЬНАЯ ПРОГРАММА  «ИНФОРМАЦИОННАЯ ОБЕСПЕЧЕННОСТЬ ЖИТЕЛЕЙ КРАПИВИНСКОГО МУНИЦИПАЛЬНОГО РАЙОНА» </vt:lpstr>
      <vt:lpstr>МУНИЦИПАЛЬНАЯ ПРОГРАММА  «ИМУЩЕСТВЕННЫЙ КОМПЛЕКС»</vt:lpstr>
      <vt:lpstr>МУНИЦИПАЛЬНАЯ ПРОГРАММА «РАЗВИТИЕ МУНИЦИПАЛЬНОГО БЮДЖЕТНОГО УЧРЕЖДЕНИЯ «АВТОХОЗЯЙСТВО КРАПИВИНСКОГО МУНИЦИПАЛЬНОГО РАЙОНА»»</vt:lpstr>
      <vt:lpstr>МУНИЦИПАЛЬНАЯ ПРОГРАММА  «ЖИЛИЩНО-КОММУНАЛЬНЫЙ КОМПЛЕКС, ЭНЕРГОСБЕРЕЖЕНИЕ И ПОВЫШЕНИЕ ЭНЕРГЕТИЧЕСКОЙ ЭФФЕКТИВНОСТИ»</vt:lpstr>
      <vt:lpstr>Презентация PowerPoint</vt:lpstr>
      <vt:lpstr>МУНИЦИПАЛЬНАЯ ПРОГРАММА  «ОБЕСПЕЧЕНИЕ БЕЗОПАСНОСТИ ЖИЗНЕДЕЯТЕЛЬНОСТИ НАСЕЛЕНИЯ И ПРЕДПРИЯТИЙ» </vt:lpstr>
      <vt:lpstr>МУНИЦИПАЛЬНАЯ ПРОГРАММА  «РАЗВИТИЕ МАЛОГО И СРЕДНЕГО ПРЕДПРИНИМАТЕЛЬСТВА» </vt:lpstr>
      <vt:lpstr> МУНИЦИПАЛЬНАЯ ПРОГРАММА   «МОДЕРНИЗАЦИЯ ОБЪЕКТОВ СОЦИАЛЬНОЙ СФЕРЫ И ЖИЛОГО ФОНДА КРАПИВИНСКОГО МУНИЦИПАЛЬНОГО РАЙОНА» </vt:lpstr>
      <vt:lpstr>МУНИЦИПАЛЬНАЯ ПРОГРАММА  «ПОВЫШЕНИЕ КАЧЕСТВА ПРЕДОСТАВЛЕНИЯ ГОСУДАРСТВЕННЫХ И МУНИЦИПАЛЬНЫХ УСЛУГ НА БАЗЕ МАУ «МНОГОФУНКЦИОНАЛЬНЫЙ ЦЕНТР ПРЕДОСТАВЛЕНИЯ ГОСУДАРСТВЕННЫХ И МУНИЦИПАЛЬНЫХ УСЛУГ»</vt:lpstr>
      <vt:lpstr>МУНИЦИПАЛЬНАЯ  ПРОГРАММА  «РАЗВИТИЕ МУНИЦИПАЛЬНОЙ СЛУЖБЫ»</vt:lpstr>
      <vt:lpstr>МУНИЦИПАЛЬНАЯ ПРОГРАММА  «ПООЩРЕНИЕ ГРАЖДАН, ОРГАНИЗАЦИЙ ЗА ЗАСЛУГИ В СОЦИАЛЬНО-ЭКОНОМИЧЕСКОМ РАЗВИТИИ» </vt:lpstr>
      <vt:lpstr>МУНИЦИПАЛЬНАЯ ПРОГРАММА  «ЖИЛИЩЕ КРАПИВИНСКОГО МУНИЦИПАЛЬНОГО РАЙОНА» </vt:lpstr>
      <vt:lpstr>МУНИЦИПАЛЬНАЯ ПРОГРАММА «УПРАВЛЕНИЕ МУНИЦИПАЛЬНЫМИ  ФИНАНСАМИ»</vt:lpstr>
      <vt:lpstr>МУНИЦИПАЛЬНАЯ ПРОГРАММА  «ПРОФИЛАКТИКА БЕЗНАДЗОРНОСТИ И ПРАВОНАРУШЕНИЙ НЕСОВЕРШЕННОЛЕТНИХ»</vt:lpstr>
      <vt:lpstr>МУНИЦИПАЛЬНАЯ ПРОГРАММА  «УЛУЧШЕНИЕ УСЛОВИЙ И ОХРАНЫ ТРУДА» </vt:lpstr>
      <vt:lpstr>МУНИЦИПАЛЬНЫЙ ДОЛГ</vt:lpstr>
      <vt:lpstr>ИСПОЛНЕНИЕ БЮДЖЕТОВ СЕЛЬСКИХ, ГОРОДСКИХ ПОСЕЛЕНИЙ</vt:lpstr>
      <vt:lpstr>МЕЖБЮДЖЕТНЫЕ ТРАНСФЕРТЫ БЮДЖЕТАМ ПОСЕЛЕНИЙ</vt:lpstr>
      <vt:lpstr>ИСПОЛНЕНИЕ УКАЗОВ ПРЕЗИДЕНТА РОССИЙСКОЙ ФЕДЕРАЦИИ  ОТ 7 МАЯ 2012 ГОДА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ASFR</cp:lastModifiedBy>
  <cp:revision>688</cp:revision>
  <cp:lastPrinted>2019-04-26T09:40:30Z</cp:lastPrinted>
  <dcterms:created xsi:type="dcterms:W3CDTF">2018-01-19T01:19:02Z</dcterms:created>
  <dcterms:modified xsi:type="dcterms:W3CDTF">2019-05-06T04:54:06Z</dcterms:modified>
</cp:coreProperties>
</file>