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4"/>
  </p:notesMasterIdLst>
  <p:handoutMasterIdLst>
    <p:handoutMasterId r:id="rId35"/>
  </p:handoutMasterIdLst>
  <p:sldIdLst>
    <p:sldId id="272" r:id="rId3"/>
    <p:sldId id="486" r:id="rId4"/>
    <p:sldId id="444" r:id="rId5"/>
    <p:sldId id="445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9" r:id="rId14"/>
    <p:sldId id="470" r:id="rId15"/>
    <p:sldId id="471" r:id="rId16"/>
    <p:sldId id="468" r:id="rId17"/>
    <p:sldId id="465" r:id="rId18"/>
    <p:sldId id="466" r:id="rId19"/>
    <p:sldId id="467" r:id="rId20"/>
    <p:sldId id="472" r:id="rId21"/>
    <p:sldId id="473" r:id="rId22"/>
    <p:sldId id="474" r:id="rId23"/>
    <p:sldId id="475" r:id="rId24"/>
    <p:sldId id="484" r:id="rId25"/>
    <p:sldId id="485" r:id="rId26"/>
    <p:sldId id="477" r:id="rId27"/>
    <p:sldId id="478" r:id="rId28"/>
    <p:sldId id="479" r:id="rId29"/>
    <p:sldId id="480" r:id="rId30"/>
    <p:sldId id="481" r:id="rId31"/>
    <p:sldId id="482" r:id="rId32"/>
    <p:sldId id="483" r:id="rId33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93537" autoAdjust="0"/>
  </p:normalViewPr>
  <p:slideViewPr>
    <p:cSldViewPr>
      <p:cViewPr>
        <p:scale>
          <a:sx n="76" d="100"/>
          <a:sy n="76" d="100"/>
        </p:scale>
        <p:origin x="-90" y="-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6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23041-A2D4-4790-AA29-A63833E7FC8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BADB-AF73-444A-B489-B28D3460B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13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32755-32FE-4B51-BAD0-6B984A15471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DB001-AD96-4E66-AAA4-85A359DDB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3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6240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7738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62153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94556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28570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0326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2973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6711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36969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56370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814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6240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07793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9620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7362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75075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2565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07370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9714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0434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2934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052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4957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3451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9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33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6062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268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326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723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7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83" indent="0" algn="ctr">
              <a:buNone/>
              <a:defRPr/>
            </a:lvl2pPr>
            <a:lvl3pPr marL="913169" indent="0" algn="ctr">
              <a:buNone/>
              <a:defRPr/>
            </a:lvl3pPr>
            <a:lvl4pPr marL="1369754" indent="0" algn="ctr">
              <a:buNone/>
              <a:defRPr/>
            </a:lvl4pPr>
            <a:lvl5pPr marL="1826337" indent="0" algn="ctr">
              <a:buNone/>
              <a:defRPr/>
            </a:lvl5pPr>
            <a:lvl6pPr marL="2282922" indent="0" algn="ctr">
              <a:buNone/>
              <a:defRPr/>
            </a:lvl6pPr>
            <a:lvl7pPr marL="2739506" indent="0" algn="ctr">
              <a:buNone/>
              <a:defRPr/>
            </a:lvl7pPr>
            <a:lvl8pPr marL="3196084" indent="0" algn="ctr">
              <a:buNone/>
              <a:defRPr/>
            </a:lvl8pPr>
            <a:lvl9pPr marL="36526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4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7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9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4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9DD51C4-7ADD-499E-B91A-A9AB35C5B4D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7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C8267A6-EB69-4449-8BEE-E3DE7879301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83" indent="0" algn="ctr">
              <a:buNone/>
              <a:defRPr/>
            </a:lvl2pPr>
            <a:lvl3pPr marL="913169" indent="0" algn="ctr">
              <a:buNone/>
              <a:defRPr/>
            </a:lvl3pPr>
            <a:lvl4pPr marL="1369754" indent="0" algn="ctr">
              <a:buNone/>
              <a:defRPr/>
            </a:lvl4pPr>
            <a:lvl5pPr marL="1826337" indent="0" algn="ctr">
              <a:buNone/>
              <a:defRPr/>
            </a:lvl5pPr>
            <a:lvl6pPr marL="2282922" indent="0" algn="ctr">
              <a:buNone/>
              <a:defRPr/>
            </a:lvl6pPr>
            <a:lvl7pPr marL="2739506" indent="0" algn="ctr">
              <a:buNone/>
              <a:defRPr/>
            </a:lvl7pPr>
            <a:lvl8pPr marL="3196084" indent="0" algn="ctr">
              <a:buNone/>
              <a:defRPr/>
            </a:lvl8pPr>
            <a:lvl9pPr marL="36526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8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6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0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9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3" indent="0">
              <a:buNone/>
              <a:defRPr sz="1800"/>
            </a:lvl2pPr>
            <a:lvl3pPr marL="913169" indent="0">
              <a:buNone/>
              <a:defRPr sz="1600"/>
            </a:lvl3pPr>
            <a:lvl4pPr marL="1369754" indent="0">
              <a:buNone/>
              <a:defRPr sz="1400"/>
            </a:lvl4pPr>
            <a:lvl5pPr marL="1826337" indent="0">
              <a:buNone/>
              <a:defRPr sz="1400"/>
            </a:lvl5pPr>
            <a:lvl6pPr marL="2282922" indent="0">
              <a:buNone/>
              <a:defRPr sz="1400"/>
            </a:lvl6pPr>
            <a:lvl7pPr marL="2739506" indent="0">
              <a:buNone/>
              <a:defRPr sz="1400"/>
            </a:lvl7pPr>
            <a:lvl8pPr marL="3196084" indent="0">
              <a:buNone/>
              <a:defRPr sz="1400"/>
            </a:lvl8pPr>
            <a:lvl9pPr marL="36526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6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3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17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4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66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8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3" indent="0">
              <a:buNone/>
              <a:defRPr sz="2800"/>
            </a:lvl2pPr>
            <a:lvl3pPr marL="913169" indent="0">
              <a:buNone/>
              <a:defRPr sz="2400"/>
            </a:lvl3pPr>
            <a:lvl4pPr marL="1369754" indent="0">
              <a:buNone/>
              <a:defRPr sz="2000"/>
            </a:lvl4pPr>
            <a:lvl5pPr marL="1826337" indent="0">
              <a:buNone/>
              <a:defRPr sz="2000"/>
            </a:lvl5pPr>
            <a:lvl6pPr marL="2282922" indent="0">
              <a:buNone/>
              <a:defRPr sz="2000"/>
            </a:lvl6pPr>
            <a:lvl7pPr marL="2739506" indent="0">
              <a:buNone/>
              <a:defRPr sz="2000"/>
            </a:lvl7pPr>
            <a:lvl8pPr marL="3196084" indent="0">
              <a:buNone/>
              <a:defRPr sz="2000"/>
            </a:lvl8pPr>
            <a:lvl9pPr marL="365267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8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9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6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3"/>
            <a:ext cx="8229600" cy="3394472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9DD51C4-7ADD-499E-B91A-A9AB35C5B4D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71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3"/>
            <a:ext cx="8229600" cy="339447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C8267A6-EB69-4449-8BEE-E3DE7879301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0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3" indent="0">
              <a:buNone/>
              <a:defRPr sz="1800"/>
            </a:lvl2pPr>
            <a:lvl3pPr marL="913169" indent="0">
              <a:buNone/>
              <a:defRPr sz="1600"/>
            </a:lvl3pPr>
            <a:lvl4pPr marL="1369754" indent="0">
              <a:buNone/>
              <a:defRPr sz="1400"/>
            </a:lvl4pPr>
            <a:lvl5pPr marL="1826337" indent="0">
              <a:buNone/>
              <a:defRPr sz="1400"/>
            </a:lvl5pPr>
            <a:lvl6pPr marL="2282922" indent="0">
              <a:buNone/>
              <a:defRPr sz="1400"/>
            </a:lvl6pPr>
            <a:lvl7pPr marL="2739506" indent="0">
              <a:buNone/>
              <a:defRPr sz="1400"/>
            </a:lvl7pPr>
            <a:lvl8pPr marL="3196084" indent="0">
              <a:buNone/>
              <a:defRPr sz="1400"/>
            </a:lvl8pPr>
            <a:lvl9pPr marL="36526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4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4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3" indent="0">
              <a:buNone/>
              <a:defRPr sz="2800"/>
            </a:lvl2pPr>
            <a:lvl3pPr marL="913169" indent="0">
              <a:buNone/>
              <a:defRPr sz="2400"/>
            </a:lvl3pPr>
            <a:lvl4pPr marL="1369754" indent="0">
              <a:buNone/>
              <a:defRPr sz="2000"/>
            </a:lvl4pPr>
            <a:lvl5pPr marL="1826337" indent="0">
              <a:buNone/>
              <a:defRPr sz="2000"/>
            </a:lvl5pPr>
            <a:lvl6pPr marL="2282922" indent="0">
              <a:buNone/>
              <a:defRPr sz="2000"/>
            </a:lvl6pPr>
            <a:lvl7pPr marL="2739506" indent="0">
              <a:buNone/>
              <a:defRPr sz="2000"/>
            </a:lvl7pPr>
            <a:lvl8pPr marL="3196084" indent="0">
              <a:buNone/>
              <a:defRPr sz="2000"/>
            </a:lvl8pPr>
            <a:lvl9pPr marL="365267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3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169"/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 defTabSz="913169"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169"/>
            <a:endParaRPr lang="ru-RU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169"/>
            <a:fld id="{725C68B6-61C2-468F-89AB-4B9F7531AA68}" type="slidenum">
              <a:rPr lang="ru-RU" smtClean="0">
                <a:solidFill>
                  <a:srgbClr val="000000"/>
                </a:solidFill>
              </a:rPr>
              <a:pPr defTabSz="913169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4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8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1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3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38" indent="-34243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49" indent="-28536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63" indent="-2282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044" indent="-2282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630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214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798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383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966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9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37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2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6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8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7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169"/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 defTabSz="913169"/>
              <a:t>22.01.2020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169"/>
            <a:endParaRPr lang="ru-RU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169"/>
            <a:fld id="{725C68B6-61C2-468F-89AB-4B9F7531AA68}" type="slidenum">
              <a:rPr lang="ru-RU" smtClean="0">
                <a:solidFill>
                  <a:srgbClr val="000000"/>
                </a:solidFill>
              </a:rPr>
              <a:pPr defTabSz="913169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8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1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3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38" indent="-34243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49" indent="-28536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63" indent="-2282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044" indent="-2282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630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214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798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383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966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9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37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2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6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8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7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0192" y="1703029"/>
            <a:ext cx="79193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ВЫДЕРЖКИ ИЗ ПОСЛАНИЯ ПРЕЗИДЕНТА ФЕДЕРАЛЬНОМУ СОБРАНИЮ РОССИЙСКОЙ ФЕДЕРАЦИИ </a:t>
            </a: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от 15.01.2020</a:t>
            </a:r>
            <a:endParaRPr lang="ru-RU" sz="28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76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ДЕМОГРАФИЯ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523412"/>
            <a:ext cx="759714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Будут </a:t>
            </a:r>
            <a:r>
              <a:rPr lang="ru-RU" sz="2000" b="1" dirty="0" smtClean="0">
                <a:solidFill>
                  <a:schemeClr val="accent6"/>
                </a:solidFill>
              </a:rPr>
              <a:t>бесплатно обеспечены </a:t>
            </a:r>
            <a:r>
              <a:rPr lang="ru-RU" sz="2000" b="1" dirty="0">
                <a:solidFill>
                  <a:schemeClr val="accent6"/>
                </a:solidFill>
              </a:rPr>
              <a:t>горячим питанием </a:t>
            </a:r>
            <a:r>
              <a:rPr lang="ru-RU" sz="2000" b="1" dirty="0" smtClean="0">
                <a:solidFill>
                  <a:schemeClr val="accent6"/>
                </a:solidFill>
              </a:rPr>
              <a:t>ученики </a:t>
            </a:r>
            <a:r>
              <a:rPr lang="ru-RU" sz="2000" b="1" dirty="0">
                <a:solidFill>
                  <a:schemeClr val="accent6"/>
                </a:solidFill>
              </a:rPr>
              <a:t>начальной школы с первого по четвертый </a:t>
            </a:r>
            <a:r>
              <a:rPr lang="ru-RU" sz="2000" b="1" dirty="0" smtClean="0">
                <a:solidFill>
                  <a:schemeClr val="accent6"/>
                </a:solidFill>
              </a:rPr>
              <a:t>классы</a:t>
            </a:r>
            <a:r>
              <a:rPr lang="ru-RU" sz="2000" dirty="0" smtClean="0">
                <a:solidFill>
                  <a:schemeClr val="accent6"/>
                </a:solidFill>
              </a:rPr>
              <a:t>, </a:t>
            </a:r>
            <a:r>
              <a:rPr lang="ru-RU" sz="2000" dirty="0">
                <a:solidFill>
                  <a:schemeClr val="accent6"/>
                </a:solidFill>
              </a:rPr>
              <a:t>для этого предполагается направить средства из трех источников — федерального, регионального и местного. </a:t>
            </a:r>
            <a:endParaRPr lang="ru-RU" sz="2000" dirty="0" smtClean="0">
              <a:solidFill>
                <a:schemeClr val="accent6"/>
              </a:solidFill>
            </a:endParaRPr>
          </a:p>
          <a:p>
            <a:pPr algn="just"/>
            <a:endParaRPr lang="ru-RU" sz="2000" dirty="0" smtClean="0">
              <a:solidFill>
                <a:schemeClr val="accent6"/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В </a:t>
            </a:r>
            <a:r>
              <a:rPr lang="ru-RU" sz="2000" dirty="0">
                <a:solidFill>
                  <a:schemeClr val="accent6"/>
                </a:solidFill>
              </a:rPr>
              <a:t>регионах, где уже есть инфраструктура для таких целей, питание начнет поступать </a:t>
            </a:r>
            <a:r>
              <a:rPr lang="ru-RU" sz="2000" b="1" dirty="0">
                <a:solidFill>
                  <a:schemeClr val="accent6"/>
                </a:solidFill>
              </a:rPr>
              <a:t>с 1 сентября 2020 года</a:t>
            </a:r>
            <a:r>
              <a:rPr lang="ru-RU" sz="2000" dirty="0">
                <a:solidFill>
                  <a:schemeClr val="accent6"/>
                </a:solidFill>
              </a:rPr>
              <a:t>, во всех остальных — </a:t>
            </a:r>
            <a:r>
              <a:rPr lang="ru-RU" sz="2000" b="1" dirty="0">
                <a:solidFill>
                  <a:schemeClr val="accent6"/>
                </a:solidFill>
              </a:rPr>
              <a:t>с 1 сентября 2023-го.</a:t>
            </a:r>
          </a:p>
          <a:p>
            <a:pPr algn="just"/>
            <a:endParaRPr lang="ru-RU" sz="1000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7" y="1613716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382" y="645730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ОБРАЗОВАНИЕ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408" y="3453557"/>
            <a:ext cx="6930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6"/>
                </a:solidFill>
              </a:rPr>
              <a:t>«В середине наступающего десятилетия в России будет около 19 миллионов школьников, почти на </a:t>
            </a:r>
            <a:r>
              <a:rPr lang="ru-RU" sz="2000" i="1" dirty="0" smtClean="0">
                <a:solidFill>
                  <a:schemeClr val="accent6"/>
                </a:solidFill>
              </a:rPr>
              <a:t/>
            </a:r>
            <a:br>
              <a:rPr lang="ru-RU" sz="2000" i="1" dirty="0" smtClean="0">
                <a:solidFill>
                  <a:schemeClr val="accent6"/>
                </a:solidFill>
              </a:rPr>
            </a:br>
            <a:r>
              <a:rPr lang="ru-RU" sz="2000" i="1" dirty="0" smtClean="0">
                <a:solidFill>
                  <a:schemeClr val="accent6"/>
                </a:solidFill>
              </a:rPr>
              <a:t>6 </a:t>
            </a:r>
            <a:r>
              <a:rPr lang="ru-RU" sz="2000" i="1" dirty="0">
                <a:solidFill>
                  <a:schemeClr val="accent6"/>
                </a:solidFill>
              </a:rPr>
              <a:t>миллионов больше, чем в 2010 году».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3"/>
          <a:stretch/>
        </p:blipFill>
        <p:spPr>
          <a:xfrm>
            <a:off x="2483768" y="1107395"/>
            <a:ext cx="4062566" cy="22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ОБРАЗОВАНИЕ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563638"/>
            <a:ext cx="7597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</a:rPr>
              <a:t>Правительство совместно с регионами, с учётом демографического и других факторов определит, сколько необходимо </a:t>
            </a:r>
            <a:r>
              <a:rPr lang="ru-RU" sz="2000" b="1" dirty="0">
                <a:solidFill>
                  <a:schemeClr val="accent6"/>
                </a:solidFill>
              </a:rPr>
              <a:t>дополнительных школьных мест </a:t>
            </a:r>
            <a:r>
              <a:rPr lang="ru-RU" sz="2000" dirty="0">
                <a:solidFill>
                  <a:schemeClr val="accent6"/>
                </a:solidFill>
              </a:rPr>
              <a:t>и внесет необходимые изменения в национальный проект «Образование».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  <a:p>
            <a:pPr algn="just"/>
            <a:r>
              <a:rPr lang="ru-RU" sz="2000" dirty="0">
                <a:solidFill>
                  <a:schemeClr val="accent6"/>
                </a:solidFill>
              </a:rPr>
              <a:t>К 2021 году </a:t>
            </a:r>
            <a:r>
              <a:rPr lang="ru-RU" sz="2000" b="1" dirty="0">
                <a:solidFill>
                  <a:schemeClr val="accent6"/>
                </a:solidFill>
              </a:rPr>
              <a:t>все школы должны быть подключены к высокоскоростному Интернету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7" y="1653942"/>
            <a:ext cx="367139" cy="340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5" y="3380088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9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ОБРАЗОВАНИЕ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115" y="1617350"/>
            <a:ext cx="7597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</a:rPr>
              <a:t>Будут приведены в порядок, </a:t>
            </a:r>
            <a:r>
              <a:rPr lang="ru-RU" sz="2000" b="1" dirty="0">
                <a:solidFill>
                  <a:schemeClr val="accent6"/>
                </a:solidFill>
              </a:rPr>
              <a:t>отремонтированы помещения, где располагаются школы </a:t>
            </a:r>
            <a:r>
              <a:rPr lang="ru-RU" sz="2000" b="1" dirty="0" smtClean="0">
                <a:solidFill>
                  <a:schemeClr val="accent6"/>
                </a:solidFill>
              </a:rPr>
              <a:t>искусств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  <a:p>
            <a:pPr algn="just"/>
            <a:r>
              <a:rPr lang="ru-RU" sz="2000" b="1" dirty="0">
                <a:solidFill>
                  <a:schemeClr val="accent6"/>
                </a:solidFill>
              </a:rPr>
              <a:t>Ежегодно будет увеличиваться число бюджетных мест в вузах </a:t>
            </a:r>
            <a:r>
              <a:rPr lang="ru-RU" sz="2000" dirty="0">
                <a:solidFill>
                  <a:schemeClr val="accent6"/>
                </a:solidFill>
              </a:rPr>
              <a:t>с приоритетом тем региональным вузам в территориях, где не хватает самых востребованных профессий – учителей, врачей, инженеров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7654"/>
            <a:ext cx="367139" cy="340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2" y="2627904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ОБРАЗОВАНИЕ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115" y="1617350"/>
            <a:ext cx="7597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</a:rPr>
              <a:t>Будет проведено </a:t>
            </a:r>
            <a:r>
              <a:rPr lang="ru-RU" sz="2000" b="1" dirty="0">
                <a:solidFill>
                  <a:schemeClr val="accent6"/>
                </a:solidFill>
              </a:rPr>
              <a:t>укрепление учебной, исследовательской и социальной структуры вузов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  <a:p>
            <a:pPr algn="just"/>
            <a:r>
              <a:rPr lang="ru-RU" sz="2000" dirty="0">
                <a:solidFill>
                  <a:schemeClr val="accent6"/>
                </a:solidFill>
              </a:rPr>
              <a:t>Будет развиваться проект </a:t>
            </a:r>
            <a:r>
              <a:rPr lang="ru-RU" sz="2000" b="1" dirty="0">
                <a:solidFill>
                  <a:schemeClr val="accent6"/>
                </a:solidFill>
              </a:rPr>
              <a:t>«Россия – страна возможностей»</a:t>
            </a:r>
            <a:r>
              <a:rPr lang="ru-RU" sz="2000" dirty="0">
                <a:solidFill>
                  <a:schemeClr val="accent6"/>
                </a:solidFill>
              </a:rPr>
              <a:t>, уже со второго курса студенты могут выбирать новое направление или программу обучения, включая смежные профессии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7654"/>
            <a:ext cx="367139" cy="340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2" y="2627904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25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382" y="645730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ЗДРАВООХРАНЕНИЕ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28" y="3115022"/>
            <a:ext cx="8280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6"/>
                </a:solidFill>
              </a:rPr>
              <a:t>«В прошлом году впервые в истории ожидаемая продолжительность жизни в России превысила 73 года – на восемь лет больше, чем в 2000 году. Это результат социальных, экономических изменений в стране, развития массового спорта, продвижения ценностей здорового образа жизни</a:t>
            </a:r>
            <a:r>
              <a:rPr lang="ru-RU" sz="2000" i="1" dirty="0" smtClean="0">
                <a:solidFill>
                  <a:schemeClr val="accent6"/>
                </a:solidFill>
              </a:rPr>
              <a:t>».</a:t>
            </a:r>
            <a:endParaRPr lang="ru-RU" sz="2000" i="1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10" y="1109242"/>
            <a:ext cx="2764487" cy="18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ЗДРАВООХРАНЕНИЕ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009" y="1275606"/>
            <a:ext cx="759714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</a:rPr>
              <a:t>К 2024 году </a:t>
            </a:r>
            <a:r>
              <a:rPr lang="ru-RU" sz="2000" b="1" dirty="0">
                <a:solidFill>
                  <a:schemeClr val="accent6"/>
                </a:solidFill>
              </a:rPr>
              <a:t>все уровни здравоохранения должны быть обеспечены специалистами</a:t>
            </a:r>
            <a:r>
              <a:rPr lang="ru-RU" sz="2000" dirty="0">
                <a:solidFill>
                  <a:schemeClr val="accent6"/>
                </a:solidFill>
              </a:rPr>
              <a:t>, и в приоритетном порядке первичное звено. </a:t>
            </a:r>
            <a:r>
              <a:rPr lang="ru-RU" sz="2000" dirty="0" smtClean="0">
                <a:solidFill>
                  <a:schemeClr val="accent6"/>
                </a:solidFill>
              </a:rPr>
              <a:t>В </a:t>
            </a:r>
            <a:r>
              <a:rPr lang="ru-RU" sz="2000" dirty="0">
                <a:solidFill>
                  <a:schemeClr val="accent6"/>
                </a:solidFill>
              </a:rPr>
              <a:t>новом учебном году будет изменен порядок приёма в вузы по медицинским специальностям: </a:t>
            </a:r>
            <a:r>
              <a:rPr lang="ru-RU" sz="2000" b="1" dirty="0">
                <a:solidFill>
                  <a:schemeClr val="accent6"/>
                </a:solidFill>
              </a:rPr>
              <a:t>по специальности лечебное дело – 70 процентов бюджетных мест станут целевыми, по специальности педиатрия – 75 процентов</a:t>
            </a:r>
            <a:r>
              <a:rPr lang="ru-RU" sz="2000" dirty="0">
                <a:solidFill>
                  <a:schemeClr val="accent6"/>
                </a:solidFill>
              </a:rPr>
              <a:t>. </a:t>
            </a:r>
            <a:endParaRPr lang="ru-RU" sz="2000" dirty="0" smtClean="0">
              <a:solidFill>
                <a:schemeClr val="accent6"/>
              </a:solidFill>
            </a:endParaRPr>
          </a:p>
          <a:p>
            <a:pPr algn="just"/>
            <a:endParaRPr lang="ru-RU" sz="1000" dirty="0">
              <a:solidFill>
                <a:schemeClr val="accent6"/>
              </a:solidFill>
            </a:endParaRPr>
          </a:p>
          <a:p>
            <a:pPr algn="just"/>
            <a:r>
              <a:rPr lang="ru-RU" sz="2000" b="1" dirty="0">
                <a:solidFill>
                  <a:schemeClr val="accent6"/>
                </a:solidFill>
              </a:rPr>
              <a:t>Квоты на целевой приём в </a:t>
            </a:r>
            <a:r>
              <a:rPr lang="ru-RU" sz="2000" b="1" dirty="0" err="1">
                <a:solidFill>
                  <a:schemeClr val="accent6"/>
                </a:solidFill>
              </a:rPr>
              <a:t>медвузы</a:t>
            </a:r>
            <a:r>
              <a:rPr lang="ru-RU" sz="2000" b="1" dirty="0">
                <a:solidFill>
                  <a:schemeClr val="accent6"/>
                </a:solidFill>
              </a:rPr>
              <a:t> будут формироваться по заявкам регионов</a:t>
            </a:r>
            <a:r>
              <a:rPr lang="ru-RU" sz="2000" dirty="0">
                <a:solidFill>
                  <a:schemeClr val="accent6"/>
                </a:solidFill>
              </a:rPr>
              <a:t>. При этом регионы должны будут предоставить гарантию трудоустройства будущим выпускникам.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6" y="1365910"/>
            <a:ext cx="367139" cy="3408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3" y="3538066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2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ЗДРАВООХРАНЕНИЕ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22341"/>
            <a:ext cx="7597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</a:rPr>
              <a:t>В ординатуре </a:t>
            </a:r>
            <a:r>
              <a:rPr lang="ru-RU" sz="2000" b="1" dirty="0">
                <a:solidFill>
                  <a:schemeClr val="accent6"/>
                </a:solidFill>
              </a:rPr>
              <a:t>по самым дефицитным направлениям </a:t>
            </a:r>
            <a:r>
              <a:rPr lang="ru-RU" sz="2000" dirty="0">
                <a:solidFill>
                  <a:schemeClr val="accent6"/>
                </a:solidFill>
              </a:rPr>
              <a:t>будет установлено почти </a:t>
            </a:r>
            <a:r>
              <a:rPr lang="ru-RU" sz="2000" b="1" dirty="0">
                <a:solidFill>
                  <a:schemeClr val="accent6"/>
                </a:solidFill>
              </a:rPr>
              <a:t>100-процентное целевое обучение</a:t>
            </a:r>
            <a:r>
              <a:rPr lang="ru-RU" sz="2000" dirty="0">
                <a:solidFill>
                  <a:schemeClr val="accent6"/>
                </a:solidFill>
              </a:rPr>
              <a:t>. Причём при поступлении преимущество будут иметь врачи со стажем работы в первичном звене, особенно на селе. Также целевое обучение будет предусмотрено и для федеральных медицинских центров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9" y="1912645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6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ЗДРАВООХРАНЕНИЕ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34110"/>
            <a:ext cx="7597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</a:rPr>
              <a:t>С этого года начнёт поэтапно внедряться </a:t>
            </a:r>
            <a:r>
              <a:rPr lang="ru-RU" sz="2000" b="1" dirty="0">
                <a:solidFill>
                  <a:schemeClr val="accent6"/>
                </a:solidFill>
              </a:rPr>
              <a:t>новая система оплаты труда в здравоохранении</a:t>
            </a:r>
            <a:r>
              <a:rPr lang="ru-RU" sz="2000" dirty="0">
                <a:solidFill>
                  <a:schemeClr val="accent6"/>
                </a:solidFill>
              </a:rPr>
              <a:t>, основанная на прозрачных, справедливых и понятных правилах, с установлением фиксированной доли окладов в заработной плате и единым для всей страны перечнем компенсационных выплат и стимулирующих надбавок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В </a:t>
            </a:r>
            <a:r>
              <a:rPr lang="ru-RU" sz="2000" dirty="0">
                <a:solidFill>
                  <a:schemeClr val="accent6"/>
                </a:solidFill>
              </a:rPr>
              <a:t>текущем году начнет работать </a:t>
            </a:r>
            <a:r>
              <a:rPr lang="ru-RU" sz="2000" b="1" dirty="0">
                <a:solidFill>
                  <a:schemeClr val="accent6"/>
                </a:solidFill>
              </a:rPr>
              <a:t>единый сквозной регистр получателей препаратов,</a:t>
            </a:r>
            <a:r>
              <a:rPr lang="ru-RU" sz="2000" dirty="0">
                <a:solidFill>
                  <a:schemeClr val="accent6"/>
                </a:solidFill>
              </a:rPr>
              <a:t> которые предоставляются человеку бесплатно или с большой скидкой по федеральной или региональной льготе.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1276113"/>
            <a:ext cx="367139" cy="340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3423687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5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382" y="645730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ЭКОНОМИКА и ИННОВАЦИИ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28" y="3487945"/>
            <a:ext cx="8280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6"/>
                </a:solidFill>
              </a:rPr>
              <a:t>«Опираясь на устойчивый макроэкономический фундамент, нужно создать условия для существенного повышения реальных доходов граждан».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79" y="1165583"/>
            <a:ext cx="2886150" cy="22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53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333" y="3649120"/>
            <a:ext cx="791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Главное событие прошедшей недели –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Послание </a:t>
            </a:r>
            <a:r>
              <a:rPr lang="ru-RU" sz="2400" dirty="0">
                <a:solidFill>
                  <a:srgbClr val="C00000"/>
                </a:solidFill>
              </a:rPr>
              <a:t>Президента РФ В.В. Путина Федеральному Собранию 15 января 2020 </a:t>
            </a:r>
            <a:r>
              <a:rPr lang="ru-RU" sz="2400" dirty="0" smtClean="0">
                <a:solidFill>
                  <a:srgbClr val="C00000"/>
                </a:solidFill>
              </a:rPr>
              <a:t>года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23" y="718782"/>
            <a:ext cx="5181153" cy="29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0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ЭКОНОМИКА и ИННОВАЦИИ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34110"/>
            <a:ext cx="7887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</a:rPr>
              <a:t>Начиная с этого года ежегодный </a:t>
            </a:r>
            <a:r>
              <a:rPr lang="ru-RU" sz="2000" b="1" dirty="0">
                <a:solidFill>
                  <a:schemeClr val="accent6"/>
                </a:solidFill>
              </a:rPr>
              <a:t>прирост инвестиций должен составлять не менее пяти процентов</a:t>
            </a:r>
            <a:r>
              <a:rPr lang="ru-RU" sz="2000" dirty="0">
                <a:solidFill>
                  <a:schemeClr val="accent6"/>
                </a:solidFill>
              </a:rPr>
              <a:t>, их долю в ВВП страны нужно увеличить с текущего 21% до 25% в 2024 году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  <a:p>
            <a:pPr algn="just"/>
            <a:r>
              <a:rPr lang="ru-RU" sz="2000" dirty="0">
                <a:solidFill>
                  <a:schemeClr val="accent6"/>
                </a:solidFill>
              </a:rPr>
              <a:t>За счёт федеральных средств </a:t>
            </a:r>
            <a:r>
              <a:rPr lang="ru-RU" sz="2000" b="1" dirty="0">
                <a:solidFill>
                  <a:schemeClr val="accent6"/>
                </a:solidFill>
              </a:rPr>
              <a:t>регионам будут компенсироваться две трети их выпадающих доходов от применения инвестиционного налогового вычета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  <a:p>
            <a:pPr algn="just"/>
            <a:r>
              <a:rPr lang="ru-RU" sz="2000" dirty="0">
                <a:solidFill>
                  <a:schemeClr val="accent6"/>
                </a:solidFill>
              </a:rPr>
              <a:t>В 2020 году будет завершена </a:t>
            </a:r>
            <a:r>
              <a:rPr lang="ru-RU" sz="2000" b="1" dirty="0">
                <a:solidFill>
                  <a:schemeClr val="accent6"/>
                </a:solidFill>
              </a:rPr>
              <a:t>реформа контрольно-надзорной деятельности</a:t>
            </a:r>
            <a:r>
              <a:rPr lang="ru-RU" sz="2000" dirty="0">
                <a:solidFill>
                  <a:schemeClr val="accent6"/>
                </a:solidFill>
              </a:rPr>
              <a:t>, что должно сделать работу бизнеса удобнее и проще.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4" y="1312073"/>
            <a:ext cx="367139" cy="3408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" y="2484703"/>
            <a:ext cx="367139" cy="3408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1" y="3761913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ЭКОНОМИКА и ИННОВАЦИИ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34110"/>
            <a:ext cx="78158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accent6"/>
                </a:solidFill>
              </a:rPr>
              <a:t>Из уголовного законодательства будут </a:t>
            </a:r>
            <a:r>
              <a:rPr lang="ru-RU" sz="1900" b="1" dirty="0">
                <a:solidFill>
                  <a:schemeClr val="accent6"/>
                </a:solidFill>
              </a:rPr>
              <a:t>убраны все размытые нормы, касающиеся так называемых экономических составов</a:t>
            </a:r>
            <a:r>
              <a:rPr lang="ru-RU" sz="190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1000" dirty="0">
              <a:solidFill>
                <a:schemeClr val="accent6"/>
              </a:solidFill>
            </a:endParaRPr>
          </a:p>
          <a:p>
            <a:pPr algn="just"/>
            <a:r>
              <a:rPr lang="ru-RU" sz="1900" dirty="0">
                <a:solidFill>
                  <a:schemeClr val="accent6"/>
                </a:solidFill>
              </a:rPr>
              <a:t>До конца года не менее 80 из 300 крупнейших предприятий должны перейти на так называемые наилучшие доступные технологии, </a:t>
            </a:r>
            <a:r>
              <a:rPr lang="ru-RU" sz="1900" b="1" dirty="0">
                <a:solidFill>
                  <a:schemeClr val="accent6"/>
                </a:solidFill>
              </a:rPr>
              <a:t>получить комплексные экологические разрешения</a:t>
            </a:r>
            <a:r>
              <a:rPr lang="ru-RU" sz="1900" dirty="0">
                <a:solidFill>
                  <a:schemeClr val="accent6"/>
                </a:solidFill>
              </a:rPr>
              <a:t>, что означает последовательное сокращение вредных выбросов. </a:t>
            </a:r>
            <a:endParaRPr lang="ru-RU" sz="1900" dirty="0" smtClean="0">
              <a:solidFill>
                <a:schemeClr val="accent6"/>
              </a:solidFill>
            </a:endParaRPr>
          </a:p>
          <a:p>
            <a:pPr algn="just"/>
            <a:endParaRPr lang="ru-RU" sz="1000" dirty="0">
              <a:solidFill>
                <a:schemeClr val="accent6"/>
              </a:solidFill>
            </a:endParaRPr>
          </a:p>
          <a:p>
            <a:pPr algn="just"/>
            <a:r>
              <a:rPr lang="ru-RU" sz="1900" dirty="0">
                <a:solidFill>
                  <a:schemeClr val="accent6"/>
                </a:solidFill>
              </a:rPr>
              <a:t>Уже с 2021 года начнется применение </a:t>
            </a:r>
            <a:r>
              <a:rPr lang="ru-RU" sz="1900" b="1" dirty="0">
                <a:solidFill>
                  <a:schemeClr val="accent6"/>
                </a:solidFill>
              </a:rPr>
              <a:t>механизма так называемой «расширенной ответственности производителей»</a:t>
            </a:r>
            <a:r>
              <a:rPr lang="ru-RU" sz="1900" dirty="0">
                <a:solidFill>
                  <a:schemeClr val="accent6"/>
                </a:solidFill>
              </a:rPr>
              <a:t>, когда производители и импортёры товаров и упаковок несут расходы по их утилизации.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4" y="1312073"/>
            <a:ext cx="367139" cy="3408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" y="2484703"/>
            <a:ext cx="367139" cy="3408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1" y="3761913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7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ЭКОНОМИКА и ИННОВАЦИИ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34110"/>
            <a:ext cx="75971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accent6"/>
                </a:solidFill>
              </a:rPr>
              <a:t>Будет ускорена </a:t>
            </a:r>
            <a:r>
              <a:rPr lang="ru-RU" sz="1900" b="1" dirty="0">
                <a:solidFill>
                  <a:schemeClr val="accent6"/>
                </a:solidFill>
              </a:rPr>
              <a:t>цифровая трансформация реального сектора экономики</a:t>
            </a:r>
            <a:r>
              <a:rPr lang="ru-RU" sz="1900" dirty="0">
                <a:solidFill>
                  <a:schemeClr val="accent6"/>
                </a:solidFill>
              </a:rPr>
              <a:t>. При этом установлено требование, чтобы национальные проекты осуществлялись главным образом на основе программных продуктов отечественного производства</a:t>
            </a:r>
            <a:r>
              <a:rPr lang="ru-RU" sz="190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1900" dirty="0">
              <a:solidFill>
                <a:schemeClr val="accent6"/>
              </a:solidFill>
            </a:endParaRPr>
          </a:p>
          <a:p>
            <a:pPr algn="just"/>
            <a:r>
              <a:rPr lang="ru-RU" sz="1900" dirty="0">
                <a:solidFill>
                  <a:schemeClr val="accent6"/>
                </a:solidFill>
              </a:rPr>
              <a:t>Будет подготовлен и реализован </a:t>
            </a:r>
            <a:r>
              <a:rPr lang="ru-RU" sz="1900" b="1" dirty="0">
                <a:solidFill>
                  <a:schemeClr val="accent6"/>
                </a:solidFill>
              </a:rPr>
              <a:t>проект «Доступный интернет»: </a:t>
            </a:r>
            <a:r>
              <a:rPr lang="ru-RU" sz="1900" dirty="0">
                <a:solidFill>
                  <a:schemeClr val="accent6"/>
                </a:solidFill>
              </a:rPr>
              <a:t>по всей территории страны обеспечен бесплатный доступ к социально значимым отечественным Интернет-сервисам. В этом случае людям не придётся платить за саму услугу связи, за Интернет-трафик.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4" y="1312073"/>
            <a:ext cx="367139" cy="3408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6" y="2758787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8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382" y="645730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ЮБИЛЕЙ ВЕЛИКОЙ ПОБЕДЫ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33" y="2143122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6"/>
                </a:solidFill>
              </a:rPr>
              <a:t>В.В. Путин: </a:t>
            </a:r>
            <a:r>
              <a:rPr lang="ru-RU" sz="2000" i="1" dirty="0" smtClean="0">
                <a:solidFill>
                  <a:schemeClr val="accent6"/>
                </a:solidFill>
              </a:rPr>
              <a:t>«Наглому вранью, попыткам переиначить историю мы должны противопоставить факты».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6" t="8874" r="32120" b="4375"/>
          <a:stretch/>
        </p:blipFill>
        <p:spPr>
          <a:xfrm>
            <a:off x="500034" y="1500180"/>
            <a:ext cx="223224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89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5297" y="1613052"/>
            <a:ext cx="5834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В </a:t>
            </a:r>
            <a:r>
              <a:rPr lang="ru-RU" sz="2000" dirty="0">
                <a:solidFill>
                  <a:schemeClr val="accent6"/>
                </a:solidFill>
              </a:rPr>
              <a:t>России будет создан крупнейший и самый полный комплекс архивных документов, кино- и фотоматериалов по Второй мировой войне, доступных и для наших граждан, и для всего мира.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6" t="8874" r="32120" b="4375"/>
          <a:stretch/>
        </p:blipFill>
        <p:spPr>
          <a:xfrm>
            <a:off x="214282" y="1500180"/>
            <a:ext cx="2232249" cy="24482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21" y="1684138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60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382" y="645730"/>
            <a:ext cx="865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ГОСУДАРСТВЕННОЕ УСТРОЙСТВО </a:t>
            </a:r>
            <a:r>
              <a:rPr lang="ru-RU" sz="2400" b="1" dirty="0" smtClean="0">
                <a:solidFill>
                  <a:schemeClr val="accent6"/>
                </a:solidFill>
              </a:rPr>
              <a:t/>
            </a:r>
            <a:br>
              <a:rPr lang="ru-RU" sz="2400" b="1" dirty="0" smtClean="0">
                <a:solidFill>
                  <a:schemeClr val="accent6"/>
                </a:solidFill>
              </a:rPr>
            </a:br>
            <a:r>
              <a:rPr lang="ru-RU" sz="2400" b="1" dirty="0" smtClean="0">
                <a:solidFill>
                  <a:schemeClr val="accent6"/>
                </a:solidFill>
              </a:rPr>
              <a:t>И </a:t>
            </a:r>
            <a:r>
              <a:rPr lang="ru-RU" sz="2400" b="1" dirty="0">
                <a:solidFill>
                  <a:schemeClr val="accent6"/>
                </a:solidFill>
              </a:rPr>
              <a:t>ВНУТРЕННЯЯ ПОЛИТИКА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28" y="3670093"/>
            <a:ext cx="8280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6"/>
                </a:solidFill>
              </a:rPr>
              <a:t>«…Фундаментальные основы конституционного строя, права и свободы человека… ещё многие десятилетия будут оставаться прочной ценностной базой для российского общества».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54359"/>
            <a:ext cx="3794572" cy="21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ГОСУДАРСТВЕННОЕ УСТРОЙСТВО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ВНУТРЕННЯЯ ПОЛИТИКА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438" y="1707969"/>
            <a:ext cx="75971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accent6"/>
                </a:solidFill>
              </a:rPr>
              <a:t>Требования международного законодательства и договоров</a:t>
            </a:r>
            <a:r>
              <a:rPr lang="ru-RU" sz="2200" dirty="0">
                <a:solidFill>
                  <a:schemeClr val="accent6"/>
                </a:solidFill>
              </a:rPr>
              <a:t>, а также решения международных органов могут действовать на территории России только в той части, в которой они не влекут за собой ограничения прав и свобод человека и гражданина, не противоречат нашей Конституции.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785932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77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ГОСУДАРСТВЕННОЕ УСТРОЙСТВО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ВНУТРЕННЯЯ ПОЛИТИКА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964" y="1582532"/>
            <a:ext cx="75971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6"/>
                </a:solidFill>
              </a:rPr>
              <a:t>Главы субъектов Федерации, члены Совета Федерации, депутаты Государственной Думы, Председатель Правительства, его заместители, федеральные министры, руководители иных федеральных органов, а также судьи </a:t>
            </a:r>
            <a:r>
              <a:rPr lang="ru-RU" sz="2200" b="1" dirty="0">
                <a:solidFill>
                  <a:schemeClr val="accent6"/>
                </a:solidFill>
              </a:rPr>
              <a:t>не смогут иметь иностранное гражданство, вид на жительство</a:t>
            </a:r>
            <a:r>
              <a:rPr lang="ru-RU" sz="2200" dirty="0">
                <a:solidFill>
                  <a:schemeClr val="accent6"/>
                </a:solidFill>
              </a:rPr>
              <a:t> либо иной документ, который позволяет постоянно проживать на территории другого государства.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" y="1660495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6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ГОСУДАРСТВЕННОЕ УСТРОЙСТВО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ВНУТРЕННЯЯ ПОЛИТИКА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964" y="1582532"/>
            <a:ext cx="75971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6"/>
                </a:solidFill>
              </a:rPr>
              <a:t>Для </a:t>
            </a:r>
            <a:r>
              <a:rPr lang="ru-RU" sz="2200" b="1" dirty="0">
                <a:solidFill>
                  <a:schemeClr val="accent6"/>
                </a:solidFill>
              </a:rPr>
              <a:t>кандидата на должность Президента РФ </a:t>
            </a:r>
            <a:r>
              <a:rPr lang="ru-RU" sz="2200" dirty="0">
                <a:solidFill>
                  <a:schemeClr val="accent6"/>
                </a:solidFill>
              </a:rPr>
              <a:t>будет закреплено </a:t>
            </a:r>
            <a:r>
              <a:rPr lang="ru-RU" sz="2200" b="1" dirty="0">
                <a:solidFill>
                  <a:schemeClr val="accent6"/>
                </a:solidFill>
              </a:rPr>
              <a:t>требование о постоянном проживании на территории России не менее 25 лет</a:t>
            </a:r>
            <a:r>
              <a:rPr lang="ru-RU" sz="2200" dirty="0">
                <a:solidFill>
                  <a:schemeClr val="accent6"/>
                </a:solidFill>
              </a:rPr>
              <a:t>, а также отсутствии иностранного гражданства или вида на жительство в другом государстве, причём не только на момент участия в выборах, но и когда бы то ни было ранее.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" y="1660495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4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ГОСУДАРСТВЕННОЕ УСТРОЙСТВО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ВНУТРЕННЯЯ ПОЛИТИКА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964" y="1582532"/>
            <a:ext cx="75971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6"/>
                </a:solidFill>
              </a:rPr>
              <a:t>В Конституции будет прямо закреплена норма о том, что </a:t>
            </a:r>
            <a:r>
              <a:rPr lang="ru-RU" sz="2200" b="1" dirty="0">
                <a:solidFill>
                  <a:schemeClr val="accent6"/>
                </a:solidFill>
              </a:rPr>
              <a:t>минимальный размер оплаты труда в России не может быть ниже размера прожиточного минимума </a:t>
            </a:r>
            <a:r>
              <a:rPr lang="ru-RU" sz="2200" dirty="0">
                <a:solidFill>
                  <a:schemeClr val="accent6"/>
                </a:solidFill>
              </a:rPr>
              <a:t>трудоспособного населения. А также будет закреплена регулярная индексация пенсий</a:t>
            </a:r>
            <a:r>
              <a:rPr lang="ru-RU" sz="220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2200" dirty="0">
              <a:solidFill>
                <a:schemeClr val="accent6"/>
              </a:solidFill>
            </a:endParaRPr>
          </a:p>
          <a:p>
            <a:pPr algn="just"/>
            <a:r>
              <a:rPr lang="ru-RU" sz="2200" dirty="0">
                <a:solidFill>
                  <a:schemeClr val="accent6"/>
                </a:solidFill>
              </a:rPr>
              <a:t>В Конституции будет </a:t>
            </a:r>
            <a:r>
              <a:rPr lang="ru-RU" sz="2200" b="1" dirty="0">
                <a:solidFill>
                  <a:schemeClr val="accent6"/>
                </a:solidFill>
              </a:rPr>
              <a:t>закреплена особая роль и статус </a:t>
            </a:r>
            <a:r>
              <a:rPr lang="ru-RU" sz="2200" b="1" dirty="0" smtClean="0">
                <a:solidFill>
                  <a:schemeClr val="accent6"/>
                </a:solidFill>
              </a:rPr>
              <a:t>Госсовета </a:t>
            </a:r>
            <a:r>
              <a:rPr lang="ru-RU" sz="2200" dirty="0" smtClean="0">
                <a:solidFill>
                  <a:schemeClr val="accent6"/>
                </a:solidFill>
              </a:rPr>
              <a:t>с целью увеличить значимость губернаторского корпуса.</a:t>
            </a:r>
            <a:endParaRPr lang="ru-RU" sz="2200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" y="1660495"/>
            <a:ext cx="367139" cy="340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" y="3637086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9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568" y="3557758"/>
            <a:ext cx="75365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002060"/>
                </a:solidFill>
              </a:rPr>
              <a:t>Парламент Кузбасса и депутатский корпус на местах коллективно смотрели и обсуждали 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Послание Главы государства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r="7693" b="10642"/>
          <a:stretch/>
        </p:blipFill>
        <p:spPr>
          <a:xfrm>
            <a:off x="2919082" y="830789"/>
            <a:ext cx="3456384" cy="2491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14912"/>
          <a:stretch/>
        </p:blipFill>
        <p:spPr>
          <a:xfrm>
            <a:off x="83115" y="830789"/>
            <a:ext cx="2742944" cy="250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15208"/>
          <a:stretch/>
        </p:blipFill>
        <p:spPr>
          <a:xfrm>
            <a:off x="6468490" y="830789"/>
            <a:ext cx="2592288" cy="24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ГОСУДАРСТВЕННОЕ УСТРОЙСТВО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ВНУТРЕННЯЯ ПОЛИТИКА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964" y="1582532"/>
            <a:ext cx="75971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6"/>
                </a:solidFill>
              </a:rPr>
              <a:t>Государственной Думе будет доверено утверждение кандидатуры Председателя Правительства Российской Федерации, а затем по его представлению – всех вице-премьеров и федеральных министров. При этом Президент будет обязан назначить их на должность, то есть будет не вправе отклонить утверждённые парламентом кандидатуры соответствующих должностных лиц.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" y="1660495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18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6"/>
                </a:solidFill>
              </a:rPr>
              <a:t>ГОСУДАРСТВЕННОЕ УСТРОЙСТВО </a:t>
            </a:r>
            <a:br>
              <a:rPr lang="ru-RU" sz="2400" b="1">
                <a:solidFill>
                  <a:schemeClr val="accent6"/>
                </a:solidFill>
              </a:rPr>
            </a:br>
            <a:r>
              <a:rPr lang="ru-RU" sz="2400" b="1">
                <a:solidFill>
                  <a:schemeClr val="accent6"/>
                </a:solidFill>
              </a:rPr>
              <a:t>И ВНУТРЕННЯЯ ПОЛИТИКА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964" y="1582532"/>
            <a:ext cx="75971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6"/>
                </a:solidFill>
              </a:rPr>
              <a:t>Назначение </a:t>
            </a:r>
            <a:r>
              <a:rPr lang="ru-RU" sz="2200" dirty="0">
                <a:solidFill>
                  <a:schemeClr val="accent6"/>
                </a:solidFill>
              </a:rPr>
              <a:t>руководителей всех так называемых силовых ведомств </a:t>
            </a:r>
            <a:r>
              <a:rPr lang="ru-RU" sz="2200" dirty="0" smtClean="0">
                <a:solidFill>
                  <a:schemeClr val="accent6"/>
                </a:solidFill>
              </a:rPr>
              <a:t>Президент </a:t>
            </a:r>
            <a:r>
              <a:rPr lang="ru-RU" sz="2200" dirty="0">
                <a:solidFill>
                  <a:schemeClr val="accent6"/>
                </a:solidFill>
              </a:rPr>
              <a:t>может проводить по итогам консультаций с Советом Федерации. </a:t>
            </a:r>
          </a:p>
          <a:p>
            <a:pPr algn="just"/>
            <a:endParaRPr lang="ru-RU" sz="2200" dirty="0">
              <a:solidFill>
                <a:schemeClr val="accent6"/>
              </a:solidFill>
            </a:endParaRPr>
          </a:p>
          <a:p>
            <a:pPr algn="just"/>
            <a:r>
              <a:rPr lang="ru-RU" sz="2200" dirty="0">
                <a:solidFill>
                  <a:schemeClr val="accent6"/>
                </a:solidFill>
              </a:rPr>
              <a:t>Ключевую роль в обеспечении законности и прав граждан играет судебная система – Конституционный и Верховный Суды.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" y="1660495"/>
            <a:ext cx="367139" cy="340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7" y="2968848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</a:t>
            </a:r>
            <a:r>
              <a:rPr lang="ru-RU" sz="2400" b="1" dirty="0" smtClean="0">
                <a:solidFill>
                  <a:schemeClr val="accent6"/>
                </a:solidFill>
              </a:rPr>
              <a:t>Послании Президента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498" y="1411273"/>
            <a:ext cx="75971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6"/>
                </a:solidFill>
              </a:rPr>
              <a:t>Предложены </a:t>
            </a:r>
            <a:r>
              <a:rPr lang="ru-RU" sz="2200" dirty="0">
                <a:solidFill>
                  <a:schemeClr val="accent6"/>
                </a:solidFill>
              </a:rPr>
              <a:t>масштабные меры по социальной поддержке семей с </a:t>
            </a:r>
            <a:r>
              <a:rPr lang="ru-RU" sz="2200" dirty="0" smtClean="0">
                <a:solidFill>
                  <a:schemeClr val="accent6"/>
                </a:solidFill>
              </a:rPr>
              <a:t>детьми;</a:t>
            </a:r>
          </a:p>
          <a:p>
            <a:pPr algn="just"/>
            <a:endParaRPr lang="ru-RU" sz="1000" dirty="0">
              <a:solidFill>
                <a:schemeClr val="accent6"/>
              </a:solidFill>
            </a:endParaRPr>
          </a:p>
          <a:p>
            <a:pPr algn="just"/>
            <a:r>
              <a:rPr lang="ru-RU" sz="2200" dirty="0">
                <a:solidFill>
                  <a:schemeClr val="accent6"/>
                </a:solidFill>
              </a:rPr>
              <a:t>Особое внимание уделено новым инициативам, которые должны повысить качество и решить кадровые вопросы в здравоохранении, образовании и </a:t>
            </a:r>
            <a:r>
              <a:rPr lang="ru-RU" sz="2200" dirty="0" smtClean="0">
                <a:solidFill>
                  <a:schemeClr val="accent6"/>
                </a:solidFill>
              </a:rPr>
              <a:t>науке;</a:t>
            </a:r>
          </a:p>
          <a:p>
            <a:pPr algn="just"/>
            <a:endParaRPr lang="ru-RU" sz="1000" dirty="0">
              <a:solidFill>
                <a:schemeClr val="accent6"/>
              </a:solidFill>
            </a:endParaRPr>
          </a:p>
          <a:p>
            <a:pPr algn="just"/>
            <a:r>
              <a:rPr lang="ru-RU" sz="2200" dirty="0">
                <a:solidFill>
                  <a:schemeClr val="accent6"/>
                </a:solidFill>
              </a:rPr>
              <a:t>Озвучены приоритеты внешней и внутренней политики нашей страны, в том числе изменения в структуре государственного устройства и управления.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5" y="1501577"/>
            <a:ext cx="367139" cy="3408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3" y="2365673"/>
            <a:ext cx="367139" cy="3408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4" y="3465006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382" y="645730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ДЕМОГРАФИЯ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875" y="2931790"/>
            <a:ext cx="7905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i="1" dirty="0">
                <a:solidFill>
                  <a:schemeClr val="accent6"/>
                </a:solidFill>
              </a:rPr>
              <a:t>«Суммарный коэффициент рождаемости, то есть число рождений, приходящихся на одну женщину, </a:t>
            </a:r>
            <a:r>
              <a:rPr lang="ru-RU" sz="2200" i="1" dirty="0" smtClean="0">
                <a:solidFill>
                  <a:schemeClr val="accent6"/>
                </a:solidFill>
              </a:rPr>
              <a:t/>
            </a:r>
            <a:br>
              <a:rPr lang="ru-RU" sz="2200" i="1" dirty="0" smtClean="0">
                <a:solidFill>
                  <a:schemeClr val="accent6"/>
                </a:solidFill>
              </a:rPr>
            </a:br>
            <a:r>
              <a:rPr lang="ru-RU" sz="2200" i="1" dirty="0" smtClean="0">
                <a:solidFill>
                  <a:schemeClr val="accent6"/>
                </a:solidFill>
              </a:rPr>
              <a:t>в </a:t>
            </a:r>
            <a:r>
              <a:rPr lang="ru-RU" sz="2200" i="1" dirty="0">
                <a:solidFill>
                  <a:schemeClr val="accent6"/>
                </a:solidFill>
              </a:rPr>
              <a:t>2019 году составил, по предварительной оценке, 1,5</a:t>
            </a:r>
            <a:r>
              <a:rPr lang="ru-RU" sz="2200" i="1" dirty="0" smtClean="0">
                <a:solidFill>
                  <a:schemeClr val="accent6"/>
                </a:solidFill>
              </a:rPr>
              <a:t>» </a:t>
            </a:r>
          </a:p>
          <a:p>
            <a:pPr algn="just"/>
            <a:endParaRPr lang="ru-RU" sz="1000" i="1" dirty="0">
              <a:solidFill>
                <a:schemeClr val="accent6"/>
              </a:solidFill>
            </a:endParaRPr>
          </a:p>
          <a:p>
            <a:pPr algn="just"/>
            <a:r>
              <a:rPr lang="ru-RU" sz="2200" dirty="0">
                <a:solidFill>
                  <a:schemeClr val="accent6"/>
                </a:solidFill>
              </a:rPr>
              <a:t>Суммарный коэффициент рождаемости к 2024 году должен составить 1.7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46010"/>
            <a:ext cx="3312368" cy="19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ДЕМОГРАФИЯ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115" y="1632192"/>
            <a:ext cx="75971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6"/>
                </a:solidFill>
              </a:rPr>
              <a:t>С января текущего года семьи, чьи доходы не превышают двух прожиточных минимумов на человека, будут получать </a:t>
            </a:r>
            <a:r>
              <a:rPr lang="ru-RU" sz="2200" b="1" dirty="0">
                <a:solidFill>
                  <a:schemeClr val="accent6"/>
                </a:solidFill>
              </a:rPr>
              <a:t>ежемесячные выплаты на первых и вторых детей до трёх лет</a:t>
            </a:r>
            <a:r>
              <a:rPr lang="ru-RU" sz="2200" dirty="0">
                <a:solidFill>
                  <a:schemeClr val="accent6"/>
                </a:solidFill>
              </a:rPr>
              <a:t>. </a:t>
            </a:r>
            <a:endParaRPr lang="ru-RU" sz="2200" dirty="0" smtClean="0">
              <a:solidFill>
                <a:schemeClr val="accent6"/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6"/>
                </a:solidFill>
              </a:rPr>
              <a:t>Размер </a:t>
            </a:r>
            <a:r>
              <a:rPr lang="ru-RU" sz="2200" dirty="0">
                <a:solidFill>
                  <a:schemeClr val="accent6"/>
                </a:solidFill>
              </a:rPr>
              <a:t>выплаты зависит от прожиточного минимума </a:t>
            </a:r>
            <a:r>
              <a:rPr lang="ru-RU" sz="2200" dirty="0" smtClean="0">
                <a:solidFill>
                  <a:schemeClr val="accent6"/>
                </a:solidFill>
              </a:rPr>
              <a:t>в </a:t>
            </a:r>
            <a:r>
              <a:rPr lang="ru-RU" sz="2200" dirty="0">
                <a:solidFill>
                  <a:schemeClr val="accent6"/>
                </a:solidFill>
              </a:rPr>
              <a:t>конкретном регионе.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22496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9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ДЕМОГРАФИЯ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115" y="1632192"/>
            <a:ext cx="75971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accent6"/>
                </a:solidFill>
              </a:rPr>
              <a:t>Семьи с детьми от трех до семи лет</a:t>
            </a:r>
            <a:r>
              <a:rPr lang="ru-RU" sz="2200" dirty="0">
                <a:solidFill>
                  <a:schemeClr val="accent6"/>
                </a:solidFill>
              </a:rPr>
              <a:t>, живущие на доходы ниже прожиточного минимума на человека, получат </a:t>
            </a:r>
            <a:r>
              <a:rPr lang="ru-RU" sz="2200" b="1" dirty="0">
                <a:solidFill>
                  <a:schemeClr val="accent6"/>
                </a:solidFill>
              </a:rPr>
              <a:t>право на ежемесячную выплату. </a:t>
            </a:r>
            <a:endParaRPr lang="ru-RU" sz="2200" b="1" dirty="0" smtClean="0">
              <a:solidFill>
                <a:schemeClr val="accent6"/>
              </a:solidFill>
            </a:endParaRPr>
          </a:p>
          <a:p>
            <a:pPr algn="just"/>
            <a:endParaRPr lang="ru-RU" sz="1000" dirty="0">
              <a:solidFill>
                <a:schemeClr val="accent6"/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6"/>
                </a:solidFill>
              </a:rPr>
              <a:t>Размер </a:t>
            </a:r>
            <a:r>
              <a:rPr lang="ru-RU" sz="2200" dirty="0">
                <a:solidFill>
                  <a:schemeClr val="accent6"/>
                </a:solidFill>
              </a:rPr>
              <a:t>выплаты будет зависеть от уровня прожиточного минимума в регионе: </a:t>
            </a:r>
            <a:endParaRPr lang="ru-RU" sz="2200" dirty="0" smtClean="0">
              <a:solidFill>
                <a:schemeClr val="accent6"/>
              </a:solidFill>
            </a:endParaRPr>
          </a:p>
          <a:p>
            <a:r>
              <a:rPr lang="ru-RU" sz="2200" dirty="0" smtClean="0">
                <a:solidFill>
                  <a:schemeClr val="accent6"/>
                </a:solidFill>
              </a:rPr>
              <a:t>в </a:t>
            </a:r>
            <a:r>
              <a:rPr lang="ru-RU" sz="2200" dirty="0">
                <a:solidFill>
                  <a:schemeClr val="accent6"/>
                </a:solidFill>
              </a:rPr>
              <a:t>2020 году такие семьи получат в среднем </a:t>
            </a:r>
            <a:r>
              <a:rPr lang="ru-RU" sz="2200" b="1" dirty="0" smtClean="0">
                <a:solidFill>
                  <a:schemeClr val="accent6"/>
                </a:solidFill>
              </a:rPr>
              <a:t>5,5 </a:t>
            </a:r>
            <a:r>
              <a:rPr lang="ru-RU" sz="2200" b="1" dirty="0">
                <a:solidFill>
                  <a:schemeClr val="accent6"/>
                </a:solidFill>
              </a:rPr>
              <a:t>тыс. руб. (50% ПМ)</a:t>
            </a:r>
            <a:r>
              <a:rPr lang="ru-RU" sz="2200" dirty="0">
                <a:solidFill>
                  <a:schemeClr val="accent6"/>
                </a:solidFill>
              </a:rPr>
              <a:t>, </a:t>
            </a:r>
            <a:endParaRPr lang="ru-RU" sz="2200" dirty="0" smtClean="0">
              <a:solidFill>
                <a:schemeClr val="accent6"/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6"/>
                </a:solidFill>
              </a:rPr>
              <a:t>с </a:t>
            </a:r>
            <a:r>
              <a:rPr lang="ru-RU" sz="2200" dirty="0">
                <a:solidFill>
                  <a:schemeClr val="accent6"/>
                </a:solidFill>
              </a:rPr>
              <a:t>2021-го — в среднем </a:t>
            </a:r>
            <a:r>
              <a:rPr lang="ru-RU" sz="2200" b="1" dirty="0">
                <a:solidFill>
                  <a:schemeClr val="accent6"/>
                </a:solidFill>
              </a:rPr>
              <a:t>11,5 тыс. руб. на ребенка</a:t>
            </a:r>
            <a:r>
              <a:rPr lang="ru-RU" sz="2200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22496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61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ДЕМОГРАФИЯ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115" y="1632192"/>
            <a:ext cx="75971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6"/>
                </a:solidFill>
              </a:rPr>
              <a:t>С 1 января 2020 года </a:t>
            </a:r>
            <a:r>
              <a:rPr lang="ru-RU" sz="2200" b="1" dirty="0">
                <a:solidFill>
                  <a:schemeClr val="accent6"/>
                </a:solidFill>
              </a:rPr>
              <a:t>материнский капитал начнут выплачивать при рождении первого ребенка</a:t>
            </a:r>
            <a:r>
              <a:rPr lang="ru-RU" sz="2200" dirty="0">
                <a:solidFill>
                  <a:schemeClr val="accent6"/>
                </a:solidFill>
              </a:rPr>
              <a:t>, а сама </a:t>
            </a:r>
            <a:r>
              <a:rPr lang="ru-RU" sz="2200" b="1" dirty="0">
                <a:solidFill>
                  <a:schemeClr val="accent6"/>
                </a:solidFill>
              </a:rPr>
              <a:t>программа будет продлена до 2026-го </a:t>
            </a:r>
            <a:r>
              <a:rPr lang="ru-RU" sz="2200" dirty="0">
                <a:solidFill>
                  <a:schemeClr val="accent6"/>
                </a:solidFill>
              </a:rPr>
              <a:t>(сейчас она распространяется только на второго ребенка и действует до 2021 года). </a:t>
            </a:r>
            <a:endParaRPr lang="ru-RU" sz="2200" dirty="0" smtClean="0">
              <a:solidFill>
                <a:schemeClr val="accent6"/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6"/>
                </a:solidFill>
              </a:rPr>
              <a:t>Размер </a:t>
            </a:r>
            <a:r>
              <a:rPr lang="ru-RU" sz="2200" dirty="0" err="1">
                <a:solidFill>
                  <a:schemeClr val="accent6"/>
                </a:solidFill>
              </a:rPr>
              <a:t>маткапитала</a:t>
            </a:r>
            <a:r>
              <a:rPr lang="ru-RU" sz="2200" dirty="0">
                <a:solidFill>
                  <a:schemeClr val="accent6"/>
                </a:solidFill>
              </a:rPr>
              <a:t> </a:t>
            </a:r>
            <a:r>
              <a:rPr lang="ru-RU" sz="2200" b="1" dirty="0">
                <a:solidFill>
                  <a:schemeClr val="accent6"/>
                </a:solidFill>
              </a:rPr>
              <a:t>на</a:t>
            </a:r>
            <a:r>
              <a:rPr lang="ru-RU" sz="2200" dirty="0">
                <a:solidFill>
                  <a:schemeClr val="accent6"/>
                </a:solidFill>
              </a:rPr>
              <a:t> </a:t>
            </a:r>
            <a:r>
              <a:rPr lang="ru-RU" sz="2200" b="1" dirty="0">
                <a:solidFill>
                  <a:schemeClr val="accent6"/>
                </a:solidFill>
              </a:rPr>
              <a:t>первого ребенка </a:t>
            </a:r>
            <a:r>
              <a:rPr lang="ru-RU" sz="2200" dirty="0">
                <a:solidFill>
                  <a:schemeClr val="accent6"/>
                </a:solidFill>
              </a:rPr>
              <a:t>составит </a:t>
            </a:r>
            <a:r>
              <a:rPr lang="ru-RU" sz="2200" dirty="0" smtClean="0">
                <a:solidFill>
                  <a:schemeClr val="accent6"/>
                </a:solidFill>
              </a:rPr>
              <a:t/>
            </a:r>
            <a:br>
              <a:rPr lang="ru-RU" sz="2200" dirty="0" smtClean="0">
                <a:solidFill>
                  <a:schemeClr val="accent6"/>
                </a:solidFill>
              </a:rPr>
            </a:br>
            <a:r>
              <a:rPr lang="ru-RU" sz="2200" b="1" dirty="0" smtClean="0">
                <a:solidFill>
                  <a:schemeClr val="accent6"/>
                </a:solidFill>
              </a:rPr>
              <a:t>466,6 </a:t>
            </a:r>
            <a:r>
              <a:rPr lang="ru-RU" sz="2200" b="1" dirty="0">
                <a:solidFill>
                  <a:schemeClr val="accent6"/>
                </a:solidFill>
              </a:rPr>
              <a:t>тыс. руб</a:t>
            </a:r>
            <a:r>
              <a:rPr lang="ru-RU" sz="2200" dirty="0">
                <a:solidFill>
                  <a:schemeClr val="accent6"/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22496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9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"/>
            <a:ext cx="9144000" cy="5147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" y="30996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36"/>
            <a:ext cx="8568952" cy="712879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6" y="3206093"/>
            <a:ext cx="4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69"/>
            <a:r>
              <a:rPr lang="ru-RU" b="1" dirty="0">
                <a:solidFill>
                  <a:srgbClr val="2D2D8A">
                    <a:lumMod val="75000"/>
                  </a:srgbClr>
                </a:solidFill>
              </a:rPr>
              <a:t>  </a:t>
            </a:r>
            <a:endParaRPr lang="ru-RU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1376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509" y="772445"/>
            <a:ext cx="86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ДЕМОГРАФИЯ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009" y="1384099"/>
            <a:ext cx="78657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6"/>
                </a:solidFill>
              </a:rPr>
              <a:t>При рождении второго ребенка </a:t>
            </a:r>
            <a:r>
              <a:rPr lang="ru-RU" sz="2000" dirty="0">
                <a:solidFill>
                  <a:schemeClr val="accent6"/>
                </a:solidFill>
              </a:rPr>
              <a:t>семьям, получившим </a:t>
            </a:r>
            <a:r>
              <a:rPr lang="ru-RU" sz="2000" dirty="0" err="1">
                <a:solidFill>
                  <a:schemeClr val="accent6"/>
                </a:solidFill>
              </a:rPr>
              <a:t>маткапитал</a:t>
            </a:r>
            <a:r>
              <a:rPr lang="ru-RU" sz="2000" dirty="0">
                <a:solidFill>
                  <a:schemeClr val="accent6"/>
                </a:solidFill>
              </a:rPr>
              <a:t> на первого, добавят еще </a:t>
            </a:r>
            <a:r>
              <a:rPr lang="ru-RU" sz="2000" b="1" dirty="0">
                <a:solidFill>
                  <a:schemeClr val="accent6"/>
                </a:solidFill>
              </a:rPr>
              <a:t>150 тыс. руб</a:t>
            </a:r>
            <a:r>
              <a:rPr lang="ru-RU" sz="2000" dirty="0">
                <a:solidFill>
                  <a:schemeClr val="accent6"/>
                </a:solidFill>
              </a:rPr>
              <a:t>. </a:t>
            </a:r>
            <a:endParaRPr lang="ru-RU" sz="2000" dirty="0" smtClean="0">
              <a:solidFill>
                <a:schemeClr val="accent6"/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Таким </a:t>
            </a:r>
            <a:r>
              <a:rPr lang="ru-RU" sz="2000" dirty="0">
                <a:solidFill>
                  <a:schemeClr val="accent6"/>
                </a:solidFill>
              </a:rPr>
              <a:t>образом, общий размер материнского капитала для семьи с двумя детьми составит </a:t>
            </a:r>
            <a:r>
              <a:rPr lang="ru-RU" sz="2000" b="1" dirty="0">
                <a:solidFill>
                  <a:schemeClr val="accent6"/>
                </a:solidFill>
              </a:rPr>
              <a:t>616,6 тыс. руб</a:t>
            </a:r>
            <a:r>
              <a:rPr lang="ru-RU" sz="2000" dirty="0">
                <a:solidFill>
                  <a:schemeClr val="accent6"/>
                </a:solidFill>
              </a:rPr>
              <a:t>. Те семьи, где к началу 2020 года уже был один ребенок, при рождении второго получат сразу столько же. Сумма будет индексироваться в соответствии с инфляцией во время действия программы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  <a:p>
            <a:pPr algn="just"/>
            <a:r>
              <a:rPr lang="ru-RU" sz="2000" dirty="0">
                <a:solidFill>
                  <a:schemeClr val="accent6"/>
                </a:solidFill>
              </a:rPr>
              <a:t>После рождения </a:t>
            </a:r>
            <a:r>
              <a:rPr lang="ru-RU" sz="2000" b="1" dirty="0">
                <a:solidFill>
                  <a:schemeClr val="accent6"/>
                </a:solidFill>
              </a:rPr>
              <a:t>третьего ребенка </a:t>
            </a:r>
            <a:r>
              <a:rPr lang="ru-RU" sz="2000" dirty="0">
                <a:solidFill>
                  <a:schemeClr val="accent6"/>
                </a:solidFill>
              </a:rPr>
              <a:t>семьи могут получить от государства </a:t>
            </a:r>
            <a:r>
              <a:rPr lang="ru-RU" sz="2000" b="1" dirty="0">
                <a:solidFill>
                  <a:schemeClr val="accent6"/>
                </a:solidFill>
              </a:rPr>
              <a:t>450 тыс. руб. на погашение ипотечного кредита</a:t>
            </a:r>
            <a:r>
              <a:rPr lang="ru-RU" sz="2000" dirty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6" y="1474403"/>
            <a:ext cx="367139" cy="3408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929072"/>
            <a:ext cx="367139" cy="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14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1411</Words>
  <Application>Microsoft Office PowerPoint</Application>
  <PresentationFormat>Экран (16:9)</PresentationFormat>
  <Paragraphs>183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Горы</vt:lpstr>
      <vt:lpstr>1_Горы</vt:lpstr>
      <vt:lpstr>  </vt:lpstr>
      <vt:lpstr>  </vt:lpstr>
      <vt:lpstr>  </vt:lpstr>
      <vt:lpstr>  </vt:lpstr>
      <vt:lpstr>Презентация PowerPoint</vt:lpstr>
      <vt:lpstr>  </vt:lpstr>
      <vt:lpstr>  </vt:lpstr>
      <vt:lpstr>  </vt:lpstr>
      <vt:lpstr>  </vt:lpstr>
      <vt:lpstr>  </vt:lpstr>
      <vt:lpstr>Презентация PowerPoint</vt:lpstr>
      <vt:lpstr>  </vt:lpstr>
      <vt:lpstr>  </vt:lpstr>
      <vt:lpstr>  </vt:lpstr>
      <vt:lpstr>Презентация PowerPoint</vt:lpstr>
      <vt:lpstr>  </vt:lpstr>
      <vt:lpstr>  </vt:lpstr>
      <vt:lpstr>  </vt:lpstr>
      <vt:lpstr>Презентация PowerPoint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Фаминцева Галина Валентиновна</dc:creator>
  <cp:lastModifiedBy>Саакян Дарья Маратовна</cp:lastModifiedBy>
  <cp:revision>167</cp:revision>
  <cp:lastPrinted>2020-01-13T17:01:08Z</cp:lastPrinted>
  <dcterms:created xsi:type="dcterms:W3CDTF">2019-12-02T06:27:27Z</dcterms:created>
  <dcterms:modified xsi:type="dcterms:W3CDTF">2020-01-22T06:39:38Z</dcterms:modified>
</cp:coreProperties>
</file>