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260" r:id="rId4"/>
    <p:sldId id="309" r:id="rId5"/>
    <p:sldId id="352" r:id="rId6"/>
    <p:sldId id="267" r:id="rId7"/>
    <p:sldId id="311" r:id="rId8"/>
    <p:sldId id="353" r:id="rId9"/>
    <p:sldId id="303" r:id="rId10"/>
    <p:sldId id="354" r:id="rId11"/>
    <p:sldId id="355" r:id="rId12"/>
    <p:sldId id="356" r:id="rId13"/>
    <p:sldId id="357" r:id="rId14"/>
    <p:sldId id="358" r:id="rId15"/>
    <p:sldId id="359" r:id="rId16"/>
    <p:sldId id="361" r:id="rId17"/>
    <p:sldId id="362" r:id="rId18"/>
    <p:sldId id="314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9" r:id="rId34"/>
    <p:sldId id="380" r:id="rId35"/>
    <p:sldId id="294" r:id="rId36"/>
    <p:sldId id="295" r:id="rId37"/>
    <p:sldId id="329" r:id="rId38"/>
    <p:sldId id="330" r:id="rId39"/>
    <p:sldId id="381" r:id="rId40"/>
    <p:sldId id="257" r:id="rId41"/>
    <p:sldId id="270" r:id="rId42"/>
    <p:sldId id="382" r:id="rId43"/>
    <p:sldId id="383" r:id="rId44"/>
    <p:sldId id="384" r:id="rId45"/>
    <p:sldId id="331" r:id="rId46"/>
    <p:sldId id="385" r:id="rId47"/>
    <p:sldId id="386" r:id="rId48"/>
    <p:sldId id="332" r:id="rId49"/>
    <p:sldId id="299" r:id="rId50"/>
    <p:sldId id="336" r:id="rId51"/>
    <p:sldId id="387" r:id="rId52"/>
    <p:sldId id="337" r:id="rId53"/>
    <p:sldId id="266" r:id="rId54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кономист 4" initials="Э4" lastIdx="1" clrIdx="0">
    <p:extLst>
      <p:ext uri="{19B8F6BF-5375-455C-9EA6-DF929625EA0E}">
        <p15:presenceInfo xmlns:p15="http://schemas.microsoft.com/office/powerpoint/2012/main" userId="Экономист 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83959" autoAdjust="0"/>
  </p:normalViewPr>
  <p:slideViewPr>
    <p:cSldViewPr>
      <p:cViewPr varScale="1">
        <p:scale>
          <a:sx n="103" d="100"/>
          <a:sy n="103" d="100"/>
        </p:scale>
        <p:origin x="1164" y="84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зерна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30.2</c:v>
                </c:pt>
                <c:pt idx="1">
                  <c:v>19.5</c:v>
                </c:pt>
                <c:pt idx="2">
                  <c:v>59.1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31.3</c:v>
                </c:pt>
                <c:pt idx="1">
                  <c:v>21.9</c:v>
                </c:pt>
                <c:pt idx="2">
                  <c:v>68.7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3605632"/>
        <c:axId val="203607592"/>
        <c:axId val="158908944"/>
      </c:bar3DChart>
      <c:catAx>
        <c:axId val="20360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3607592"/>
        <c:crosses val="autoZero"/>
        <c:auto val="1"/>
        <c:lblAlgn val="ctr"/>
        <c:lblOffset val="100"/>
        <c:noMultiLvlLbl val="0"/>
      </c:catAx>
      <c:valAx>
        <c:axId val="203607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605632"/>
        <c:crosses val="autoZero"/>
        <c:crossBetween val="between"/>
      </c:valAx>
      <c:serAx>
        <c:axId val="158908944"/>
        <c:scaling>
          <c:orientation val="minMax"/>
        </c:scaling>
        <c:delete val="1"/>
        <c:axPos val="b"/>
        <c:majorTickMark val="none"/>
        <c:minorTickMark val="none"/>
        <c:tickLblPos val="nextTo"/>
        <c:crossAx val="203607592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196403499559561"/>
          <c:y val="0.941808916441219"/>
          <c:w val="0.1175155143024899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молока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964898834796522"/>
          <c:y val="1.38532105088055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435751270203166E-3"/>
          <c:y val="0.11284825280472971"/>
          <c:w val="0.98642365245802111"/>
          <c:h val="0.6882733118444950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01839592333469E-2"/>
                  <c:y val="-3.00507769251326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8771901-3474-4EF4-88DD-C8A9A435BBFB}" type="VALUE">
                      <a: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04188021819639"/>
                      <c:h val="7.343336005803077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9600443045217249E-3"/>
                  <c:y val="-3.7200332283913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Произведено молока, тыс. тн.</c:v>
                </c:pt>
                <c:pt idx="1">
                  <c:v>Общественный сектор,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19.100000000000001</c:v>
                </c:pt>
                <c:pt idx="1">
                  <c:v>9.3000000000000007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573436710550661E-2"/>
                  <c:y val="-4.216037658843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066962030144226E-3"/>
                  <c:y val="-4.2160376588434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Произведено молока, тыс. тн.</c:v>
                </c:pt>
                <c:pt idx="1">
                  <c:v>Общественный сектор,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19.8</c:v>
                </c:pt>
                <c:pt idx="1">
                  <c:v>9.6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Произведено молока, тыс. тн.</c:v>
                </c:pt>
                <c:pt idx="1">
                  <c:v>Общественный сектор,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3608768"/>
        <c:axId val="124548696"/>
        <c:axId val="206607536"/>
      </c:bar3DChart>
      <c:catAx>
        <c:axId val="20360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548696"/>
        <c:crosses val="autoZero"/>
        <c:auto val="1"/>
        <c:lblAlgn val="ctr"/>
        <c:lblOffset val="100"/>
        <c:noMultiLvlLbl val="0"/>
      </c:catAx>
      <c:valAx>
        <c:axId val="124548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3608768"/>
        <c:crosses val="autoZero"/>
        <c:crossBetween val="between"/>
      </c:valAx>
      <c:serAx>
        <c:axId val="206607536"/>
        <c:scaling>
          <c:orientation val="minMax"/>
        </c:scaling>
        <c:delete val="1"/>
        <c:axPos val="b"/>
        <c:majorTickMark val="none"/>
        <c:minorTickMark val="none"/>
        <c:tickLblPos val="nextTo"/>
        <c:crossAx val="124548696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44853545875602041"/>
          <c:y val="0.92196867821907635"/>
          <c:w val="0.13344123234445038"/>
          <c:h val="5.9152990711804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058790508343238E-2"/>
          <c:y val="0.17499372960762308"/>
          <c:w val="0.9383017569645703"/>
          <c:h val="0.63111765359404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-0.12620095166337936"/>
                  <c:y val="-7.339658973148482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 процентов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1DF-4A5C-A6DB-0A8E82E5C98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682463218670536"/>
                  <c:y val="-5.275348529523243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7,5 процентов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1DF-4A5C-A6DB-0A8E82E5C986}"/>
                </c:ext>
                <c:ext xmlns:c15="http://schemas.microsoft.com/office/drawing/2012/chart" uri="{CE6537A1-D6FC-4f65-9D91-7224C49458BB}">
                  <c15:layout>
                    <c:manualLayout>
                      <c:w val="0.22254393803406308"/>
                      <c:h val="0.2007396030211732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39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DF-4A5C-A6DB-0A8E82E5C9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5568776"/>
        <c:axId val="205566424"/>
      </c:barChart>
      <c:catAx>
        <c:axId val="205568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5566424"/>
        <c:crosses val="autoZero"/>
        <c:auto val="1"/>
        <c:lblAlgn val="ctr"/>
        <c:lblOffset val="100"/>
        <c:noMultiLvlLbl val="0"/>
      </c:catAx>
      <c:valAx>
        <c:axId val="20556642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one"/>
        <c:crossAx val="205568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0" cap="none" spc="0">
          <a:ln w="0"/>
          <a:solidFill>
            <a:schemeClr val="accent1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смертности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6533481015072415E-2"/>
                  <c:y val="-7.4400664567826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232019937034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888477277193556E-3"/>
                  <c:y val="-3.2240287979391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28379573137999E-3"/>
                  <c:y val="-1.7360155065825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Болезни системы кровообращения</c:v>
                </c:pt>
                <c:pt idx="1">
                  <c:v>злокачественные образования</c:v>
                </c:pt>
                <c:pt idx="2">
                  <c:v>болезни желудочно - кишечного тракта</c:v>
                </c:pt>
                <c:pt idx="3">
                  <c:v>паразитарные и инфекционные заболевания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562.79999999999995</c:v>
                </c:pt>
                <c:pt idx="1">
                  <c:v>181.2</c:v>
                </c:pt>
                <c:pt idx="2">
                  <c:v>85.9</c:v>
                </c:pt>
                <c:pt idx="3">
                  <c:v>58.8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3066962030144829E-2"/>
                  <c:y val="-1.98401772180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41361392863759E-2"/>
                  <c:y val="-1.7360155065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453569624115866E-2"/>
                  <c:y val="-2.4800221522608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066962030144829E-2"/>
                  <c:y val="-3.2240287979391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Болезни системы кровообращения</c:v>
                </c:pt>
                <c:pt idx="1">
                  <c:v>злокачественные образования</c:v>
                </c:pt>
                <c:pt idx="2">
                  <c:v>болезни желудочно - кишечного тракта</c:v>
                </c:pt>
                <c:pt idx="3">
                  <c:v>паразитарные и инфекционные заболевания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606.4</c:v>
                </c:pt>
                <c:pt idx="1">
                  <c:v>195.3</c:v>
                </c:pt>
                <c:pt idx="2">
                  <c:v>46.9</c:v>
                </c:pt>
                <c:pt idx="3">
                  <c:v>30.8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Болезни системы кровообращения</c:v>
                </c:pt>
                <c:pt idx="1">
                  <c:v>злокачественные образования</c:v>
                </c:pt>
                <c:pt idx="2">
                  <c:v>болезни желудочно - кишечного тракта</c:v>
                </c:pt>
                <c:pt idx="3">
                  <c:v>паразитарные и инфекционные заболевания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571128"/>
        <c:axId val="205564856"/>
        <c:axId val="0"/>
      </c:bar3DChart>
      <c:catAx>
        <c:axId val="20557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5564856"/>
        <c:crosses val="autoZero"/>
        <c:auto val="1"/>
        <c:lblAlgn val="ctr"/>
        <c:lblOffset val="100"/>
        <c:noMultiLvlLbl val="0"/>
      </c:catAx>
      <c:valAx>
        <c:axId val="205564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57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руб.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94312396661809E-2"/>
          <c:y val="0.13030694864126324"/>
          <c:w val="0.9636263417668407"/>
          <c:h val="0.757204269074982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3957282124528131E-2"/>
                  <c:y val="-2.464415394096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6027E-2"/>
                  <c:y val="-1.0927802717882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76876590050214E-3"/>
                  <c:y val="-1.971532315277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Заработная плата</c:v>
                </c:pt>
                <c:pt idx="1">
                  <c:v>Пенсия</c:v>
                </c:pt>
                <c:pt idx="2">
                  <c:v>Среднедушевой доход населения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13.7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5376876590051146E-3"/>
                  <c:y val="-3.203740012325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599E-3"/>
                  <c:y val="-6.2834865627822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88438295025573E-2"/>
                  <c:y val="-3.450181551735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Заработная плата</c:v>
                </c:pt>
                <c:pt idx="1">
                  <c:v>Пенсия</c:v>
                </c:pt>
                <c:pt idx="2">
                  <c:v>Среднедушевой доход населения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31.5</c:v>
                </c:pt>
                <c:pt idx="1">
                  <c:v>12.8</c:v>
                </c:pt>
                <c:pt idx="2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Среднеобластной показатель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688438295025573E-2"/>
                  <c:y val="-3.6966230911453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98657011965916E-2"/>
                  <c:y val="-2.4587556115234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Заработная плата</c:v>
                </c:pt>
                <c:pt idx="1">
                  <c:v>Пенсия</c:v>
                </c:pt>
                <c:pt idx="2">
                  <c:v>Среднедушевой доход населения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45.5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563680"/>
        <c:axId val="205564072"/>
        <c:axId val="0"/>
      </c:bar3DChart>
      <c:catAx>
        <c:axId val="20556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5564072"/>
        <c:crosses val="autoZero"/>
        <c:auto val="1"/>
        <c:lblAlgn val="ctr"/>
        <c:lblOffset val="100"/>
        <c:noMultiLvlLbl val="0"/>
      </c:catAx>
      <c:valAx>
        <c:axId val="205564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56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8T08:54:35.35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0.38078</cdr:x>
      <cdr:y>0.25035</cdr:y>
    </cdr:from>
    <cdr:to>
      <cdr:x>0.6829</cdr:x>
      <cdr:y>0.25035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ECDD1C74-BCE0-4720-BB4D-1C776D0BAC74}"/>
            </a:ext>
          </a:extLst>
        </cdr:cNvPr>
        <cdr:cNvCxnSpPr/>
      </cdr:nvCxnSpPr>
      <cdr:spPr bwMode="auto">
        <a:xfrm xmlns:a="http://schemas.openxmlformats.org/drawingml/2006/main" flipH="1">
          <a:off x="2460960" y="920277"/>
          <a:ext cx="195257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0.69549</cdr:x>
      <cdr:y>0.2544</cdr:y>
    </cdr:from>
    <cdr:to>
      <cdr:x>0.72539</cdr:x>
      <cdr:y>0.56287</cdr:y>
    </cdr:to>
    <cdr:sp macro="" textlink="">
      <cdr:nvSpPr>
        <cdr:cNvPr id="11" name="Стрелка вниз 10"/>
        <cdr:cNvSpPr/>
      </cdr:nvSpPr>
      <cdr:spPr bwMode="auto">
        <a:xfrm xmlns:a="http://schemas.openxmlformats.org/drawingml/2006/main">
          <a:off x="4494891" y="935189"/>
          <a:ext cx="193241" cy="113393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85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87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60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1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53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45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5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2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17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757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891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65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1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3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8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68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0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9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7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9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6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12.01.2021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4017"/>
              <a:t>12.01.2021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401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6.pn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6.png"/><Relationship Id="rId7" Type="http://schemas.openxmlformats.org/officeDocument/2006/relationships/image" Target="../media/image8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8" y="-266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05" y="1653703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социально-экономического развития Крапивинского муниципального округа за 2020 год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653" y="151305"/>
            <a:ext cx="720080" cy="1067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51305"/>
            <a:ext cx="1402161" cy="1067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17" y="34007"/>
            <a:ext cx="1572904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0517" y="1012508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315 субъектов МСП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 субъектов МСП - вновь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зарегистрировано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165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 организовано</a:t>
            </a:r>
            <a:endParaRPr lang="ru-RU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277" y="2623507"/>
            <a:ext cx="3312368" cy="36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3285" y="557757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магазина пгт. Зеленогорский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5" y="2623507"/>
            <a:ext cx="3150145" cy="36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445" y="5750290"/>
            <a:ext cx="275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139" y="2623507"/>
            <a:ext cx="3503217" cy="36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1419" y="585457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20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008" y="998121"/>
            <a:ext cx="7704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финансовая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субъектам МСП: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«Плотниковское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Маслакова Т.И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Сызранов А.А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Ребрикова Е.П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«Ритуальный зал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«Ельцов А.Ю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Шепелева М.Г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Александрова И.А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ИП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Скорюпина Т.Н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401" y="1579944"/>
            <a:ext cx="3206255" cy="2341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9355" y="3540539"/>
            <a:ext cx="282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Александрова И.А.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400" y="4032176"/>
            <a:ext cx="3206255" cy="22865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3311" y="589096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«Плотниковское»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40" y="1579943"/>
            <a:ext cx="2583317" cy="47387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0019" y="58075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Маслакова Т.И.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28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161" y="975319"/>
            <a:ext cx="744461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материально – технической базы:</a:t>
            </a:r>
            <a:endParaRPr lang="ru-RU" sz="2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новых автомобиля скорой медицинской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</a:t>
            </a:r>
            <a:endParaRPr lang="ru-RU" sz="2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мониторов реанимационных и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анестезиологических</a:t>
            </a:r>
            <a:endParaRPr lang="ru-RU" sz="2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автоматизированных рабочих мест, сервер, программный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</a:t>
            </a:r>
            <a:endParaRPr lang="ru-RU" sz="2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ультразвуковых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исследований</a:t>
            </a:r>
            <a:endParaRPr lang="ru-RU" sz="2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пульсоксиметров </a:t>
            </a:r>
            <a:endParaRPr lang="ru-RU" sz="26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морозильный ларь</a:t>
            </a:r>
            <a:endParaRPr lang="ru-RU" sz="2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Построена вертолетная площадка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«Зеленогорская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6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82" y="1947165"/>
            <a:ext cx="3451619" cy="39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6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639" y="936804"/>
            <a:ext cx="80796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семинары по медицинской профилактике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подключение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сети Интернет 5 кабинетов врачей ОВП во врачебных амбулаториях и  2 ФАПа:  с. Банново и п. Каменный.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736" y="2970970"/>
            <a:ext cx="4122294" cy="3213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0639" y="3076148"/>
            <a:ext cx="60419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запись на прием к врачу через федеральный портал vrach42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автоматизированные рабочие места на ФАПы в д.Плотниковка, с.Междугорное,        д.Березовка, д.Перехляй и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п.Каменный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9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9161" y="1095152"/>
            <a:ext cx="75781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врачами – 48%: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 </a:t>
            </a: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врачей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прибыли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работу 5 врачей, из них 3 молодых </a:t>
            </a: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специалиста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средним медицинским персоналом – 57%: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медицинского персонала </a:t>
            </a: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138 человек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трудоустроились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237" y="2303983"/>
            <a:ext cx="36004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4152186"/>
              </p:ext>
            </p:extLst>
          </p:nvPr>
        </p:nvGraphicFramePr>
        <p:xfrm>
          <a:off x="720478" y="1050684"/>
          <a:ext cx="10178708" cy="512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7128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459" y="1050684"/>
            <a:ext cx="929206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туберкулеза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32%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ВИЧ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62,8% </a:t>
            </a:r>
            <a:endParaRPr lang="ru-RU" sz="3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болезней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дыхания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39,4% </a:t>
            </a:r>
            <a:endParaRPr lang="ru-RU" sz="3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внешних причин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20,5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бщая смертность - 12,3 на 1000 человек населения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населения в трудоспособном </a:t>
            </a:r>
            <a:r>
              <a:rPr lang="ru-RU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</a:t>
            </a: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827,2 на 100 тыс. трудоспособного населения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118 теле ЭКГ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телемедицинских консультаций</a:t>
            </a:r>
            <a:endParaRPr lang="ru-RU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6337101" y="1129476"/>
            <a:ext cx="288032" cy="4175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5085887" y="1585013"/>
            <a:ext cx="285020" cy="434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357" y="2044617"/>
            <a:ext cx="329213" cy="432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173" y="2943465"/>
            <a:ext cx="329213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98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 три центра «Точка роста»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45" y="1582021"/>
            <a:ext cx="3220116" cy="4251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853" y="1582021"/>
            <a:ext cx="3168353" cy="42512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20877" y="5934675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Зеленовская школа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698" y="5904383"/>
            <a:ext cx="322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школа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49269" y="5934675"/>
            <a:ext cx="2991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Мунгатская школа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398" y="1582021"/>
            <a:ext cx="3197966" cy="42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в Мунгатской школе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09" y="1727919"/>
            <a:ext cx="4032448" cy="4320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117" y="1727919"/>
            <a:ext cx="3959955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«Аэромоделирование»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711" y="1401259"/>
            <a:ext cx="3600400" cy="47191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19" y="1364428"/>
            <a:ext cx="3312370" cy="2163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19" y="3744143"/>
            <a:ext cx="331237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685" y="99582"/>
            <a:ext cx="384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773231"/>
            <a:ext cx="7614564" cy="1219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0251" y="1083579"/>
            <a:ext cx="620291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 собственные средства 260,6 млн. руб.:</a:t>
            </a:r>
          </a:p>
          <a:p>
            <a:pPr marL="342900" lvl="0" indent="-342900" defTabSz="914400">
              <a:buFont typeface="Wingdings" panose="05000000000000000000" pitchFamily="2" charset="2"/>
              <a:buChar char="ü"/>
            </a:pPr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128,1 млн. руб. – оборудование</a:t>
            </a:r>
          </a:p>
          <a:p>
            <a:pPr marL="342900" lvl="0" indent="-342900" defTabSz="914400">
              <a:buFont typeface="Wingdings" panose="05000000000000000000" pitchFamily="2" charset="2"/>
              <a:buChar char="ü"/>
            </a:pPr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93,2 млн. руб. – химическая защита</a:t>
            </a:r>
          </a:p>
          <a:p>
            <a:pPr marL="342900" lvl="0" indent="-342900" defTabSz="914400">
              <a:buFont typeface="Wingdings" panose="05000000000000000000" pitchFamily="2" charset="2"/>
              <a:buChar char="ü"/>
            </a:pPr>
            <a:r>
              <a:rPr lang="ru-RU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39,3 млн. руб. – минеральные удобрения</a:t>
            </a:r>
          </a:p>
          <a:p>
            <a:pPr marL="457200" lvl="0" indent="-457200" defTabSz="914400"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64,0 млн. руб. – государственная поддержка</a:t>
            </a:r>
          </a:p>
          <a:p>
            <a:pPr marL="342900" lvl="0" indent="-342900" defTabSz="914400">
              <a:buFont typeface="Wingdings" panose="05000000000000000000" pitchFamily="2" charset="2"/>
              <a:buChar char="ü"/>
            </a:pP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157" y="1811502"/>
            <a:ext cx="438857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Банновская школа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557" y="1375560"/>
            <a:ext cx="3468925" cy="2368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557" y="3960167"/>
            <a:ext cx="3468925" cy="23365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21" y="1655911"/>
            <a:ext cx="4051092" cy="43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9972" y="869185"/>
            <a:ext cx="342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7126" y="876030"/>
            <a:ext cx="1909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СКУД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442" y="1544456"/>
            <a:ext cx="3318339" cy="22217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442" y="3984835"/>
            <a:ext cx="3318339" cy="2351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565" y="1544456"/>
            <a:ext cx="3600035" cy="22217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565" y="3911385"/>
            <a:ext cx="3600035" cy="24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653" y="15971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269" y="3745997"/>
            <a:ext cx="3167989" cy="2446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1277" y="554581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 в Банновской школе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7" y="3745997"/>
            <a:ext cx="3420924" cy="244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437" y="555759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  в д/с «Улыбка» пгт.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99" y="1264492"/>
            <a:ext cx="3402665" cy="22187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8696" y="2781290"/>
            <a:ext cx="3024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кровли в Банновском детском саду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45" y="1264491"/>
            <a:ext cx="3526467" cy="22187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30945" y="2781290"/>
            <a:ext cx="299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сан. узлов в Зеленовской школе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764" y="1264491"/>
            <a:ext cx="3189494" cy="22148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49269" y="275270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сантехники в Перехляйской школе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45" y="3745997"/>
            <a:ext cx="3526467" cy="24579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30945" y="5557599"/>
            <a:ext cx="307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 в Красноключинской школе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6501" y="981601"/>
            <a:ext cx="75316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 социальной поддержки отдельных категорий граждан на 01.11.2020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56,7 млн. руб.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средств областного бюджета оказана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помощь 195 гражданам на общую сумму 824,7 тыс.  руб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местного бюджета оказана материальная помощь 1338 гражданам на общую сумму 1033,4 тыс.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842 семьи получают субсидию за услуги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семей, пользующихся льготами - 7089, в том числе: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льготники – 1723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льготники – 5314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бюджет–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7241" y="1104738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социально-реабилитационного отделения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573" y="2039034"/>
            <a:ext cx="3744416" cy="40104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01" y="2268983"/>
            <a:ext cx="3672408" cy="35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5225" y="2015951"/>
            <a:ext cx="5706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поддержка: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рождении первого ребенка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многодетным семьям</a:t>
            </a: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876" y="2015951"/>
            <a:ext cx="3359289" cy="28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824" y="60899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4533" y="817080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«Культурная среда»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58" y="1342165"/>
            <a:ext cx="2958299" cy="227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58" y="3749809"/>
            <a:ext cx="2958299" cy="2586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917" y="1342165"/>
            <a:ext cx="3168352" cy="227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430" y="3744897"/>
            <a:ext cx="2951966" cy="25866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430" y="1342165"/>
            <a:ext cx="2951966" cy="22105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917" y="3757894"/>
            <a:ext cx="3168352" cy="25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2402" y="1208954"/>
            <a:ext cx="90730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«Творческие люди»: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Московский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институт культуры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институт кинематографии имени С.А. Герасимова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Кемеровский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институт культуры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«Цифровая среда»: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оцифровано 8614 экземпляров</a:t>
            </a:r>
            <a:endParaRPr lang="ru-RU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4533" y="863823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«Тарадановский СДК»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53" y="1871935"/>
            <a:ext cx="3456384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870" y="1871935"/>
            <a:ext cx="3240359" cy="3888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262" y="1871936"/>
            <a:ext cx="345638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2402" y="1208954"/>
            <a:ext cx="90730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«Поддержка отрасли культуры»: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айонный дом культуры пгт. Крапивинский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«Волонтеры культуры»: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добровольцыроссии.рф - 90 волонтеров </a:t>
            </a:r>
            <a:endParaRPr lang="ru-RU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81" y="3816151"/>
            <a:ext cx="4483799" cy="2514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21" y="3816151"/>
            <a:ext cx="461448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37979061"/>
              </p:ext>
            </p:extLst>
          </p:nvPr>
        </p:nvGraphicFramePr>
        <p:xfrm>
          <a:off x="378696" y="1079847"/>
          <a:ext cx="970282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189" y="1899275"/>
            <a:ext cx="367990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350396" y="75261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15971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756" y="919024"/>
            <a:ext cx="360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 в Зеленовском СДК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877" y="3960167"/>
            <a:ext cx="2952328" cy="2376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5831" y="981601"/>
            <a:ext cx="3363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фойе Борисовского СДК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877" y="1620555"/>
            <a:ext cx="2952328" cy="21955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94" y="1627932"/>
            <a:ext cx="3215328" cy="46364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360" y="1620555"/>
            <a:ext cx="3046221" cy="47158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73919" y="780525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Тарадановского СДК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7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73" y="2303983"/>
            <a:ext cx="4273083" cy="35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2303983"/>
            <a:ext cx="4392488" cy="3528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2525" y="1079847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В.Д. Вучичевичу-Сибирскому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1452" y="863823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истории Крапивинской ГЭС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53" y="2087959"/>
            <a:ext cx="4938952" cy="3672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2159967"/>
            <a:ext cx="482845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799" y="222826"/>
            <a:ext cx="120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38117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9675" y="1236678"/>
            <a:ext cx="3048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– норма жизни»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7101" y="97793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Молодежь, спорт и туризм Кузбасса»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09" y="1685818"/>
            <a:ext cx="4120863" cy="42259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4776" y="55424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053" y="1685817"/>
            <a:ext cx="4176464" cy="4225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5053" y="54964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84" name="CustomShape 5"/>
          <p:cNvSpPr/>
          <p:nvPr/>
        </p:nvSpPr>
        <p:spPr>
          <a:xfrm>
            <a:off x="576462" y="4248199"/>
            <a:ext cx="10225134" cy="194421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</a:t>
            </a:r>
            <a:endParaRPr lang="ru-RU" sz="2400" spc="-1" dirty="0" smtClean="0">
              <a:solidFill>
                <a:srgbClr val="3B4555"/>
              </a:solidFill>
              <a:uFill>
                <a:solidFill>
                  <a:srgbClr val="FFFFFF"/>
                </a:solidFill>
              </a:uFill>
              <a:latin typeface="Futura PT Medium"/>
              <a:ea typeface="Times New Roman"/>
            </a:endParaRPr>
          </a:p>
          <a:p>
            <a:pPr algn="just">
              <a:lnSpc>
                <a:spcPct val="100000"/>
              </a:lnSpc>
            </a:pPr>
            <a:endParaRPr lang="ru-RU" sz="2400" spc="-1" dirty="0" smtClean="0">
              <a:solidFill>
                <a:srgbClr val="3B4555"/>
              </a:solidFill>
              <a:uFill>
                <a:solidFill>
                  <a:srgbClr val="FFFFFF"/>
                </a:solidFill>
              </a:uFill>
              <a:latin typeface="Futura PT Medium"/>
              <a:ea typeface="Times New Roman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5840" y="982879"/>
            <a:ext cx="68254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104,0млн. руб. - модернизация объектов ЖКХ: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72,9 млн. руб. – областной бюджет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19,6 млн. руб. – местный бюджет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11,5 млн. руб. – средства предприятия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40" y="2665063"/>
            <a:ext cx="4069341" cy="2951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40" y="520472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Коллектор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2665063"/>
            <a:ext cx="4104456" cy="2981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61570" y="517404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Крапивинский, ул. Заводская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03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2640" y="96035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6" y="357079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21" y="954142"/>
            <a:ext cx="1032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водовода по проекту "Водоснабжение пгт Крапивинский, Кемеровской обл. от водозабора пгт Зеленогорский»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45" y="2087959"/>
            <a:ext cx="3096344" cy="3672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59" y="2087959"/>
            <a:ext cx="3096344" cy="3672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237" y="2087958"/>
            <a:ext cx="3096344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4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1095840" y="85745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333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95753" y="115740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2598" y="1010598"/>
            <a:ext cx="755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объектов теплоснабжения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1585807"/>
            <a:ext cx="3975963" cy="4604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0548" y="568835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 длительного горения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597" y="1585808"/>
            <a:ext cx="4038399" cy="4604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2565" y="5544343"/>
            <a:ext cx="351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Котлы Квр – 0,5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4040" y="1070100"/>
            <a:ext cx="289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7674" y="102196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общественных пространств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37" y="2064431"/>
            <a:ext cx="3617156" cy="3911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6725" y="5530405"/>
            <a:ext cx="317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Борисово, ул. Санаторная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518" y="2064431"/>
            <a:ext cx="3597959" cy="39119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08565" y="553040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231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25" y="5530405"/>
            <a:ext cx="317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Борисово, ул. Санаторная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8565" y="553040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040" y="935831"/>
            <a:ext cx="818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многоквартирных домов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828" y="1943942"/>
            <a:ext cx="3240361" cy="3312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221" y="1943943"/>
            <a:ext cx="3456384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64" y="1922382"/>
            <a:ext cx="3287525" cy="33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14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64491" y="74139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1257" y="415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0694" y="125276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40757" y="5665056"/>
            <a:ext cx="57594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Крапивинский, ул.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Мостовая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4491" y="851845"/>
            <a:ext cx="7992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7718 кв. метров – ввод жилья за 11 месяцев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533" y="1851151"/>
            <a:ext cx="3672408" cy="3621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1682842"/>
            <a:ext cx="3984196" cy="37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381" y="1541471"/>
            <a:ext cx="68558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рожай масличных культур: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рапс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сурепица - 12,4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    на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51,2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соя - 244 тонны (    на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 - 776 тонны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2019 году 37 тонн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картофеля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-18,6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   на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верх 2"/>
          <p:cNvSpPr/>
          <p:nvPr/>
        </p:nvSpPr>
        <p:spPr>
          <a:xfrm>
            <a:off x="623858" y="2592015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>
            <a:off x="3928035" y="3096071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>
            <a:off x="3168749" y="5040287"/>
            <a:ext cx="288032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165" y="1674028"/>
            <a:ext cx="4104093" cy="43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75" y="1007839"/>
            <a:ext cx="2898562" cy="2520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2417" y="315878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в с. Банново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7" y="3655977"/>
            <a:ext cx="2918420" cy="25978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8984" y="5884449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в с. Бердюгино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909" y="3655977"/>
            <a:ext cx="2661419" cy="25978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52909" y="556128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школьного маршрута с. Барачаты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986" y="1264491"/>
            <a:ext cx="3772651" cy="49892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03621" y="557579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Грейдирование дорог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 . Банново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909" y="1007839"/>
            <a:ext cx="2658891" cy="25183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76440" y="2624568"/>
            <a:ext cx="2480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дороги в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Крапивинский,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Больничная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09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79" y="2240673"/>
            <a:ext cx="3985051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053" y="2240673"/>
            <a:ext cx="4101470" cy="3816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6501" y="937869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ремонту асфальтобетонного покрытия автомобильной дороги ремонт автомобильной дороги «Панфилово- Крапивинский- Борисово»</a:t>
            </a:r>
          </a:p>
        </p:txBody>
      </p:sp>
    </p:spTree>
    <p:extLst>
      <p:ext uri="{BB962C8B-B14F-4D97-AF65-F5344CB8AC3E}">
        <p14:creationId xmlns:p14="http://schemas.microsoft.com/office/powerpoint/2010/main" val="3995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33860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34834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960" y="1894851"/>
            <a:ext cx="2880320" cy="21282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960" y="4176191"/>
            <a:ext cx="2880320" cy="2181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173" y="92535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Остановочный павильон пгт. Зеленогорский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4960" y="944879"/>
            <a:ext cx="302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 разметки </a:t>
            </a:r>
          </a:p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86" y="1894851"/>
            <a:ext cx="2718097" cy="4463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6411" y="99579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дорог пгт. Крапивинский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057" y="1894851"/>
            <a:ext cx="3747540" cy="44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09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28095" y="122542"/>
            <a:ext cx="441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Автобусное обслуживание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253" y="1835931"/>
            <a:ext cx="3464991" cy="3672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8133" y="77484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новых автобуса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96" y="1835931"/>
            <a:ext cx="3438125" cy="36724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837" y="1835931"/>
            <a:ext cx="36004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868" y="74295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детских площадок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861" y="1583902"/>
            <a:ext cx="3096344" cy="47519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5231" y="587774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Березовка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29" y="1568722"/>
            <a:ext cx="3528392" cy="23914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17221" y="354420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Банново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229" y="4032175"/>
            <a:ext cx="3528392" cy="230371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37303" y="5877742"/>
            <a:ext cx="273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Каменка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70" y="1568722"/>
            <a:ext cx="3385774" cy="23914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8470" y="3267202"/>
            <a:ext cx="244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Крапивинский,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60 лет Октября 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70" y="4032175"/>
            <a:ext cx="3384375" cy="23037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4763" y="5877742"/>
            <a:ext cx="296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Плотниковский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868" y="74295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4 мест захоронения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7221" y="5832375"/>
            <a:ext cx="273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Каменка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631" y="3841464"/>
            <a:ext cx="3359187" cy="2517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3045" y="586456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Тараданово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631" y="1261981"/>
            <a:ext cx="3359187" cy="24144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3045" y="317984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Бердюгино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046" y="1261981"/>
            <a:ext cx="3455919" cy="24144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4725" y="3252148"/>
            <a:ext cx="33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Максимово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046" y="3835367"/>
            <a:ext cx="3455919" cy="25239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8589" y="5832375"/>
            <a:ext cx="283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Кабаново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421" y="769615"/>
            <a:ext cx="4104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пешеходного тротуара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7221" y="5832375"/>
            <a:ext cx="273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Каменка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8949" y="867107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мемориального комплекса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93" y="1871935"/>
            <a:ext cx="4104456" cy="41044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1871935"/>
            <a:ext cx="4104093" cy="41044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84229" y="551368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Каменный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3221" y="55136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52525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73833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8696" y="1392263"/>
            <a:ext cx="1080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815793" y="19293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спортивные площадки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99" y="1056753"/>
            <a:ext cx="3391181" cy="246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0506" y="3122725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Сарапки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520" y="3626549"/>
            <a:ext cx="3407460" cy="2789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3557" y="604669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Михайловский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641" y="1024681"/>
            <a:ext cx="3443359" cy="2467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21640" y="312272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Банново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639" y="3626549"/>
            <a:ext cx="3443361" cy="27894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31269" y="5692755"/>
            <a:ext cx="282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Крапивинский,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им. Васильева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1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9315" y="237373"/>
            <a:ext cx="8645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государственных и муниципальных услуг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7874" y="944582"/>
            <a:ext cx="93856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отдел Мои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215 государственных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услуг оказывается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755 человек – воспользовались услугами на портале государственных услуг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533" y="3111617"/>
            <a:ext cx="3995465" cy="2912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3111617"/>
            <a:ext cx="4032085" cy="29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23073" y="237373"/>
            <a:ext cx="441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населения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39798080"/>
              </p:ext>
            </p:extLst>
          </p:nvPr>
        </p:nvGraphicFramePr>
        <p:xfrm>
          <a:off x="504453" y="1111071"/>
          <a:ext cx="10009112" cy="515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312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70238718"/>
              </p:ext>
            </p:extLst>
          </p:nvPr>
        </p:nvGraphicFramePr>
        <p:xfrm>
          <a:off x="216421" y="1216772"/>
          <a:ext cx="10225136" cy="4975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400997" y="2080869"/>
            <a:ext cx="56886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мяса – 3,1 тонны: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общественном секторе – 300 тонн мяса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 животноводческий комплекс на 400 голов</a:t>
            </a:r>
          </a:p>
          <a:p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9724" y="237373"/>
            <a:ext cx="5024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452" y="1799927"/>
            <a:ext cx="46805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родилось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177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малышей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232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78 браков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разводов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989" y="1571370"/>
            <a:ext cx="5338378" cy="42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782024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78097" y="107987"/>
            <a:ext cx="321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2021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5193" y="951222"/>
            <a:ext cx="8496944" cy="5163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производства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сельхозпродукции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продолжение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проекта «Водоснабжение пгт. Крапивинский, Кемеровской области от водозабора пгт. Зеленогорский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 доступным и комфортным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жильем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дорог и благоустройство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национальных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проектах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501" y="252000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268" y="431775"/>
            <a:ext cx="719390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76" y="408999"/>
            <a:ext cx="140220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81396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669" y="96254"/>
            <a:ext cx="356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4453" y="946908"/>
            <a:ext cx="880958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dirty="0" smtClean="0"/>
              <a:t>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месторождений нерудных полезных ископаемых: базальтов, гравийно-песчаных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смесей: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«Крапивинский карьер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«Тарадановский 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карьер»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«Сибгеолит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«Строймаш»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пищевой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Афонасьева К.В.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Ельцов А.Ю.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ПК «Крапивинский»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строительных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«Зеленогорский завод железобетонных изделий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57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81396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669" y="96254"/>
            <a:ext cx="356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8356" y="1264491"/>
            <a:ext cx="9021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</a:t>
            </a:r>
            <a:r>
              <a:rPr lang="ru-RU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производства: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добыча полезных ископаемых на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01.07.2020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142,7% (2019 год- 111,8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обрабатывающие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производства на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01.07.2020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159,6% (2019 год – 115,9</a:t>
            </a:r>
            <a:r>
              <a:rPr lang="ru-RU" sz="32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991003" y="863823"/>
            <a:ext cx="8940940" cy="6849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4493" y="170580"/>
            <a:ext cx="893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 и среднее предпринимательство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48" y="1208954"/>
            <a:ext cx="907300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региональных проекта национального проекта </a:t>
            </a:r>
            <a:r>
              <a:rPr lang="ru-RU" sz="27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«Малое и среднее предпринимательство и поддержка индивидуальной предпринимательской инициативы</a:t>
            </a:r>
            <a:r>
              <a:rPr lang="ru-RU" sz="27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7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7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Популяризация предпринимательства</a:t>
            </a: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7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условий ведения предпринимательской деятельности</a:t>
            </a: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7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доступа субъектов малого и среднего предпринимательства к финансовой поддержке, в том числе, к льготному финансированию</a:t>
            </a: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7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Акселерация субъектов малого и среднего предпринимательства</a:t>
            </a:r>
            <a:r>
              <a:rPr lang="ru-RU" sz="27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7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836D1805-57B3-4E04-8411-8E76B8EB0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9448405"/>
              </p:ext>
            </p:extLst>
          </p:nvPr>
        </p:nvGraphicFramePr>
        <p:xfrm>
          <a:off x="2160637" y="2375991"/>
          <a:ext cx="6106839" cy="3473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2525" y="137258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единого налога на вмененный доход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985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7677</TotalTime>
  <Words>1277</Words>
  <Application>Microsoft Office PowerPoint</Application>
  <PresentationFormat>Произвольный</PresentationFormat>
  <Paragraphs>291</Paragraphs>
  <Slides>52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Futura PT Bold</vt:lpstr>
      <vt:lpstr>Futura PT Light</vt:lpstr>
      <vt:lpstr>Futura PT Medium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""</cp:lastModifiedBy>
  <cp:revision>1815</cp:revision>
  <cp:lastPrinted>2019-11-26T02:10:04Z</cp:lastPrinted>
  <dcterms:created xsi:type="dcterms:W3CDTF">2018-10-19T07:56:24Z</dcterms:created>
  <dcterms:modified xsi:type="dcterms:W3CDTF">2021-01-12T05:33:49Z</dcterms:modified>
</cp:coreProperties>
</file>