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256" r:id="rId3"/>
    <p:sldId id="313" r:id="rId4"/>
    <p:sldId id="260" r:id="rId5"/>
    <p:sldId id="309" r:id="rId6"/>
    <p:sldId id="352" r:id="rId7"/>
    <p:sldId id="267" r:id="rId8"/>
    <p:sldId id="388" r:id="rId9"/>
    <p:sldId id="311" r:id="rId10"/>
    <p:sldId id="353" r:id="rId11"/>
    <p:sldId id="354" r:id="rId12"/>
    <p:sldId id="355" r:id="rId13"/>
    <p:sldId id="357" r:id="rId14"/>
    <p:sldId id="358" r:id="rId15"/>
    <p:sldId id="359" r:id="rId16"/>
    <p:sldId id="389" r:id="rId17"/>
    <p:sldId id="361" r:id="rId18"/>
    <p:sldId id="408" r:id="rId19"/>
    <p:sldId id="362" r:id="rId20"/>
    <p:sldId id="314" r:id="rId21"/>
    <p:sldId id="364" r:id="rId22"/>
    <p:sldId id="365" r:id="rId23"/>
    <p:sldId id="366" r:id="rId24"/>
    <p:sldId id="367" r:id="rId25"/>
    <p:sldId id="391" r:id="rId26"/>
    <p:sldId id="392" r:id="rId27"/>
    <p:sldId id="369" r:id="rId28"/>
    <p:sldId id="370" r:id="rId29"/>
    <p:sldId id="371" r:id="rId30"/>
    <p:sldId id="373" r:id="rId31"/>
    <p:sldId id="377" r:id="rId32"/>
    <p:sldId id="394" r:id="rId33"/>
    <p:sldId id="395" r:id="rId34"/>
    <p:sldId id="396" r:id="rId35"/>
    <p:sldId id="397" r:id="rId36"/>
    <p:sldId id="379" r:id="rId37"/>
    <p:sldId id="294" r:id="rId38"/>
    <p:sldId id="398" r:id="rId39"/>
    <p:sldId id="295" r:id="rId40"/>
    <p:sldId id="399" r:id="rId41"/>
    <p:sldId id="329" r:id="rId42"/>
    <p:sldId id="400" r:id="rId43"/>
    <p:sldId id="401" r:id="rId44"/>
    <p:sldId id="402" r:id="rId45"/>
    <p:sldId id="381" r:id="rId46"/>
    <p:sldId id="403" r:id="rId47"/>
    <p:sldId id="410" r:id="rId48"/>
    <p:sldId id="411" r:id="rId49"/>
    <p:sldId id="257" r:id="rId50"/>
    <p:sldId id="270" r:id="rId51"/>
    <p:sldId id="404" r:id="rId52"/>
    <p:sldId id="382" r:id="rId53"/>
    <p:sldId id="383" r:id="rId54"/>
    <p:sldId id="384" r:id="rId55"/>
    <p:sldId id="331" r:id="rId56"/>
    <p:sldId id="405" r:id="rId57"/>
    <p:sldId id="406" r:id="rId58"/>
    <p:sldId id="336" r:id="rId59"/>
    <p:sldId id="387" r:id="rId60"/>
    <p:sldId id="337" r:id="rId61"/>
    <p:sldId id="407" r:id="rId62"/>
    <p:sldId id="266" r:id="rId63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 4" initials="Э4" lastIdx="1" clrIdx="0">
    <p:extLst>
      <p:ext uri="{19B8F6BF-5375-455C-9EA6-DF929625EA0E}">
        <p15:presenceInfo xmlns:p15="http://schemas.microsoft.com/office/powerpoint/2012/main" userId="Экономист 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3959" autoAdjust="0"/>
  </p:normalViewPr>
  <p:slideViewPr>
    <p:cSldViewPr>
      <p:cViewPr varScale="1">
        <p:scale>
          <a:sx n="103" d="100"/>
          <a:sy n="103" d="100"/>
        </p:scale>
        <p:origin x="1176" y="90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вложено собственных средств </a:t>
            </a:r>
            <a:r>
              <a:rPr lang="ru-RU" sz="24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319,22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</a:t>
            </a:r>
            <a:r>
              <a:rPr lang="ru-RU" sz="2400" i="1" dirty="0" smtClean="0"/>
              <a:t>.</a:t>
            </a:r>
            <a:r>
              <a:rPr lang="ru-RU" i="1" dirty="0" smtClean="0"/>
              <a:t> </a:t>
            </a:r>
            <a:endParaRPr lang="ru-RU" i="1" dirty="0"/>
          </a:p>
        </c:rich>
      </c:tx>
      <c:layout>
        <c:manualLayout>
          <c:xMode val="edge"/>
          <c:yMode val="edge"/>
          <c:x val="6.5038863660573501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84449717101661E-2"/>
          <c:y val="9.160232264672355E-2"/>
          <c:w val="0.94980835918963313"/>
          <c:h val="0.90839767735327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вложено собственных средств, млн. руб.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4C-B5B0-7CFE3F036F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906-414C-B5B0-7CFE3F036F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229634814773859"/>
                  <c:y val="-0.32483504919206518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Техника и оборудование</c:v>
                </c:pt>
                <c:pt idx="1">
                  <c:v>Средства химической защиты</c:v>
                </c:pt>
                <c:pt idx="2">
                  <c:v>Минеральные удобрения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148.5</c:v>
                </c:pt>
                <c:pt idx="1">
                  <c:v>102.5</c:v>
                </c:pt>
                <c:pt idx="2">
                  <c:v>68.22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6-414C-B5B0-7CFE3F036F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зерна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31.3</c:v>
                </c:pt>
                <c:pt idx="1">
                  <c:v>21.9</c:v>
                </c:pt>
                <c:pt idx="2">
                  <c:v>68.7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31.5</c:v>
                </c:pt>
                <c:pt idx="1">
                  <c:v>27.1</c:v>
                </c:pt>
                <c:pt idx="2">
                  <c:v>85.2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9459272"/>
        <c:axId val="99452608"/>
        <c:axId val="188849512"/>
      </c:bar3DChart>
      <c:catAx>
        <c:axId val="99459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9452608"/>
        <c:crosses val="autoZero"/>
        <c:auto val="1"/>
        <c:lblAlgn val="ctr"/>
        <c:lblOffset val="100"/>
        <c:noMultiLvlLbl val="0"/>
      </c:catAx>
      <c:valAx>
        <c:axId val="994526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9459272"/>
        <c:crosses val="autoZero"/>
        <c:crossBetween val="between"/>
      </c:valAx>
      <c:serAx>
        <c:axId val="188849512"/>
        <c:scaling>
          <c:orientation val="minMax"/>
        </c:scaling>
        <c:delete val="1"/>
        <c:axPos val="b"/>
        <c:majorTickMark val="none"/>
        <c:minorTickMark val="none"/>
        <c:tickLblPos val="nextTo"/>
        <c:crossAx val="99452608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7232389425714432E-2"/>
          <c:y val="0.1590192413932698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молока, тыс. тонн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0318844146028515E-2"/>
          <c:y val="1.76098489435477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0894085771519375"/>
          <c:w val="0.93327553441112676"/>
          <c:h val="0.6148457959605502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942136994006301E-2"/>
                  <c:y val="-1.173989929569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365282196403775E-2"/>
                  <c:y val="-2.641477341532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Общественный сектор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7.5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2730564392807549E-3"/>
                  <c:y val="-4.695959718279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669080554725538E-2"/>
                  <c:y val="-4.6959597182793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Общественный сектор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14.3</c:v>
                </c:pt>
                <c:pt idx="1">
                  <c:v>6.8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Всего</c:v>
                </c:pt>
                <c:pt idx="1">
                  <c:v>Общественный сектор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47168"/>
        <c:axId val="186544032"/>
        <c:axId val="419413488"/>
      </c:bar3DChart>
      <c:catAx>
        <c:axId val="18654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44032"/>
        <c:crosses val="autoZero"/>
        <c:auto val="1"/>
        <c:lblAlgn val="ctr"/>
        <c:lblOffset val="100"/>
        <c:noMultiLvlLbl val="0"/>
      </c:catAx>
      <c:valAx>
        <c:axId val="1865440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47168"/>
        <c:crosses val="autoZero"/>
        <c:crossBetween val="between"/>
      </c:valAx>
      <c:serAx>
        <c:axId val="419413488"/>
        <c:scaling>
          <c:orientation val="minMax"/>
        </c:scaling>
        <c:delete val="1"/>
        <c:axPos val="b"/>
        <c:majorTickMark val="none"/>
        <c:minorTickMark val="none"/>
        <c:tickLblPos val="nextTo"/>
        <c:crossAx val="186544032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4279387719005726"/>
          <c:y val="0.1258126122903179"/>
          <c:w val="0.15131429893745837"/>
          <c:h val="5.6123882745213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мяса, тыс. тонн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2.7358071325408281E-2"/>
          <c:y val="2.38190576843187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3600583473137451"/>
          <c:w val="0.99263833322549022"/>
          <c:h val="0.7270142583760252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7525381340607717E-3"/>
                  <c:y val="-4.71672535956674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762690670303772E-3"/>
                  <c:y val="-5.0311737168711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46776"/>
        <c:axId val="186549128"/>
        <c:axId val="419416032"/>
      </c:bar3DChart>
      <c:catAx>
        <c:axId val="186546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549128"/>
        <c:crosses val="autoZero"/>
        <c:auto val="1"/>
        <c:lblAlgn val="ctr"/>
        <c:lblOffset val="100"/>
        <c:noMultiLvlLbl val="0"/>
      </c:catAx>
      <c:valAx>
        <c:axId val="186549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46776"/>
        <c:crosses val="autoZero"/>
        <c:crossBetween val="between"/>
      </c:valAx>
      <c:serAx>
        <c:axId val="419416032"/>
        <c:scaling>
          <c:orientation val="minMax"/>
        </c:scaling>
        <c:delete val="1"/>
        <c:axPos val="b"/>
        <c:majorTickMark val="none"/>
        <c:minorTickMark val="none"/>
        <c:tickLblPos val="nextTo"/>
        <c:crossAx val="186549128"/>
        <c:crosses val="autoZero"/>
      </c:ser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смертности, чел.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533481015072415E-2"/>
                  <c:y val="-7.4400664567826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2.232019937034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888477277193556E-3"/>
                  <c:y val="-3.2240287979391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928379573137999E-3"/>
                  <c:y val="-1.7360155065825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1">
                  <c:v>злокачественные образования</c:v>
                </c:pt>
                <c:pt idx="2">
                  <c:v>болезни органов дыхания</c:v>
                </c:pt>
                <c:pt idx="3">
                  <c:v>паразитарные и инфекционные заболевания и болезни органов пищеварения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34</c:v>
                </c:pt>
                <c:pt idx="2">
                  <c:v>8</c:v>
                </c:pt>
                <c:pt idx="3">
                  <c:v>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3066962030144829E-2"/>
                  <c:y val="-1.98401772180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141361392863759E-2"/>
                  <c:y val="-1.73601550658260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6453569624115866E-2"/>
                  <c:y val="-2.4800221522608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066962030144829E-2"/>
                  <c:y val="-3.2240287979391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1">
                  <c:v>злокачественные образования</c:v>
                </c:pt>
                <c:pt idx="2">
                  <c:v>болезни органов дыхания</c:v>
                </c:pt>
                <c:pt idx="3">
                  <c:v>паразитарные и инфекционные заболевания и болезни органов пищеварения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36</c:v>
                </c:pt>
                <c:pt idx="2">
                  <c:v>17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4"/>
                <c:pt idx="1">
                  <c:v>злокачественные образования</c:v>
                </c:pt>
                <c:pt idx="2">
                  <c:v>болезни органов дыхания</c:v>
                </c:pt>
                <c:pt idx="3">
                  <c:v>паразитарные и инфекционные заболевания и болезни органов пищеварения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45992"/>
        <c:axId val="186549520"/>
        <c:axId val="0"/>
      </c:bar3DChart>
      <c:catAx>
        <c:axId val="186545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49520"/>
        <c:crosses val="autoZero"/>
        <c:auto val="1"/>
        <c:lblAlgn val="ctr"/>
        <c:lblOffset val="100"/>
        <c:noMultiLvlLbl val="0"/>
      </c:catAx>
      <c:valAx>
        <c:axId val="186549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45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69271345636401005"/>
          <c:y val="0.20552509880056755"/>
          <c:w val="0.13611275615726476"/>
          <c:h val="5.29482776734345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3921702828547204E-2"/>
                  <c:y val="-5.7040509501999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187312176596926E-2"/>
                  <c:y val="-3.7200332283912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1"/>
                <c:pt idx="0">
                  <c:v>болезни системы кровообращения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47560"/>
        <c:axId val="186550304"/>
        <c:axId val="0"/>
      </c:bar3DChart>
      <c:catAx>
        <c:axId val="186547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50304"/>
        <c:crosses val="autoZero"/>
        <c:auto val="1"/>
        <c:lblAlgn val="ctr"/>
        <c:lblOffset val="100"/>
        <c:noMultiLvlLbl val="0"/>
      </c:catAx>
      <c:valAx>
        <c:axId val="186550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47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84449717101661E-2"/>
          <c:y val="9.160232264672355E-2"/>
          <c:w val="0.94980835918963313"/>
          <c:h val="0.90839767735327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ПОДЛЕЖИТ ВАКЦИНАЦИИ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4C-B5B0-7CFE3F036F6C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906-414C-B5B0-7CFE3F036F6C}"/>
              </c:ext>
            </c:extLst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rgbClr val="4472C4"/>
                        </a:solidFill>
                      </a:ln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0" i="0" u="none" strike="noStrike" kern="1200" baseline="0">
                        <a:ln>
                          <a:solidFill>
                            <a:srgbClr val="4472C4"/>
                          </a:solidFill>
                        </a:ln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rgbClr val="4472C4"/>
                        </a:solidFill>
                      </a:ln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06-414C-B5B0-7CFE3F036F6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rgbClr val="4472C4"/>
                        </a:solidFill>
                      </a:ln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4472C4"/>
                  </a:solidFill>
                  <a:round/>
                </a:ln>
                <a:effectLst>
                  <a:outerShdw blurRad="50800" dist="38100" dir="2700000" algn="tl" rotWithShape="0">
                    <a:srgbClr val="4472C4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ln>
                        <a:solidFill>
                          <a:srgbClr val="4472C4"/>
                        </a:solidFill>
                      </a:ln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ln>
                      <a:solidFill>
                        <a:srgbClr val="4472C4"/>
                      </a:solidFill>
                    </a:ln>
                    <a:solidFill>
                      <a:schemeClr val="accent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ВАКЦИНИРОВАНО</c:v>
                </c:pt>
                <c:pt idx="1">
                  <c:v>ОСТАЛОСЬ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6-414C-B5B0-7CFE3F036F6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360734707427951"/>
          <c:y val="8.9247147284739689E-2"/>
          <c:w val="0.46942681104587047"/>
          <c:h val="6.93597436893100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94312396661809E-2"/>
          <c:y val="0.13030694864126324"/>
          <c:w val="0.9636263417668407"/>
          <c:h val="0.75720426907498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57282124528131E-2"/>
                  <c:y val="-2.464415394096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6027E-2"/>
                  <c:y val="-1.092780271788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6876590050214E-3"/>
                  <c:y val="-1.97153231527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31.5</c:v>
                </c:pt>
                <c:pt idx="1">
                  <c:v>13.7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5376876590051146E-3"/>
                  <c:y val="-3.203740012325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599E-3"/>
                  <c:y val="-6.2834865627822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88438295025573E-2"/>
                  <c:y val="-3.45018155173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34.1</c:v>
                </c:pt>
                <c:pt idx="1">
                  <c:v>13.97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Среднеобластной показатель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688438295025573E-2"/>
                  <c:y val="-3.696623091145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98657011965916E-2"/>
                  <c:y val="-2.4587556115234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47.5</c:v>
                </c:pt>
                <c:pt idx="1">
                  <c:v>15.9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9871064"/>
        <c:axId val="419867536"/>
        <c:axId val="0"/>
      </c:bar3DChart>
      <c:catAx>
        <c:axId val="419871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19867536"/>
        <c:crosses val="autoZero"/>
        <c:auto val="1"/>
        <c:lblAlgn val="ctr"/>
        <c:lblOffset val="100"/>
        <c:noMultiLvlLbl val="0"/>
      </c:catAx>
      <c:valAx>
        <c:axId val="419867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19871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8T08:54:35.35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8T08:54:35.35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81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658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72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582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16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11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36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6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85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9753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5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89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5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34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039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125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BE7D-50CA-4F7A-A4F8-78429D7D0587}" type="datetimeFigureOut">
              <a:rPr lang="ru-RU" smtClean="0"/>
              <a:t>18.01.2022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1C2F49C6-7B89-234F-8A53-0F8925D6B1D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chart" Target="../charts/char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hart" Target="../charts/char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8" y="-266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13" y="1653703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социально-экономического развития Крапивинского муниципального округа за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4653" y="151305"/>
            <a:ext cx="720080" cy="1067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305"/>
            <a:ext cx="1402161" cy="1067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17" y="34007"/>
            <a:ext cx="1572904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428" y="1012508"/>
            <a:ext cx="73628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Национальный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«МСП и поддержка индивидуальной предпринимательской инициативы»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 региональными проектами: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ведения предпринимательской деятельности;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расширение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доступа субъектов малого и среднего предпринимательства к финансовым ресурсам, в том числе к льготному финансированию;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акселерация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субъектов малого и среднего предпринимательства;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поддержки фермеров и развитие сельской кооперации;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популяризация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предпринимательства.</a:t>
            </a:r>
            <a:endParaRPr lang="ru-RU" sz="24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9247" y="1727952"/>
            <a:ext cx="3246406" cy="39819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03263" y="530727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Рапсовый завод в с. Барачаты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9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485" y="1871935"/>
            <a:ext cx="4608512" cy="3254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310 субъектов МСП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 субъекта МСП - вновь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зарегистрировано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216 </a:t>
            </a: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 организовано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5" y="1454859"/>
            <a:ext cx="5328592" cy="46655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6506" y="5385507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развлекательный комплекс в 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9161" y="975319"/>
            <a:ext cx="661802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материально – технической базы: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легковых автомобиля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автоматизировано 38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моюще-дезинфицирующая машина для обработки гибких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эндоскопов 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программно – аппаратный суточного мониторирования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измерения уровня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гемоглобина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сейф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термостат для хранения наркотических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препаратов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паровой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стерилизатор (автоклав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дефибриллятор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 наружный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пульсоксиметров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морозильный ларь</a:t>
            </a:r>
            <a:endParaRPr lang="ru-RU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Введена в эксплуатацию вертолетная площадка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«Зеленогорская</a:t>
            </a: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141" y="1551039"/>
            <a:ext cx="45297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4096" y="1044088"/>
            <a:ext cx="915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Модульный ФАП в п.Зеленовский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7301" y="1567308"/>
            <a:ext cx="5184576" cy="469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9161" y="1095152"/>
            <a:ext cx="757819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врачами – 48%: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работает 51 врач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прибыли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работу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врача,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них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молодой специалист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укомплектованность </a:t>
            </a:r>
            <a:r>
              <a:rPr lang="ru-RU" sz="32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средним медицинским персоналом – 56%: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численность </a:t>
            </a:r>
            <a:r>
              <a:rPr lang="ru-RU" sz="3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среднего медицинского персонала </a:t>
            </a: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 человека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трудоустроились 5 человек, из них 2 молодых специалиста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37" y="2231974"/>
            <a:ext cx="3809014" cy="314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145" y="1419104"/>
            <a:ext cx="4410879" cy="5358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712" y="935831"/>
            <a:ext cx="639944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детей-сирот и детей, попавших в трудную жизненную ситуацию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90%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опекаемых и усыновленных детей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57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 несовершеннолетних профилактический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78%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определенных групп взрослого населения 1 этап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41%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углубленная диспансеризация определенных групп взрослого населения </a:t>
            </a:r>
            <a:r>
              <a:rPr lang="ru-RU" sz="26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26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74%</a:t>
            </a:r>
          </a:p>
        </p:txBody>
      </p:sp>
    </p:spTree>
    <p:extLst>
      <p:ext uri="{BB962C8B-B14F-4D97-AF65-F5344CB8AC3E}">
        <p14:creationId xmlns:p14="http://schemas.microsoft.com/office/powerpoint/2010/main" val="39498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34314401"/>
              </p:ext>
            </p:extLst>
          </p:nvPr>
        </p:nvGraphicFramePr>
        <p:xfrm>
          <a:off x="1022839" y="786505"/>
          <a:ext cx="9876347" cy="5621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524731358"/>
              </p:ext>
            </p:extLst>
          </p:nvPr>
        </p:nvGraphicFramePr>
        <p:xfrm>
          <a:off x="864493" y="679625"/>
          <a:ext cx="10034692" cy="5440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71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9800" y="333417"/>
            <a:ext cx="1533041" cy="108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515F6242-AE33-4624-8F2A-08DB9857D6C1}"/>
              </a:ext>
            </a:extLst>
          </p:cNvPr>
          <p:cNvCxnSpPr>
            <a:cxnSpLocks/>
          </p:cNvCxnSpPr>
          <p:nvPr/>
        </p:nvCxnSpPr>
        <p:spPr>
          <a:xfrm>
            <a:off x="936501" y="791815"/>
            <a:ext cx="758976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137;p17">
            <a:extLst>
              <a:ext uri="{FF2B5EF4-FFF2-40B4-BE49-F238E27FC236}">
                <a16:creationId xmlns:a16="http://schemas.microsoft.com/office/drawing/2014/main" xmlns="" id="{4D07758C-B8E1-49BF-BBFB-EEC9F2322B5A}"/>
              </a:ext>
            </a:extLst>
          </p:cNvPr>
          <p:cNvSpPr txBox="1"/>
          <p:nvPr/>
        </p:nvSpPr>
        <p:spPr>
          <a:xfrm>
            <a:off x="648469" y="1482850"/>
            <a:ext cx="4253008" cy="2646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88" tIns="43182" rIns="86388" bIns="43182" anchor="t" anchorCtr="0">
            <a:spAutoFit/>
          </a:bodyPr>
          <a:lstStyle/>
          <a:p>
            <a:pPr marL="432008" indent="-432008">
              <a:lnSpc>
                <a:spcPct val="150000"/>
              </a:lnSpc>
              <a:buClr>
                <a:srgbClr val="3B4555"/>
              </a:buClr>
              <a:buSzPts val="2400"/>
              <a:buFont typeface="Wingdings" panose="05000000000000000000" pitchFamily="2" charset="2"/>
              <a:buChar char="Ø"/>
            </a:pPr>
            <a:r>
              <a:rPr lang="ru-RU" sz="2646" i="1" dirty="0" smtClean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Вакцинировано – 70%,</a:t>
            </a:r>
          </a:p>
          <a:p>
            <a:pPr>
              <a:lnSpc>
                <a:spcPct val="150000"/>
              </a:lnSpc>
              <a:buClr>
                <a:srgbClr val="3B4555"/>
              </a:buClr>
              <a:buSzPts val="2400"/>
            </a:pPr>
            <a:r>
              <a:rPr lang="ru-RU" sz="2646" i="1" dirty="0" smtClean="0"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в т.ч. 80% - жители 60+</a:t>
            </a:r>
            <a:endParaRPr lang="ru-RU" sz="2646" i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  <a:buClr>
                <a:srgbClr val="3B4555"/>
              </a:buClr>
              <a:buSzPts val="2400"/>
            </a:pPr>
            <a:endParaRPr lang="ru-RU" sz="2268" dirty="0">
              <a:solidFill>
                <a:srgbClr val="3B4555"/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  <a:sym typeface="Tahoma"/>
            </a:endParaRPr>
          </a:p>
          <a:p>
            <a:pPr lvl="0">
              <a:buClr>
                <a:srgbClr val="3B4555"/>
              </a:buClr>
              <a:buSzPts val="2400"/>
            </a:pPr>
            <a:r>
              <a:rPr lang="ru-RU" sz="2646" b="1" dirty="0">
                <a:solidFill>
                  <a:srgbClr val="3B455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>
              <a:buClr>
                <a:srgbClr val="3B4555"/>
              </a:buClr>
              <a:buSzPts val="2400"/>
            </a:pPr>
            <a:endParaRPr lang="ru-RU" sz="2646" b="1" dirty="0">
              <a:solidFill>
                <a:srgbClr val="3B455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448739904"/>
              </p:ext>
            </p:extLst>
          </p:nvPr>
        </p:nvGraphicFramePr>
        <p:xfrm>
          <a:off x="4584408" y="1121036"/>
          <a:ext cx="6164947" cy="4874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Google Shape;137;p17">
            <a:extLst>
              <a:ext uri="{FF2B5EF4-FFF2-40B4-BE49-F238E27FC236}">
                <a16:creationId xmlns:a16="http://schemas.microsoft.com/office/drawing/2014/main" xmlns="" id="{1C4E61C1-2285-4566-8FEE-E8FCA76FBD41}"/>
              </a:ext>
            </a:extLst>
          </p:cNvPr>
          <p:cNvSpPr txBox="1"/>
          <p:nvPr/>
        </p:nvSpPr>
        <p:spPr>
          <a:xfrm>
            <a:off x="1848003" y="919226"/>
            <a:ext cx="8307867" cy="43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388" tIns="43182" rIns="86388" bIns="43182" anchor="t" anchorCtr="0">
            <a:spAutoFit/>
          </a:bodyPr>
          <a:lstStyle/>
          <a:p>
            <a:pPr>
              <a:buClr>
                <a:srgbClr val="3B4555"/>
              </a:buClr>
              <a:buSzPts val="2400"/>
            </a:pPr>
            <a:r>
              <a:rPr lang="ru-RU" sz="2268" b="1" i="1" dirty="0">
                <a:solidFill>
                  <a:srgbClr val="3B4555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ВАКЦИНАЦИЯ ПРОТИВ </a:t>
            </a:r>
            <a:r>
              <a:rPr lang="en-US" sz="2268" b="1" i="1" dirty="0">
                <a:solidFill>
                  <a:srgbClr val="3B4555"/>
                </a:solidFill>
                <a:latin typeface="Times New Roman" panose="02020603050405020304" pitchFamily="18" charset="0"/>
                <a:ea typeface="Tahoma"/>
                <a:cs typeface="Times New Roman" panose="02020603050405020304" pitchFamily="18" charset="0"/>
                <a:sym typeface="Tahoma"/>
              </a:rPr>
              <a:t>COVID - 19</a:t>
            </a:r>
            <a:endParaRPr lang="en-US" sz="2268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04204" y="159951"/>
            <a:ext cx="3365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89" y="2808039"/>
            <a:ext cx="3853919" cy="33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C068FB5-1562-D343-BD66-7D6E84E547FC}"/>
              </a:ext>
            </a:extLst>
          </p:cNvPr>
          <p:cNvSpPr/>
          <p:nvPr/>
        </p:nvSpPr>
        <p:spPr>
          <a:xfrm>
            <a:off x="889995" y="2066644"/>
            <a:ext cx="9742084" cy="2186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4017"/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  <a:p>
            <a:pPr marL="540010" indent="-540010" defTabSz="864017">
              <a:buFont typeface="Arial" panose="020B0604020202020204" pitchFamily="34" charset="0"/>
              <a:buChar char="•"/>
            </a:pPr>
            <a:endParaRPr lang="ru-RU" sz="3402" dirty="0">
              <a:solidFill>
                <a:srgbClr val="3B4555"/>
              </a:solidFill>
              <a:latin typeface="Futura PT Light" panose="020B0402020204020303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485" y="1392263"/>
            <a:ext cx="85719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249 выездов бригад РБ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(осмотрено 10884 чел.)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 выездов бригады с областными специалистами </a:t>
            </a:r>
            <a:r>
              <a:rPr lang="ru-RU" sz="3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(осмотрено 1319 взрослых и 229 детей)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124 теле ЭКГ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 телемедицинских консультаций</a:t>
            </a:r>
            <a:endParaRPr lang="ru-RU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пять центров «Точка роста»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7632" y="5934675"/>
            <a:ext cx="346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Красноключинская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4698" y="5904383"/>
            <a:ext cx="322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49269" y="5934675"/>
            <a:ext cx="2991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4" y="1727920"/>
            <a:ext cx="3409873" cy="38884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632" y="1727920"/>
            <a:ext cx="3334801" cy="38884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7868" y="1727920"/>
            <a:ext cx="3639627" cy="39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7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68549" y="23685"/>
            <a:ext cx="81072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</a:t>
            </a:r>
          </a:p>
          <a:p>
            <a:pPr algn="ctr">
              <a:lnSpc>
                <a:spcPct val="150000"/>
              </a:lnSpc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300- летию Кузбасса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7101" y="1987878"/>
            <a:ext cx="4536504" cy="37444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49" y="1987877"/>
            <a:ext cx="4536504" cy="37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«3</a:t>
            </a:r>
            <a:r>
              <a:rPr lang="en-US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–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50" y="1471684"/>
            <a:ext cx="3353091" cy="43834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023" y="1465588"/>
            <a:ext cx="3353091" cy="4389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7250" y="1471684"/>
            <a:ext cx="3353091" cy="43834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461" y="5855088"/>
            <a:ext cx="10081120" cy="409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детский дом творчества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75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«Спортивный туризм»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2996" y="5792164"/>
            <a:ext cx="6708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0" y="1471684"/>
            <a:ext cx="4752529" cy="4311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53" y="1471684"/>
            <a:ext cx="4752528" cy="43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2996" y="878040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школа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107" y="1583903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Комплекты мультимедийного оборудования: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телевизоров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смарт – камеры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 ноутбуков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456" y="2664023"/>
            <a:ext cx="4953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77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4493" y="561635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21078" y="5616351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65" y="1264492"/>
            <a:ext cx="4379615" cy="44958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1399983"/>
            <a:ext cx="4248473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8442" y="5959455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школа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49" y="995371"/>
            <a:ext cx="3376062" cy="23167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549" y="3523952"/>
            <a:ext cx="3376062" cy="2435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65093" y="5959455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ДДТ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995371"/>
            <a:ext cx="3352432" cy="23167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3481700"/>
            <a:ext cx="3352432" cy="25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72805" y="5688359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Зеленогорский детский сад № 6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490" y="1850280"/>
            <a:ext cx="3188484" cy="34686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261" y="1871935"/>
            <a:ext cx="3188484" cy="34469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93" y="1806235"/>
            <a:ext cx="3139712" cy="351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469" y="1655911"/>
            <a:ext cx="7531635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семей, пользующихся льготами -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5132,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льготники –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1418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льготники –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3664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бюджет– 50 чел.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12" y="2375991"/>
            <a:ext cx="3720309" cy="352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477" y="1264491"/>
            <a:ext cx="38164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контракт: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работы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ИП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едение ЛПХ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ные мероприятия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874" y="4387294"/>
            <a:ext cx="381642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114 контрактов – план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- 100%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005" y="3600126"/>
            <a:ext cx="3600400" cy="26642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622" y="1079847"/>
            <a:ext cx="3586783" cy="234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4493" y="981601"/>
            <a:ext cx="820891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долговременного ухода: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677 граждан получают услуги на дому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«школы ухода»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проката технических средств реабилитации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СРЦ: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1376 человек, из них 613 детей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реабилитацию – 53 несовершеннолетних</a:t>
            </a:r>
          </a:p>
          <a:p>
            <a:pPr algn="ctr"/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243" y="1727919"/>
            <a:ext cx="338437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2402" y="1208954"/>
            <a:ext cx="907300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«Творческие люди»: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офисной мебели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риобретение музыкального оборудования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«Культура Кузбасса»: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снащение материально – технической базы</a:t>
            </a:r>
            <a:endParaRPr lang="ru-RU" sz="28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216965117"/>
              </p:ext>
            </p:extLst>
          </p:nvPr>
        </p:nvGraphicFramePr>
        <p:xfrm>
          <a:off x="864493" y="874298"/>
          <a:ext cx="9433048" cy="539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60888" y="853654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«В.Д. Вучичевич-Сибирский: первый в Кузбассе – единственный в России»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245" y="2087959"/>
            <a:ext cx="3409971" cy="43204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813" y="2087959"/>
            <a:ext cx="3654201" cy="43922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8" y="2087959"/>
            <a:ext cx="3312369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9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66" y="999981"/>
            <a:ext cx="8727571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 регионального уровня: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Первенство Кузбасса по лыжным гонкам на призы главы Крапивинского муниципального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 Кузбасса по мотоциклетному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спорту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Кузбасса по лыжероллерам на призы главы Крапивинского муниципального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Кузбасса по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лыжероллерам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областные соревнования по гиревому спорту «Турнир памяти тренера-преподавателя Антона Сергеевича Булдакова»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66" y="999981"/>
            <a:ext cx="8943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конно-спортивных соревнований в рамках всекузбасского сабантуя</a:t>
            </a:r>
            <a:endParaRPr lang="ru-RU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7141" y="2090245"/>
            <a:ext cx="4646006" cy="3958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517" y="2090245"/>
            <a:ext cx="4759888" cy="39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66" y="999981"/>
            <a:ext cx="887158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систематически занимающихся физической культурой составила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50,6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при плане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в сфере молодежной политики, направленные на гражданско-правовое и патриотическое воспитание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культурно-досуговых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спортивных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785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волонтеров культуры </a:t>
            </a: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волонтерских отрядов</a:t>
            </a:r>
          </a:p>
        </p:txBody>
      </p:sp>
    </p:spTree>
    <p:extLst>
      <p:ext uri="{BB962C8B-B14F-4D97-AF65-F5344CB8AC3E}">
        <p14:creationId xmlns:p14="http://schemas.microsoft.com/office/powerpoint/2010/main" val="174568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3866" y="999981"/>
            <a:ext cx="88715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«Блокадный хлеб»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ленточка» -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Бессмертный полк» -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Восстанови памятник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Памяти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Победы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Свеча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памяти»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Летопись блокадного Ленинграда»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149" y="1727919"/>
            <a:ext cx="4248472" cy="43924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58" y="4046969"/>
            <a:ext cx="3528392" cy="23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07" y="1415182"/>
            <a:ext cx="3549330" cy="4248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870" y="1428390"/>
            <a:ext cx="3528392" cy="42484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393" y="1428390"/>
            <a:ext cx="3204252" cy="42352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3712" y="5712988"/>
            <a:ext cx="5793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искусств, пгт. Зеленогорский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4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5840" y="982879"/>
            <a:ext cx="6825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264 млн. руб. - модернизация объектов ЖКХ: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млн. руб. – областной бюджет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млн. руб. – местный бюджет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204 млн. руб. – средства предприятия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– другие источники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40" y="3071021"/>
            <a:ext cx="3028805" cy="31934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5840" y="5616351"/>
            <a:ext cx="250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теплотрассы 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4649" y="3055345"/>
            <a:ext cx="2952328" cy="3207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2656" y="5616350"/>
            <a:ext cx="3180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оборудования котельной пгт.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8782" y="1870194"/>
            <a:ext cx="3616870" cy="43924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49268" y="196000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подземной тепловой сети пгт.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60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77082" y="982879"/>
            <a:ext cx="8916404" cy="5185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6 марта 2021г. № 556-р «Об утверждении прилагаемой программы социально – экономического развития Кемеровской области – Кузбасса до 2024 года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водопровода по проекту «Водоснабжение пгт. Крапивинский Кемеровской области от водозабора пгт. Зеленогорский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2021-2022 годы: 393,99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3947502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водовода по проекту "Водоснабжение пгт Крапивинский, Кемеровской обл. от водозабора пгт Зеленогорский»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53" y="2087959"/>
            <a:ext cx="3051313" cy="3888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2639" y="2097459"/>
            <a:ext cx="3096344" cy="3878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230" y="2097459"/>
            <a:ext cx="3011685" cy="387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6478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2640" y="960352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559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926176" y="357079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21" y="954142"/>
            <a:ext cx="103238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водовода по проекту "Водоснабжение пгт Крапивинский, Кемеровской обл. от водозабора пгт Зеленогорский»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40" y="2146179"/>
            <a:ext cx="3160205" cy="3902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1688" y="2163720"/>
            <a:ext cx="3005756" cy="39022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279" y="2144621"/>
            <a:ext cx="2684044" cy="390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700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9117810"/>
              </p:ext>
            </p:extLst>
          </p:nvPr>
        </p:nvGraphicFramePr>
        <p:xfrm>
          <a:off x="378696" y="930811"/>
          <a:ext cx="97028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45213" y="1448365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введено </a:t>
            </a:r>
            <a:r>
              <a:rPr lang="ru-RU" sz="2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оборот 4600 га брошенных </a:t>
            </a:r>
            <a:r>
              <a:rPr lang="ru-RU" sz="22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189" y="2323075"/>
            <a:ext cx="4104456" cy="399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Ремонтные работы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9" y="1753026"/>
            <a:ext cx="3135907" cy="42233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159" y="1753025"/>
            <a:ext cx="3174070" cy="4223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013" y="1782559"/>
            <a:ext cx="2940602" cy="419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теплоснабжения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01" y="1569764"/>
            <a:ext cx="3062788" cy="4262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2039" y="1569763"/>
            <a:ext cx="3103174" cy="4262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800" y="518604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емонт бункера 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2039" y="5186043"/>
            <a:ext cx="3141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сульфугля фильтров 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269" y="1569762"/>
            <a:ext cx="2979054" cy="42626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01603" y="4909043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на школьной котельной пгт.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180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280" y="1585763"/>
            <a:ext cx="3045561" cy="42466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00" y="1596752"/>
            <a:ext cx="3122029" cy="4235621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4493" y="5184303"/>
            <a:ext cx="770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емонт водоподъемного оборудования 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9293" y="1585763"/>
            <a:ext cx="3069030" cy="42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099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1095840" y="857451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39333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95753" y="115740"/>
            <a:ext cx="9064861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</a:t>
            </a:r>
            <a:endParaRPr lang="ru-RU" sz="2800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CustomShape 5"/>
          <p:cNvSpPr/>
          <p:nvPr/>
        </p:nvSpPr>
        <p:spPr>
          <a:xfrm>
            <a:off x="1179251" y="1945618"/>
            <a:ext cx="9649072" cy="116903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just">
              <a:lnSpc>
                <a:spcPct val="100000"/>
              </a:lnSpc>
            </a:pPr>
            <a:r>
              <a:rPr lang="ru-RU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Futura PT Medium"/>
                <a:ea typeface="Times New Roman"/>
              </a:rPr>
              <a:t>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066" y="837332"/>
            <a:ext cx="755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объектов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энергоснабжения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69" y="1645533"/>
            <a:ext cx="3312368" cy="45468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817" y="1668329"/>
            <a:ext cx="3168352" cy="45240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877" y="1668329"/>
            <a:ext cx="3096344" cy="452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743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25" y="5530405"/>
            <a:ext cx="317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Борисово, ул. Санаторная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8565" y="553040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040" y="935831"/>
            <a:ext cx="8184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многоквартирных домов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800" y="1648209"/>
            <a:ext cx="3272745" cy="44721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901" y="1648208"/>
            <a:ext cx="3024336" cy="44721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210" y="1646879"/>
            <a:ext cx="2739339" cy="447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14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25" y="5530405"/>
            <a:ext cx="317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Борисово, ул. Санаторная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8565" y="5530405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040" y="935831"/>
            <a:ext cx="81848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объектов социальной сферы и жилого фонда КМО»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541" y="1816272"/>
            <a:ext cx="3744415" cy="41677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0545" y="1861856"/>
            <a:ext cx="3456384" cy="4104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040" y="5984012"/>
            <a:ext cx="8614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кровли здания в пгт. Крапивинский, ул. Юбилейная,2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432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139" y="2066961"/>
            <a:ext cx="4109461" cy="38566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58" y="2066961"/>
            <a:ext cx="3946368" cy="3859491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0646" y="1068650"/>
            <a:ext cx="289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7674" y="102196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6725" y="5530405"/>
            <a:ext cx="317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Борисово, ул. Геологов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87138" y="5512525"/>
            <a:ext cx="4109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Крапивинский, Сквер Победителей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02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06" y="1777986"/>
            <a:ext cx="4790023" cy="43407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061" y="1777986"/>
            <a:ext cx="4968552" cy="4340728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6541" y="1021968"/>
            <a:ext cx="8309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5037" y="5674144"/>
            <a:ext cx="461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Сквер Победителей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93085" y="568287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108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64491" y="74139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257" y="415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0694" y="12527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40757" y="5665056"/>
            <a:ext cx="57594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Крапивинский, ул.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Мостовая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4491" y="851845"/>
            <a:ext cx="799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7105 кв. метров – ввод жилья за 2021 год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0557" y="1439887"/>
            <a:ext cx="3834547" cy="388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426" y="1439887"/>
            <a:ext cx="381597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77" y="2231974"/>
            <a:ext cx="4364325" cy="3774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54" y="1117680"/>
            <a:ext cx="107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асфальтобетонного покрытия </a:t>
            </a:r>
          </a:p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пгт. Крапивинский, ул. Мосто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вая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037" y="2231974"/>
            <a:ext cx="4464497" cy="377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7816" y="1181467"/>
            <a:ext cx="6855816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рожай масличных культур: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рапс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сурепица – 14,2 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</a:t>
            </a:r>
            <a:endParaRPr lang="ru-RU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   на 14,5%)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 – 850,6 тонн (    на 10%)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валовый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картофеля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-22,3 тыс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тонн 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   на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трелка вверх 2"/>
          <p:cNvSpPr/>
          <p:nvPr/>
        </p:nvSpPr>
        <p:spPr>
          <a:xfrm>
            <a:off x="854267" y="2848941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верх 9"/>
          <p:cNvSpPr/>
          <p:nvPr/>
        </p:nvSpPr>
        <p:spPr>
          <a:xfrm>
            <a:off x="4215326" y="3608111"/>
            <a:ext cx="288032" cy="4520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Стрелка вверх 13"/>
          <p:cNvSpPr/>
          <p:nvPr/>
        </p:nvSpPr>
        <p:spPr>
          <a:xfrm>
            <a:off x="3288443" y="5112295"/>
            <a:ext cx="288032" cy="43204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189" y="1551545"/>
            <a:ext cx="4157977" cy="46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254" y="1799927"/>
            <a:ext cx="3957255" cy="40638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5927" y="714919"/>
            <a:ext cx="9352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асфальтобетонного покрытия в пгт. Крапивинский по ул. Пятаковича и Островского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541" y="1799927"/>
            <a:ext cx="3960440" cy="40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299" y="1264491"/>
            <a:ext cx="4320480" cy="2407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9414" y="1264490"/>
            <a:ext cx="4104456" cy="4955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299" y="3960167"/>
            <a:ext cx="4320480" cy="22595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2565" y="762886"/>
            <a:ext cx="9007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автодороги Панфилово-Крапивинский-Борисово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133860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34834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14038" y="859542"/>
            <a:ext cx="2938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в д. Тараданово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253" y="1591195"/>
            <a:ext cx="3384376" cy="46085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976" y="1591195"/>
            <a:ext cx="3569862" cy="46085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675" y="1583903"/>
            <a:ext cx="3312368" cy="46158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11345" y="1027733"/>
            <a:ext cx="4359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моста через р. Мунгат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4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008509" y="7918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28095" y="122542"/>
            <a:ext cx="4415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Автобусное обслуживание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8133" y="77484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автобуса Зеленогорское ПАТП Кузбасса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автобусов МБУ «Автохозяйство КМО»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53" y="1943942"/>
            <a:ext cx="4176464" cy="4201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006" y="1943942"/>
            <a:ext cx="4501991" cy="420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7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868" y="74295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места захоронения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356" y="5891398"/>
            <a:ext cx="462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Зеленовский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5493" y="591498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Березовка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475" y="1396620"/>
            <a:ext cx="4500091" cy="43848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37" y="1396620"/>
            <a:ext cx="4516760" cy="445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868" y="74295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дорожного полотна 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</a:t>
            </a: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 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школе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4493" y="5672390"/>
            <a:ext cx="462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п. Каменный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4102" y="5672390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Перехляй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102" y="1956977"/>
            <a:ext cx="4029463" cy="3674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573" y="1827462"/>
            <a:ext cx="3726209" cy="380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1868" y="742950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детской площадки</a:t>
            </a:r>
          </a:p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хоккейной коробки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0061" y="5976391"/>
            <a:ext cx="4620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Крапивинский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6603" y="5976391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093" y="1722109"/>
            <a:ext cx="4357974" cy="4327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09" y="1697057"/>
            <a:ext cx="4289876" cy="435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3073" y="237373"/>
            <a:ext cx="441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894881605"/>
              </p:ext>
            </p:extLst>
          </p:nvPr>
        </p:nvGraphicFramePr>
        <p:xfrm>
          <a:off x="504453" y="1111071"/>
          <a:ext cx="10009112" cy="515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312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19724" y="237373"/>
            <a:ext cx="502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6452" y="1799927"/>
            <a:ext cx="46805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родилось 146 малышей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302 человека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89 браков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56 разводов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989" y="1571370"/>
            <a:ext cx="5338378" cy="42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8202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8097" y="107987"/>
            <a:ext cx="321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2022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5193" y="951222"/>
            <a:ext cx="8496944" cy="5163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сельхозпродукции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оборот 4000 га брошенных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земель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завершение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строительства водопровода по проекту «Водоснабжение пгт. Крапивинский, Кемеровской области от водозабора пгт. Зеленогорский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коммунальной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граждан доступным и комфортным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жильем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 и благоустройство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национальных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проектах </a:t>
            </a:r>
            <a:endParaRPr lang="ru-RU" sz="2800" b="1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421173832"/>
              </p:ext>
            </p:extLst>
          </p:nvPr>
        </p:nvGraphicFramePr>
        <p:xfrm>
          <a:off x="0" y="1405573"/>
          <a:ext cx="8090599" cy="493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18924738"/>
              </p:ext>
            </p:extLst>
          </p:nvPr>
        </p:nvGraphicFramePr>
        <p:xfrm>
          <a:off x="3384773" y="1998931"/>
          <a:ext cx="9145016" cy="4265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269" y="2592288"/>
            <a:ext cx="3384376" cy="34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82024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797591" y="107987"/>
            <a:ext cx="697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Крапивинского гидроузла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550" y="1007839"/>
            <a:ext cx="76200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01" y="252000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3268" y="431775"/>
            <a:ext cx="719390" cy="10668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76" y="408999"/>
            <a:ext cx="140220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442" y="1024555"/>
            <a:ext cx="90723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земельных участков из невостребованных долей, право собственности на которые было зарегистрировано в предыдущие годы: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общей площадью 4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112,3 га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продана 181 земельная доля общей площадью 1 990,7 га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сельскохозяйственного назначения: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515,8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переданы в аренду </a:t>
            </a:r>
            <a:endParaRPr lang="ru-RU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114,5 га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проданы </a:t>
            </a: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4600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 введены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4453" y="946908"/>
            <a:ext cx="880958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dirty="0" smtClean="0"/>
              <a:t>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месторождений нерудных полезных ископаемых: базальтов, гравийно-песчаных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смесей: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«Крапивинский карьер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«Тарадановский 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карьер»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«Сибгеолит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«Строймаш»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пищевой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Афонасьева К.В.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Ельцов А.Ю.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ПК «Крапивинский»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 строительных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 </a:t>
            </a:r>
            <a:r>
              <a:rPr lang="ru-RU" sz="2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«Зеленогорский завод железобетонных изделий</a:t>
            </a:r>
            <a:r>
              <a:rPr lang="ru-RU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65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8356" y="1264491"/>
            <a:ext cx="434748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Индекс промышленного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производства: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добыча полезных ископаемых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 2,9р.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обрабатывающие производства  - 93,7%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u-RU" sz="28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195" y="1727920"/>
            <a:ext cx="4719331" cy="4176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7467" y="5400327"/>
            <a:ext cx="4136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Калинецкий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8618</TotalTime>
  <Words>1405</Words>
  <Application>Microsoft Office PowerPoint</Application>
  <PresentationFormat>Произвольный</PresentationFormat>
  <Paragraphs>311</Paragraphs>
  <Slides>61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61</vt:i4>
      </vt:variant>
    </vt:vector>
  </HeadingPairs>
  <TitlesOfParts>
    <vt:vector size="72" baseType="lpstr">
      <vt:lpstr>Arial</vt:lpstr>
      <vt:lpstr>Calibri</vt:lpstr>
      <vt:lpstr>Calibri Light</vt:lpstr>
      <vt:lpstr>Futura PT Bold</vt:lpstr>
      <vt:lpstr>Futura PT Light</vt:lpstr>
      <vt:lpstr>Futura PT Medium</vt:lpstr>
      <vt:lpstr>Tahoma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""</cp:lastModifiedBy>
  <cp:revision>2171</cp:revision>
  <cp:lastPrinted>2021-12-07T02:03:58Z</cp:lastPrinted>
  <dcterms:created xsi:type="dcterms:W3CDTF">2018-10-19T07:56:24Z</dcterms:created>
  <dcterms:modified xsi:type="dcterms:W3CDTF">2022-01-18T09:24:02Z</dcterms:modified>
</cp:coreProperties>
</file>