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65"/>
  </p:notesMasterIdLst>
  <p:sldIdLst>
    <p:sldId id="256" r:id="rId3"/>
    <p:sldId id="313" r:id="rId4"/>
    <p:sldId id="413" r:id="rId5"/>
    <p:sldId id="414" r:id="rId6"/>
    <p:sldId id="309" r:id="rId7"/>
    <p:sldId id="412" r:id="rId8"/>
    <p:sldId id="267" r:id="rId9"/>
    <p:sldId id="260" r:id="rId10"/>
    <p:sldId id="388" r:id="rId11"/>
    <p:sldId id="415" r:id="rId12"/>
    <p:sldId id="311" r:id="rId13"/>
    <p:sldId id="355" r:id="rId14"/>
    <p:sldId id="357" r:id="rId15"/>
    <p:sldId id="359" r:id="rId16"/>
    <p:sldId id="389" r:id="rId17"/>
    <p:sldId id="314" r:id="rId18"/>
    <p:sldId id="416" r:id="rId19"/>
    <p:sldId id="417" r:id="rId20"/>
    <p:sldId id="367" r:id="rId21"/>
    <p:sldId id="391" r:id="rId22"/>
    <p:sldId id="392" r:id="rId23"/>
    <p:sldId id="418" r:id="rId24"/>
    <p:sldId id="369" r:id="rId25"/>
    <p:sldId id="438" r:id="rId26"/>
    <p:sldId id="419" r:id="rId27"/>
    <p:sldId id="370" r:id="rId28"/>
    <p:sldId id="371" r:id="rId29"/>
    <p:sldId id="436" r:id="rId30"/>
    <p:sldId id="420" r:id="rId31"/>
    <p:sldId id="373" r:id="rId32"/>
    <p:sldId id="421" r:id="rId33"/>
    <p:sldId id="377" r:id="rId34"/>
    <p:sldId id="422" r:id="rId35"/>
    <p:sldId id="394" r:id="rId36"/>
    <p:sldId id="423" r:id="rId37"/>
    <p:sldId id="395" r:id="rId38"/>
    <p:sldId id="425" r:id="rId39"/>
    <p:sldId id="424" r:id="rId40"/>
    <p:sldId id="426" r:id="rId41"/>
    <p:sldId id="427" r:id="rId42"/>
    <p:sldId id="294" r:id="rId43"/>
    <p:sldId id="398" r:id="rId44"/>
    <p:sldId id="295" r:id="rId45"/>
    <p:sldId id="399" r:id="rId46"/>
    <p:sldId id="428" r:id="rId47"/>
    <p:sldId id="429" r:id="rId48"/>
    <p:sldId id="430" r:id="rId49"/>
    <p:sldId id="329" r:id="rId50"/>
    <p:sldId id="400" r:id="rId51"/>
    <p:sldId id="410" r:id="rId52"/>
    <p:sldId id="257" r:id="rId53"/>
    <p:sldId id="270" r:id="rId54"/>
    <p:sldId id="432" r:id="rId55"/>
    <p:sldId id="431" r:id="rId56"/>
    <p:sldId id="433" r:id="rId57"/>
    <p:sldId id="434" r:id="rId58"/>
    <p:sldId id="331" r:id="rId59"/>
    <p:sldId id="435" r:id="rId60"/>
    <p:sldId id="336" r:id="rId61"/>
    <p:sldId id="387" r:id="rId62"/>
    <p:sldId id="337" r:id="rId63"/>
    <p:sldId id="266" r:id="rId64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ономист 4" initials="Э4" lastIdx="1" clrIdx="0">
    <p:extLst>
      <p:ext uri="{19B8F6BF-5375-455C-9EA6-DF929625EA0E}">
        <p15:presenceInfo xmlns:p15="http://schemas.microsoft.com/office/powerpoint/2012/main" userId="Экономист 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1125" autoAdjust="0"/>
  </p:normalViewPr>
  <p:slideViewPr>
    <p:cSldViewPr>
      <p:cViewPr varScale="1">
        <p:scale>
          <a:sx n="100" d="100"/>
          <a:sy n="100" d="100"/>
        </p:scale>
        <p:origin x="1290" y="78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31.5</c:v>
                </c:pt>
                <c:pt idx="1">
                  <c:v>27.1</c:v>
                </c:pt>
                <c:pt idx="2">
                  <c:v>85.2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37.1</c:v>
                </c:pt>
                <c:pt idx="1">
                  <c:v>33.6</c:v>
                </c:pt>
                <c:pt idx="2">
                  <c:v>124.8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415336"/>
        <c:axId val="93410632"/>
        <c:axId val="96740744"/>
      </c:bar3DChart>
      <c:catAx>
        <c:axId val="9341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3410632"/>
        <c:crosses val="autoZero"/>
        <c:auto val="1"/>
        <c:lblAlgn val="ctr"/>
        <c:lblOffset val="100"/>
        <c:noMultiLvlLbl val="0"/>
      </c:catAx>
      <c:valAx>
        <c:axId val="93410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415336"/>
        <c:crosses val="autoZero"/>
        <c:crossBetween val="between"/>
      </c:valAx>
      <c:serAx>
        <c:axId val="96740744"/>
        <c:scaling>
          <c:orientation val="minMax"/>
        </c:scaling>
        <c:delete val="1"/>
        <c:axPos val="b"/>
        <c:majorTickMark val="none"/>
        <c:minorTickMark val="none"/>
        <c:tickLblPos val="nextTo"/>
        <c:crossAx val="93410632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7232389425714432E-2"/>
          <c:y val="0.1590192413932698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картофеля, технических культур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Валовый сбор картофеля, тыс.тн.</c:v>
                </c:pt>
                <c:pt idx="1">
                  <c:v>Урожайность картофеля, ц/га</c:v>
                </c:pt>
                <c:pt idx="2">
                  <c:v>Валовый сбор технических культур,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22.3</c:v>
                </c:pt>
                <c:pt idx="1">
                  <c:v>184</c:v>
                </c:pt>
                <c:pt idx="2">
                  <c:v>15.3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Валовый сбор картофеля, тыс.тн.</c:v>
                </c:pt>
                <c:pt idx="1">
                  <c:v>Урожайность картофеля, ц/га</c:v>
                </c:pt>
                <c:pt idx="2">
                  <c:v>Валовый сбор технических культур,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23.9</c:v>
                </c:pt>
                <c:pt idx="1">
                  <c:v>196.9</c:v>
                </c:pt>
                <c:pt idx="2">
                  <c:v>19.600000000000001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Валовый сбор картофеля, тыс.тн.</c:v>
                </c:pt>
                <c:pt idx="1">
                  <c:v>Урожайность картофеля, ц/га</c:v>
                </c:pt>
                <c:pt idx="2">
                  <c:v>Валовый сбор технических культур,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412592"/>
        <c:axId val="93407888"/>
        <c:axId val="109325216"/>
      </c:bar3DChart>
      <c:catAx>
        <c:axId val="9341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3407888"/>
        <c:crosses val="autoZero"/>
        <c:auto val="1"/>
        <c:lblAlgn val="ctr"/>
        <c:lblOffset val="100"/>
        <c:noMultiLvlLbl val="0"/>
      </c:catAx>
      <c:valAx>
        <c:axId val="93407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412592"/>
        <c:crosses val="autoZero"/>
        <c:crossBetween val="between"/>
      </c:valAx>
      <c:serAx>
        <c:axId val="109325216"/>
        <c:scaling>
          <c:orientation val="minMax"/>
        </c:scaling>
        <c:delete val="1"/>
        <c:axPos val="b"/>
        <c:majorTickMark val="none"/>
        <c:minorTickMark val="none"/>
        <c:tickLblPos val="nextTo"/>
        <c:crossAx val="93407888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7232389425714432E-2"/>
          <c:y val="0.1590192413932698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1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молока, мяса тыс. тонн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8.0845965311317186E-2"/>
          <c:y val="1.27060684204399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9348705509001785"/>
          <c:w val="0.9940376478923254"/>
          <c:h val="0.6302995605023630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3942136994006301E-2"/>
                  <c:y val="-1.173989929569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365282196403775E-2"/>
                  <c:y val="-2.641477341532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091692469247333E-3"/>
                  <c:y val="-2.57561717973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Молоко, всего</c:v>
                </c:pt>
                <c:pt idx="1">
                  <c:v>Молоко, общественный сектор</c:v>
                </c:pt>
                <c:pt idx="2">
                  <c:v>Мясо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14.3</c:v>
                </c:pt>
                <c:pt idx="1">
                  <c:v>6.8</c:v>
                </c:pt>
                <c:pt idx="2">
                  <c:v>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2730564392807549E-3"/>
                  <c:y val="-4.695959718279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669080554725538E-2"/>
                  <c:y val="-4.6959597182793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486154115412227E-3"/>
                  <c:y val="-4.6361109235169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Молоко, всего</c:v>
                </c:pt>
                <c:pt idx="1">
                  <c:v>Молоко, общественный сектор</c:v>
                </c:pt>
                <c:pt idx="2">
                  <c:v>Мясо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14.3</c:v>
                </c:pt>
                <c:pt idx="1">
                  <c:v>6.7</c:v>
                </c:pt>
                <c:pt idx="2">
                  <c:v>1.3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Молоко, всего</c:v>
                </c:pt>
                <c:pt idx="1">
                  <c:v>Молоко, общественный сектор</c:v>
                </c:pt>
                <c:pt idx="2">
                  <c:v>Мясо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413376"/>
        <c:axId val="93412984"/>
        <c:axId val="109328608"/>
      </c:bar3DChart>
      <c:catAx>
        <c:axId val="9341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3412984"/>
        <c:crosses val="autoZero"/>
        <c:auto val="1"/>
        <c:lblAlgn val="ctr"/>
        <c:lblOffset val="100"/>
        <c:noMultiLvlLbl val="0"/>
      </c:catAx>
      <c:valAx>
        <c:axId val="93412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413376"/>
        <c:crosses val="autoZero"/>
        <c:crossBetween val="between"/>
      </c:valAx>
      <c:serAx>
        <c:axId val="109328608"/>
        <c:scaling>
          <c:orientation val="minMax"/>
        </c:scaling>
        <c:delete val="1"/>
        <c:axPos val="b"/>
        <c:majorTickMark val="none"/>
        <c:minorTickMark val="none"/>
        <c:tickLblPos val="nextTo"/>
        <c:crossAx val="93412984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4.3901323004637859E-2"/>
          <c:y val="0.1258126122903179"/>
          <c:w val="0.25020681410610018"/>
          <c:h val="5.6123882745213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вложено собственных средств – 753,77млн. руб</a:t>
            </a:r>
            <a:r>
              <a:rPr lang="ru-RU" sz="2400" i="1" dirty="0" smtClean="0"/>
              <a:t>.</a:t>
            </a:r>
            <a:r>
              <a:rPr lang="ru-RU" i="1" dirty="0" smtClean="0"/>
              <a:t> </a:t>
            </a:r>
            <a:endParaRPr lang="ru-RU" i="1" dirty="0"/>
          </a:p>
        </c:rich>
      </c:tx>
      <c:layout>
        <c:manualLayout>
          <c:xMode val="edge"/>
          <c:yMode val="edge"/>
          <c:x val="6.5038863660573501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84449717101661E-2"/>
          <c:y val="9.160232264672355E-2"/>
          <c:w val="0.94980835918963313"/>
          <c:h val="0.90839767735327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вложено собственных средств, млн. руб.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6-414C-B5B0-7CFE3F036F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906-414C-B5B0-7CFE3F036F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06-414C-B5B0-7CFE3F036F6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988088261609608"/>
                  <c:y val="7.50930637044595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06-414C-B5B0-7CFE3F036F6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276228001808111"/>
                  <c:y val="0.1594543725794856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Техника и оборудование</c:v>
                </c:pt>
                <c:pt idx="1">
                  <c:v>Средства химической защиты</c:v>
                </c:pt>
                <c:pt idx="2">
                  <c:v>Минеральные удобрения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557.79999999999995</c:v>
                </c:pt>
                <c:pt idx="1">
                  <c:v>117.67</c:v>
                </c:pt>
                <c:pt idx="2">
                  <c:v>78.3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06-414C-B5B0-7CFE3F036F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товаров, млн. руб.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542169959838978"/>
          <c:y val="2.9562399492765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7772040774266281E-2"/>
          <c:w val="0.99605934307952715"/>
          <c:h val="0.6968174492286828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91684519258044E-3"/>
                  <c:y val="-5.2302706794893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175482019967144E-2"/>
                  <c:y val="-4.7754645334467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442.44</c:v>
                </c:pt>
                <c:pt idx="1">
                  <c:v>117.4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91898750354529E-2"/>
                  <c:y val="-4.77546453344678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725160673322397E-2"/>
                  <c:y val="-5.91247989855316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424.3</c:v>
                </c:pt>
                <c:pt idx="1">
                  <c:v>174.7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408672"/>
        <c:axId val="93414552"/>
        <c:axId val="109326488"/>
      </c:bar3DChart>
      <c:catAx>
        <c:axId val="9340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3414552"/>
        <c:crosses val="autoZero"/>
        <c:auto val="1"/>
        <c:lblAlgn val="ctr"/>
        <c:lblOffset val="100"/>
        <c:noMultiLvlLbl val="0"/>
      </c:catAx>
      <c:valAx>
        <c:axId val="9341455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3408672"/>
        <c:crosses val="autoZero"/>
        <c:crossBetween val="between"/>
      </c:valAx>
      <c:serAx>
        <c:axId val="109326488"/>
        <c:scaling>
          <c:orientation val="minMax"/>
        </c:scaling>
        <c:delete val="1"/>
        <c:axPos val="b"/>
        <c:majorTickMark val="none"/>
        <c:minorTickMark val="none"/>
        <c:tickLblPos val="nextTo"/>
        <c:crossAx val="93414552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4363035643098479"/>
          <c:y val="0.15073153061785416"/>
          <c:w val="0.20853442754726598"/>
          <c:h val="5.8523523773558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руб.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94312396661809E-2"/>
          <c:y val="0.13030694864126324"/>
          <c:w val="0.9636263417668407"/>
          <c:h val="0.75720426907498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957282124528131E-2"/>
                  <c:y val="-2.464415394096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6027E-2"/>
                  <c:y val="-1.0927802717882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6876590050214E-3"/>
                  <c:y val="-1.97153231527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34.1</c:v>
                </c:pt>
                <c:pt idx="1">
                  <c:v>13.97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5376876590051146E-3"/>
                  <c:y val="-3.203740012325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599E-3"/>
                  <c:y val="-6.2834865627822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88438295025573E-2"/>
                  <c:y val="-3.450181551735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38</c:v>
                </c:pt>
                <c:pt idx="1">
                  <c:v>17.100000000000001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Среднеобластной показатель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688438295025573E-2"/>
                  <c:y val="-3.696623091145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98657011965916E-2"/>
                  <c:y val="-2.4587556115234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59.3</c:v>
                </c:pt>
                <c:pt idx="1">
                  <c:v>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859496"/>
        <c:axId val="110859888"/>
        <c:axId val="0"/>
      </c:bar3DChart>
      <c:catAx>
        <c:axId val="11085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859888"/>
        <c:crosses val="autoZero"/>
        <c:auto val="1"/>
        <c:lblAlgn val="ctr"/>
        <c:lblOffset val="100"/>
        <c:noMultiLvlLbl val="0"/>
      </c:catAx>
      <c:valAx>
        <c:axId val="110859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859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38647264612488"/>
          <c:y val="0.31646780580872413"/>
          <c:w val="0.3883874013998444"/>
          <c:h val="0.36853061851781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8T08:54:35.35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21.12.2022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683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353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108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89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447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5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996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534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1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34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4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35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438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872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582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36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42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76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4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6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81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8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75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73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4D72-E055-4E73-A0F9-FD27C465972E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75F-CD74-44BF-9E26-66B4A6E8BF82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5F6-5A48-41F2-A8C7-C155BB2AAD1C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70CB-A6E2-46D7-A262-F10FDCD50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7352-F571-47AB-AF89-4AA5881630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1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FE10-9FA3-4D4F-8D5D-0A84D0017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6732-E206-4A57-9D84-6BC30D6F29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C978-08CE-4D12-8247-CEAEBF9B81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8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D98-71F1-4988-B968-E00F5372CD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0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567A-9C9C-418B-A58C-8187939F72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9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B6E9-85F4-45AB-94CA-13594E16F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F64-19FB-4B83-8FEF-45547E93D17B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913-AF2D-4B25-827C-68B2BB3324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FA5C-89FC-4D0D-924A-01F72632D9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9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0F72E-E46D-4E6A-8D54-F388F18F85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6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FE3D-DD02-4A5E-91FD-F73D7BFDEE6D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8AC2-41D1-4504-801E-3FB06B92D286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FD4-4968-4F0E-A30E-EE3C00B3F68F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0319-D0C7-40BA-8FA1-6C3F83CC364A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D96-B136-4637-8C8D-08318B95AAF4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5684-FBA0-43B7-98FC-696CB6F798A4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5A43-A74A-42B0-9689-0936096AF44D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2934-D405-42E6-8531-75FEE0DC61E1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85CC6C83-C18B-40C6-90EF-228B4D6CE3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9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8" y="-266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1" y="1943943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социально – экономического развития Крапивинского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51305"/>
            <a:ext cx="1402161" cy="1067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17" y="34007"/>
            <a:ext cx="1572904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629" y="215752"/>
            <a:ext cx="576063" cy="10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08" y="1799927"/>
            <a:ext cx="5224725" cy="3816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1077" y="518047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Малашкина О.В.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7" y="1799927"/>
            <a:ext cx="5220171" cy="381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437" y="518047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Щетинина О.А.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3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73092842"/>
              </p:ext>
            </p:extLst>
          </p:nvPr>
        </p:nvGraphicFramePr>
        <p:xfrm>
          <a:off x="-935706" y="679625"/>
          <a:ext cx="13537504" cy="558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22659" y="1928851"/>
            <a:ext cx="51845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отгруженной продукции видам деятельности: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55,3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обрабатывающие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22,8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энергией, газом и паром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водоотведение, организация сбора и утилизации отходов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6788" y="899272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 МСП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261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самозанятые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43" y="2303983"/>
            <a:ext cx="5358599" cy="3628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2645" y="5832375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2316639"/>
            <a:ext cx="5256584" cy="362899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01" y="1892838"/>
            <a:ext cx="5154851" cy="3889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038" y="935831"/>
            <a:ext cx="70500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материально – технической базы: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маммограф рентгеновский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 флюрографический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рентгеновский диагностический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стационарный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палатный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рентгенографический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видеоэндоскопический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для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бронхоскопии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видеопроцессор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для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эндоскопии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рефрактокератометр автоматический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пациента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прикроватный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концентратор кислорода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легковых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автомобиля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модульного ФАПа в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п.Каменный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529" y="935831"/>
            <a:ext cx="757819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врачами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врача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трудоустроено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врача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получат выплату по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«Земский доктор»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средним медицинским персоналом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медицинского персонала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103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трудоустроено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получат выплату по программе «Земский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фельдшер»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32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32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586" y="1871935"/>
            <a:ext cx="4218798" cy="38164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952" y="884910"/>
            <a:ext cx="927976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детей-сирот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детей, попавших в трудную жизненную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ситуацию, опекаемых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усыновленных детей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105,6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 несовершеннолетних профилактический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61,1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определенных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 взрослого населения 1 этап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70,1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углубленная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 определенных групп взрослого населения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88,1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профилактический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67,2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88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выездов бригады врачей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КОКБ: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осмотрено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1234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в том числе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319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223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выезда бригады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Крапивинской больницы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82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пациентам провели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высокотехнологичные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операции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6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2887" y="1019872"/>
            <a:ext cx="852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в Банновской школе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74" y="1799927"/>
            <a:ext cx="4705131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37" y="1799927"/>
            <a:ext cx="4608512" cy="403244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6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0557" y="90043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1953349"/>
            <a:ext cx="4614899" cy="3676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4470" y="518066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школа</a:t>
            </a:r>
            <a:endParaRPr lang="ru-RU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74" y="1953349"/>
            <a:ext cx="4895512" cy="3676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4493" y="5180660"/>
            <a:ext cx="3960440" cy="4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школа</a:t>
            </a:r>
            <a:endParaRPr lang="ru-RU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5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27" y="5728981"/>
            <a:ext cx="10081120" cy="40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дом детского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27" y="1799927"/>
            <a:ext cx="4407790" cy="3598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957" y="1799927"/>
            <a:ext cx="6264696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850" y="4944137"/>
            <a:ext cx="4489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инженерного мышления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836" y="4963432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Мультипликационная теле и новостная студия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0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037" y="1583903"/>
            <a:ext cx="5040560" cy="4434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61037" y="5618027"/>
            <a:ext cx="482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«Светлячок»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6" y="1583903"/>
            <a:ext cx="5040560" cy="4434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446" y="5618027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«Улыбка»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9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533" y="143743"/>
            <a:ext cx="4853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тоги 2022 года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44" y="3751894"/>
            <a:ext cx="3055188" cy="2587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605" y="1379505"/>
            <a:ext cx="3271644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233" y="3890924"/>
            <a:ext cx="3456385" cy="24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309" y="3460818"/>
            <a:ext cx="3082081" cy="288530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658" y="420150"/>
            <a:ext cx="3562350" cy="28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05271" y="1512125"/>
            <a:ext cx="4560206" cy="43204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5948" y="547185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Зеленовская школа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1" y="1392264"/>
            <a:ext cx="5547444" cy="4560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8434" y="547185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Банновская школа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7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2147" y="1721560"/>
            <a:ext cx="4968550" cy="3685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96113" y="1655916"/>
            <a:ext cx="4968550" cy="3816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3855" y="5472335"/>
            <a:ext cx="843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«Крапивинский дом детского творчества», пгт.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401" y="903345"/>
            <a:ext cx="6001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оздоровительная кампания: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ункционировало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отдохнуло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ЕГЭ сдали все выпускники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Президентский гранд «ПроЛето»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573" y="3570690"/>
            <a:ext cx="4068044" cy="2765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33" y="1655911"/>
            <a:ext cx="4680520" cy="425499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1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469" y="1655911"/>
            <a:ext cx="75316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граждан,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пользующихся льготами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6175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льготники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льготники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4512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13" y="1649639"/>
            <a:ext cx="3720309" cy="352839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470" y="981601"/>
            <a:ext cx="6192687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адресная </a:t>
            </a:r>
            <a:r>
              <a:rPr lang="ru-RU" sz="3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15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642</a:t>
            </a:r>
            <a:r>
              <a:rPr lang="ru-RU" sz="3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человека </a:t>
            </a:r>
            <a:endParaRPr lang="ru-RU" sz="315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поддержка </a:t>
            </a:r>
            <a:r>
              <a:rPr lang="ru-RU" sz="315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5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673</a:t>
            </a:r>
            <a:r>
              <a:rPr lang="ru-RU" sz="315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</a:t>
            </a:r>
            <a:r>
              <a:rPr lang="ru-RU" sz="3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сельским семьям, имеющим ЛПХ </a:t>
            </a:r>
            <a:endParaRPr lang="ru-RU" sz="315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отдых в </a:t>
            </a:r>
            <a:r>
              <a:rPr lang="ru-RU" sz="3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ГАУ КО «Санаторий «Борисовский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315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5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ветерана 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уманитарная помощь мобилизованным гражданам – </a:t>
            </a:r>
            <a:r>
              <a:rPr lang="ru-RU" sz="315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1693</a:t>
            </a:r>
            <a:r>
              <a:rPr lang="ru-RU" sz="3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единицы вещей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29" y="1510040"/>
            <a:ext cx="3528393" cy="451212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3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696" y="915688"/>
            <a:ext cx="6212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долговременного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ухода: 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новое оборудованием и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укрепление материально-технической базы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бучение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сотрудника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типизация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774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получателей услуг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ухода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занятий 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«служба сиделок»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  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ункт проката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«Социальное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такси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156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 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мобильная бригада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помощи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688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услуг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приемные семьи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25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330" y="1510471"/>
            <a:ext cx="3859074" cy="44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905" y="391564"/>
            <a:ext cx="44063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работы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еятельность ИП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едение ЛПХ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ные мероприятия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175" y="768003"/>
            <a:ext cx="72588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140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контрактов: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45" y="2548681"/>
            <a:ext cx="4483950" cy="3674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50" y="1871935"/>
            <a:ext cx="3240360" cy="4464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2565" y="5822834"/>
            <a:ext cx="280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7061" y="5760367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работы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0517" y="1480998"/>
            <a:ext cx="518457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материально – технической базы КЦСОН: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нвентарь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09" y="1510040"/>
            <a:ext cx="3744417" cy="446449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8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4493" y="981601"/>
            <a:ext cx="518457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поддержка – 464 тыс. руб.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СРЦ: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из них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оздоровление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37" y="1472130"/>
            <a:ext cx="5328592" cy="4576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2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162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98673" y="149536"/>
            <a:ext cx="171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Стало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8977" y="1758519"/>
            <a:ext cx="9106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риобретение оборудования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библиотечных и музейных фондов</a:t>
            </a:r>
            <a:endParaRPr lang="ru-RU" sz="26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2548" y="837964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Модельная библиотека в с. Барачаты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515,5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63" y="2738606"/>
            <a:ext cx="3652102" cy="3302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729" y="2738606"/>
            <a:ext cx="3333689" cy="33025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29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61" y="2738606"/>
            <a:ext cx="3699623" cy="3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432" y="641138"/>
            <a:ext cx="37444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военная операция на Украине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мобилизация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893" y="1473521"/>
            <a:ext cx="6624736" cy="4331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4451" y="5319341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45" y="1871935"/>
            <a:ext cx="5112568" cy="4032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404" y="1871935"/>
            <a:ext cx="5033201" cy="4032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457" y="5400327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школа в пгт.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053" y="5400327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библиотека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1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54" y="1510039"/>
            <a:ext cx="4752959" cy="4362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7874" y="5472335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Борисовского СДК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31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053" y="1510040"/>
            <a:ext cx="4536504" cy="4362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5053" y="5472335"/>
            <a:ext cx="4320480" cy="4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Банновского СДК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6467" y="121786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421" y="879770"/>
            <a:ext cx="1000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Передвижная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планшетная выставка «В. Д. Вучичевич-Сибирский: </a:t>
            </a: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Кузбассе, единственный в Российской Империи»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86" y="2128289"/>
            <a:ext cx="5287799" cy="37040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09" y="2128289"/>
            <a:ext cx="4752528" cy="370408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4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5173" y="884968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конференция «Имя В. Д. Вучичевича-Сибирского, как культурный код территории: современные аспекты и приоритеты развития»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2159967"/>
            <a:ext cx="4941397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2159967"/>
            <a:ext cx="5112568" cy="352839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6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029" y="1655912"/>
            <a:ext cx="4932139" cy="4320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1655912"/>
            <a:ext cx="5328592" cy="432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522" y="5472335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«Крещенские вечерки»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40404" y="5472335"/>
            <a:ext cx="445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«Железное кружево»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8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8" y="1583903"/>
            <a:ext cx="5191935" cy="4320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9503" y="5400327"/>
            <a:ext cx="319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138" y="1583904"/>
            <a:ext cx="3304318" cy="4320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71133" y="5400327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Рок-фестиваль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3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13" y="1527757"/>
            <a:ext cx="6048672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08709" y="927035"/>
            <a:ext cx="4337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Конно-спортивные соревнования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711" y="1527757"/>
            <a:ext cx="4871933" cy="43204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9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6218" y="222826"/>
            <a:ext cx="1933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66" y="999981"/>
            <a:ext cx="894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290- летие пгт. Крапивинский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90" y="1979772"/>
            <a:ext cx="3340796" cy="3480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941" y="1523201"/>
            <a:ext cx="3600400" cy="4591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196" y="1979771"/>
            <a:ext cx="4176465" cy="3480667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5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799" y="222826"/>
            <a:ext cx="120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8509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891" y="778745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систематически занимающихся физической культурой составила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53,9%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1939565"/>
            <a:ext cx="4932139" cy="3892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1939565"/>
            <a:ext cx="5472608" cy="38928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5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9097" y="222826"/>
            <a:ext cx="3888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494" y="728320"/>
            <a:ext cx="551430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в летнее время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несовершеннолетних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волонтерских отрядов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70" y="3390262"/>
            <a:ext cx="4032448" cy="289541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39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96" y="1835738"/>
            <a:ext cx="345638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6501" y="23685"/>
            <a:ext cx="9505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урожай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 от пгт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Зеленогорский до пгт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290- летие пгт. Крапивинский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96" y="1943943"/>
            <a:ext cx="5636035" cy="4042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453" y="547233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«Плотниковское»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509" y="1511895"/>
            <a:ext cx="3603048" cy="4590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2611" y="559877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6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9097" y="222826"/>
            <a:ext cx="3888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170" y="2087959"/>
            <a:ext cx="2736304" cy="3429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376" y="1714227"/>
            <a:ext cx="5256584" cy="41764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6421" y="1007839"/>
            <a:ext cx="40729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более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– более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тонн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 - более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тысяч участников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«Железное кружево» –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собрано более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тонны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5840" y="982879"/>
            <a:ext cx="6825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котельная: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ногоквартирные дома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астный сектор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юджетные учреждения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рочие абоненты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589" y="2988608"/>
            <a:ext cx="3349261" cy="320907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419" y="1746319"/>
            <a:ext cx="4464496" cy="40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79" y="2623049"/>
            <a:ext cx="4573397" cy="3238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29" y="1943943"/>
            <a:ext cx="2592288" cy="3916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7081" y="1052725"/>
            <a:ext cx="8628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«ТЭП» 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аварийно-восстановительные бригады: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теплоснабжению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водопроводно-канализационным сетям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7502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«Водоснабжение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водозабора пгт Зеленогорский»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88" y="2205317"/>
            <a:ext cx="2334756" cy="3627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217" y="1931801"/>
            <a:ext cx="3641908" cy="2532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826" y="4606364"/>
            <a:ext cx="2702203" cy="173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239" y="1931801"/>
            <a:ext cx="1989141" cy="2532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45" y="4610882"/>
            <a:ext cx="2880320" cy="17255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494" y="1931801"/>
            <a:ext cx="1989143" cy="25324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380" y="4610883"/>
            <a:ext cx="2304257" cy="17255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864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«Водоснабжение пгт Крапивинский от водозабора пгт Зеленогорский»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842" y="1980387"/>
            <a:ext cx="3024336" cy="388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39" y="1945618"/>
            <a:ext cx="2739781" cy="39215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99" y="1980387"/>
            <a:ext cx="2827974" cy="38867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570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«Водоснабжение пгт Крапивинский от водозабора пгт Зеленогорский»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80" y="1760787"/>
            <a:ext cx="3533809" cy="2430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12" y="4242451"/>
            <a:ext cx="2595459" cy="2217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48" y="2087387"/>
            <a:ext cx="3775521" cy="3776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574" y="2087386"/>
            <a:ext cx="3261071" cy="377697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3470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«Водоснабжение пгт Крапивинский от водозабора пгт Зеленогорский»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245" y="1971118"/>
            <a:ext cx="2880321" cy="189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65" y="1945618"/>
            <a:ext cx="4262851" cy="4174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246" y="4033012"/>
            <a:ext cx="2880320" cy="208739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663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936501" y="80391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5" y="89857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840" y="793633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ветхих водопроводных сетей: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 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1" y="2375991"/>
            <a:ext cx="3410060" cy="345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77" y="2375991"/>
            <a:ext cx="3168352" cy="345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909" y="2375991"/>
            <a:ext cx="2880320" cy="345638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2573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066" y="837332"/>
            <a:ext cx="755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объектов теплоснабжения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833269"/>
            <a:ext cx="3047452" cy="4071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591" y="1833268"/>
            <a:ext cx="3249638" cy="4071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99" y="1824099"/>
            <a:ext cx="3195078" cy="4080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469" y="5196495"/>
            <a:ext cx="254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Котельная МСО 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0877" y="5112295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Дымовая труба котельная 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32899" y="5196495"/>
            <a:ext cx="341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Грейферный погрузчик угля ЦК пгт. Крапивинский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066" y="837332"/>
            <a:ext cx="755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объектов теплоснабжения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5" y="1945618"/>
            <a:ext cx="3240360" cy="4174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006" y="5392377"/>
            <a:ext cx="339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Утепление тепловых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204" y="1945618"/>
            <a:ext cx="3240359" cy="4154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3255" y="5392377"/>
            <a:ext cx="2808312" cy="70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 длительного горения п. Каменный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911" y="1945618"/>
            <a:ext cx="3475703" cy="41546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33244" y="5392377"/>
            <a:ext cx="3326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котельная 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3180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57852228"/>
              </p:ext>
            </p:extLst>
          </p:nvPr>
        </p:nvGraphicFramePr>
        <p:xfrm>
          <a:off x="378696" y="930811"/>
          <a:ext cx="97028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41157" y="1885059"/>
            <a:ext cx="46809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ООО «Банновское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49,2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КФХ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Печерин С.В.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44,1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«Плотниковское»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41,4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«Златозара»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40,5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«Весна»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39,8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ИП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Полухин Н.И.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37,9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«Золотая Нива»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35,6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ИП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Шефер В.Р.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36,4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  <a:endParaRPr lang="ru-RU" sz="24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3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0646" y="1068650"/>
            <a:ext cx="289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7674" y="102196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общественных пространств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28" y="1797721"/>
            <a:ext cx="3889585" cy="4212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861" y="5610312"/>
            <a:ext cx="310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09" y="1773335"/>
            <a:ext cx="6480610" cy="4237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5409" y="5610312"/>
            <a:ext cx="6182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детская площадка «Кремль»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602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926" y="1671271"/>
            <a:ext cx="3744415" cy="3799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64491" y="74139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1257" y="415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0694" y="125276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86516" y="5766692"/>
            <a:ext cx="57594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ул.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Мостовая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4491" y="851845"/>
            <a:ext cx="7992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жилищные условия улучшат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50" y="1671272"/>
            <a:ext cx="4968552" cy="379957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18686" y="1556365"/>
            <a:ext cx="3058976" cy="4248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89" y="794336"/>
            <a:ext cx="1076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асфальтобетонного покрытия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пгт. Крапивинский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9349" y="5305199"/>
            <a:ext cx="280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Въезд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941" y="1975769"/>
            <a:ext cx="4027252" cy="294364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6" y="1975769"/>
            <a:ext cx="4141499" cy="2910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2505" y="450097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Ломоносова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5927" y="802826"/>
            <a:ext cx="89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ОАО «Крапивиноавтодор»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927" y="4968279"/>
            <a:ext cx="3949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Ломоносова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53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5" y="1532826"/>
            <a:ext cx="5328592" cy="4464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445" y="5595083"/>
            <a:ext cx="49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«Зеленогорск – Крапивино»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1532826"/>
            <a:ext cx="5112568" cy="4473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8956" y="5287307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 на автомобильной дороге Тараданово-Карьер «Елбак»</a:t>
            </a:r>
          </a:p>
        </p:txBody>
      </p:sp>
    </p:spTree>
    <p:extLst>
      <p:ext uri="{BB962C8B-B14F-4D97-AF65-F5344CB8AC3E}">
        <p14:creationId xmlns:p14="http://schemas.microsoft.com/office/powerpoint/2010/main" val="35487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05" y="807450"/>
            <a:ext cx="1076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национальному проекту «Безопасные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качественные дороги»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78" y="2015951"/>
            <a:ext cx="4735616" cy="388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71" y="5504273"/>
            <a:ext cx="4849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дороги Крапивино - Панфилово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846" y="2015951"/>
            <a:ext cx="4718713" cy="3888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6146" y="5504273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через р. Кедровка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7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05" y="807450"/>
            <a:ext cx="107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Пешеходная дорожка по ул. Кооперативная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533" y="1326104"/>
            <a:ext cx="3960440" cy="4650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22" y="1326104"/>
            <a:ext cx="4248472" cy="465028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8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48007" y="805138"/>
            <a:ext cx="107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Отсыпка дорог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391600"/>
            <a:ext cx="3888432" cy="4872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469" y="5760367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497" y="1391600"/>
            <a:ext cx="4860131" cy="4872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2965" y="5760367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Сарапки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3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141" y="1079847"/>
            <a:ext cx="48420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скейт – парк в пгт. Зеленогорский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спортивного зала школы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Банново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детской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- игровой площадки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Шевели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мемориального комплекса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5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029" y="1511895"/>
            <a:ext cx="5237262" cy="4392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06064" y="5504274"/>
            <a:ext cx="403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Скейт –парк 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6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70" y="1331377"/>
            <a:ext cx="4032447" cy="4920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470" y="5441423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Банновской школы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49" y="1331377"/>
            <a:ext cx="6297538" cy="492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8949" y="5441423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спортивно – игровая площадка в д. Шевели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23073" y="237373"/>
            <a:ext cx="441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16970211"/>
              </p:ext>
            </p:extLst>
          </p:nvPr>
        </p:nvGraphicFramePr>
        <p:xfrm>
          <a:off x="504453" y="1111071"/>
          <a:ext cx="10009112" cy="515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44443582"/>
              </p:ext>
            </p:extLst>
          </p:nvPr>
        </p:nvGraphicFramePr>
        <p:xfrm>
          <a:off x="-215626" y="930811"/>
          <a:ext cx="9721079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93085" y="1727919"/>
            <a:ext cx="540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«Златозара»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«Весна»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СПК«Зеленовский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206,2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культуры: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«Плотниковское»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23,1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«Банновское»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22,9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«Златозара»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ц/га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9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9724" y="237373"/>
            <a:ext cx="502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145" y="1235618"/>
            <a:ext cx="46805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родилось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малышей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миграционный прирост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брака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разводов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89" y="1571370"/>
            <a:ext cx="5338378" cy="424863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4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78202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78097" y="107987"/>
            <a:ext cx="321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2023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5193" y="951222"/>
            <a:ext cx="84969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сельхозпродукции сохранить на уровне текущего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оборот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брошенные земли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коммунальной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 доступным и комфортным жильем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 и благоустройство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национальных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проектах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президентских грантах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спортивной и туристической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501" y="252000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76" y="408999"/>
            <a:ext cx="1402202" cy="1066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330" y="408999"/>
            <a:ext cx="56637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07609873"/>
              </p:ext>
            </p:extLst>
          </p:nvPr>
        </p:nvGraphicFramePr>
        <p:xfrm>
          <a:off x="1" y="1156780"/>
          <a:ext cx="9442042" cy="517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898" y="2007025"/>
            <a:ext cx="4536504" cy="3384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72134" y="5648289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Агрохолдинг «Кузбасский»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253791544"/>
              </p:ext>
            </p:extLst>
          </p:nvPr>
        </p:nvGraphicFramePr>
        <p:xfrm>
          <a:off x="864493" y="874298"/>
          <a:ext cx="9433048" cy="539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442" y="1024555"/>
            <a:ext cx="90723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земельных участков из невостребованных долей, право собственности на которые было зарегистрировано: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1312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участков общей площадью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14107,6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 сельскохозяйственного назначения: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4347,4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представлены сельскохозяйственным организациям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3796,5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представлены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физическим лицам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3500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 введены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1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10065</TotalTime>
  <Words>1424</Words>
  <Application>Microsoft Office PowerPoint</Application>
  <PresentationFormat>Произвольный</PresentationFormat>
  <Paragraphs>387</Paragraphs>
  <Slides>62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72" baseType="lpstr">
      <vt:lpstr>Arial</vt:lpstr>
      <vt:lpstr>Calibri</vt:lpstr>
      <vt:lpstr>Calibri Light</vt:lpstr>
      <vt:lpstr>Futura PT Bold</vt:lpstr>
      <vt:lpstr>Futura PT Light</vt:lpstr>
      <vt:lpstr>Futura PT Medium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""</cp:lastModifiedBy>
  <cp:revision>2587</cp:revision>
  <cp:lastPrinted>2022-11-24T09:07:52Z</cp:lastPrinted>
  <dcterms:created xsi:type="dcterms:W3CDTF">2018-10-19T07:56:24Z</dcterms:created>
  <dcterms:modified xsi:type="dcterms:W3CDTF">2022-12-21T07:37:20Z</dcterms:modified>
</cp:coreProperties>
</file>