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notesSlides/notesSlide5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</p:sldMasterIdLst>
  <p:notesMasterIdLst>
    <p:notesMasterId r:id="rId51"/>
  </p:notesMasterIdLst>
  <p:sldIdLst>
    <p:sldId id="256" r:id="rId3"/>
    <p:sldId id="313" r:id="rId4"/>
    <p:sldId id="413" r:id="rId5"/>
    <p:sldId id="439" r:id="rId6"/>
    <p:sldId id="260" r:id="rId7"/>
    <p:sldId id="441" r:id="rId8"/>
    <p:sldId id="309" r:id="rId9"/>
    <p:sldId id="412" r:id="rId10"/>
    <p:sldId id="267" r:id="rId11"/>
    <p:sldId id="388" r:id="rId12"/>
    <p:sldId id="415" r:id="rId13"/>
    <p:sldId id="311" r:id="rId14"/>
    <p:sldId id="355" r:id="rId15"/>
    <p:sldId id="357" r:id="rId16"/>
    <p:sldId id="417" r:id="rId17"/>
    <p:sldId id="443" r:id="rId18"/>
    <p:sldId id="367" r:id="rId19"/>
    <p:sldId id="391" r:id="rId20"/>
    <p:sldId id="392" r:id="rId21"/>
    <p:sldId id="418" r:id="rId22"/>
    <p:sldId id="369" r:id="rId23"/>
    <p:sldId id="419" r:id="rId24"/>
    <p:sldId id="370" r:id="rId25"/>
    <p:sldId id="420" r:id="rId26"/>
    <p:sldId id="373" r:id="rId27"/>
    <p:sldId id="421" r:id="rId28"/>
    <p:sldId id="394" r:id="rId29"/>
    <p:sldId id="395" r:id="rId30"/>
    <p:sldId id="423" r:id="rId31"/>
    <p:sldId id="445" r:id="rId32"/>
    <p:sldId id="424" r:id="rId33"/>
    <p:sldId id="426" r:id="rId34"/>
    <p:sldId id="294" r:id="rId35"/>
    <p:sldId id="398" r:id="rId36"/>
    <p:sldId id="446" r:id="rId37"/>
    <p:sldId id="410" r:id="rId38"/>
    <p:sldId id="449" r:id="rId39"/>
    <p:sldId id="257" r:id="rId40"/>
    <p:sldId id="270" r:id="rId41"/>
    <p:sldId id="432" r:id="rId42"/>
    <p:sldId id="431" r:id="rId43"/>
    <p:sldId id="448" r:id="rId44"/>
    <p:sldId id="331" r:id="rId45"/>
    <p:sldId id="435" r:id="rId46"/>
    <p:sldId id="387" r:id="rId47"/>
    <p:sldId id="336" r:id="rId48"/>
    <p:sldId id="337" r:id="rId49"/>
    <p:sldId id="266" r:id="rId50"/>
  </p:sldIdLst>
  <p:sldSz cx="11522075" cy="6480175"/>
  <p:notesSz cx="6797675" cy="9928225"/>
  <p:defaultTextStyle>
    <a:defPPr>
      <a:defRPr lang="ru-RU"/>
    </a:defPPr>
    <a:lvl1pPr marL="0" algn="l" defTabSz="10224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11241" algn="l" defTabSz="10224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22482" algn="l" defTabSz="10224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33723" algn="l" defTabSz="10224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44964" algn="l" defTabSz="10224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56205" algn="l" defTabSz="10224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67446" algn="l" defTabSz="10224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78687" algn="l" defTabSz="10224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89928" algn="l" defTabSz="1022482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41">
          <p15:clr>
            <a:srgbClr val="A4A3A4"/>
          </p15:clr>
        </p15:guide>
        <p15:guide id="2" pos="68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Экономист 4" initials="Э4" lastIdx="1" clrIdx="0">
    <p:extLst>
      <p:ext uri="{19B8F6BF-5375-455C-9EA6-DF929625EA0E}">
        <p15:presenceInfo xmlns:p15="http://schemas.microsoft.com/office/powerpoint/2012/main" userId="Экономист 4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970B5"/>
    <a:srgbClr val="3D6595"/>
    <a:srgbClr val="335D6A"/>
    <a:srgbClr val="2A5243"/>
    <a:srgbClr val="3B45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012" autoAdjust="0"/>
    <p:restoredTop sz="81125" autoAdjust="0"/>
  </p:normalViewPr>
  <p:slideViewPr>
    <p:cSldViewPr>
      <p:cViewPr varScale="1">
        <p:scale>
          <a:sx n="123" d="100"/>
          <a:sy n="123" d="100"/>
        </p:scale>
        <p:origin x="138" y="102"/>
      </p:cViewPr>
      <p:guideLst>
        <p:guide orient="horz" pos="2041"/>
        <p:guide pos="681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3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4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5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6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7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1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Всего вложено собственных средств – 706,5млн руб</a:t>
            </a:r>
            <a:r>
              <a:rPr lang="ru-RU" i="1" dirty="0" smtClean="0"/>
              <a:t> </a:t>
            </a:r>
            <a:endParaRPr lang="ru-RU" i="1" dirty="0"/>
          </a:p>
        </c:rich>
      </c:tx>
      <c:layout>
        <c:manualLayout>
          <c:xMode val="edge"/>
          <c:yMode val="edge"/>
          <c:x val="0.13373386404957546"/>
          <c:y val="4.712321142830639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1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8784449717101661E-2"/>
          <c:y val="9.160232264672355E-2"/>
          <c:w val="0.94980835918963313"/>
          <c:h val="0.90839767735327648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Всего вложено собственных средств, млн. руб.</c:v>
                </c:pt>
              </c:strCache>
            </c:strRef>
          </c:tx>
          <c:dPt>
            <c:idx val="0"/>
            <c:bubble3D val="0"/>
            <c:explosion val="16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8906-414C-B5B0-7CFE3F036F6C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8906-414C-B5B0-7CFE3F036F6C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3"/>
            <c:bubble3D val="0"/>
            <c:spPr>
              <a:solidFill>
                <a:schemeClr val="accent4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Pt>
            <c:idx val="4"/>
            <c:bubble3D val="0"/>
            <c:spPr>
              <a:solidFill>
                <a:schemeClr val="accent5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tx>
                <c:rich>
                  <a:bodyPr/>
                  <a:lstStyle/>
                  <a:p>
                    <a:fld id="{F09232F1-F290-4BF0-93F4-8E54E8DBFD2E}" type="CATEGORYNAME">
                      <a:rPr lang="ru-RU"/>
                      <a:pPr/>
                      <a:t>[ИМЯ КАТЕГОРИИ]</a:t>
                    </a:fld>
                    <a:r>
                      <a:rPr lang="ru-RU" baseline="0" dirty="0"/>
                      <a:t>
</a:t>
                    </a:r>
                    <a:fld id="{C756B33B-94BC-4893-9FE5-76F1A370B88D}" type="VALUE">
                      <a:rPr lang="ru-RU" baseline="0"/>
                      <a:pPr/>
                      <a:t>[ЗНАЧЕНИЕ]</a:t>
                    </a:fld>
                    <a:r>
                      <a:rPr lang="ru-RU" baseline="0" dirty="0"/>
                      <a:t>
</a:t>
                    </a:r>
                    <a:r>
                      <a:rPr lang="ru-RU" baseline="0" dirty="0" smtClean="0"/>
                      <a:t>39,7%</a:t>
                    </a:r>
                  </a:p>
                </c:rich>
              </c:tx>
              <c:dLblPos val="ctr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8906-414C-B5B0-7CFE3F036F6C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0.25816035872557364"/>
                  <c:y val="-0.25712557686510051"/>
                </c:manualLayout>
              </c:layout>
              <c:tx>
                <c:rich>
                  <a:bodyPr/>
                  <a:lstStyle/>
                  <a:p>
                    <a:fld id="{A2CE0E55-CA93-4F68-A070-D55FB8E45CD5}" type="CATEGORYNAME">
                      <a:rPr lang="ru-RU" dirty="0"/>
                      <a:pPr/>
                      <a:t>[ИМЯ КАТЕГОРИИ]</a:t>
                    </a:fld>
                    <a:r>
                      <a:rPr lang="ru-RU" baseline="0" dirty="0"/>
                      <a:t>
</a:t>
                    </a:r>
                    <a:fld id="{FAC67319-7D71-4572-B9C5-4BD70708790B}" type="VALUE">
                      <a:rPr lang="ru-RU" baseline="0" dirty="0"/>
                      <a:pPr/>
                      <a:t>[ЗНАЧЕНИЕ]</a:t>
                    </a:fld>
                    <a:r>
                      <a:rPr lang="ru-RU" baseline="0" dirty="0"/>
                      <a:t>
</a:t>
                    </a:r>
                    <a:r>
                      <a:rPr lang="ru-RU" baseline="0" dirty="0" smtClean="0"/>
                      <a:t>33,7%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8906-414C-B5B0-7CFE3F036F6C}"/>
                </c:ex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0.15988386880263608"/>
                  <c:y val="0.13589276686533239"/>
                </c:manualLayout>
              </c:layout>
              <c:tx>
                <c:rich>
                  <a:bodyPr/>
                  <a:lstStyle/>
                  <a:p>
                    <a:fld id="{DFE2A065-9C56-46F5-8E53-9E8939C89739}" type="CATEGORYNAME">
                      <a:rPr lang="ru-RU" dirty="0"/>
                      <a:pPr/>
                      <a:t>[ИМЯ КАТЕГОРИИ]</a:t>
                    </a:fld>
                    <a:r>
                      <a:rPr lang="ru-RU" baseline="0" dirty="0"/>
                      <a:t>
</a:t>
                    </a:r>
                    <a:fld id="{E8F06EC1-67CF-4884-A95B-ADC423EDB6D6}" type="VALUE">
                      <a:rPr lang="ru-RU" baseline="0" dirty="0"/>
                      <a:pPr/>
                      <a:t>[ЗНАЧЕНИЕ]</a:t>
                    </a:fld>
                    <a:r>
                      <a:rPr lang="ru-RU" baseline="0" dirty="0"/>
                      <a:t>
</a:t>
                    </a:r>
                    <a:r>
                      <a:rPr lang="ru-RU" baseline="0" dirty="0" smtClean="0"/>
                      <a:t>16,0%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0.1147907066763305"/>
                  <c:y val="0.15427081932237194"/>
                </c:manualLayout>
              </c:layout>
              <c:tx>
                <c:rich>
                  <a:bodyPr/>
                  <a:lstStyle/>
                  <a:p>
                    <a:fld id="{5FADE997-1382-4855-8427-BCCD156A4050}" type="CATEGORYNAME">
                      <a:rPr lang="ru-RU"/>
                      <a:pPr/>
                      <a:t>[ИМЯ КАТЕГОРИИ]</a:t>
                    </a:fld>
                    <a:r>
                      <a:rPr lang="ru-RU" baseline="0" dirty="0"/>
                      <a:t>
</a:t>
                    </a:r>
                    <a:fld id="{271551EA-0F00-4F19-9C7E-A3BB8E9EC3C7}" type="VALUE">
                      <a:rPr lang="ru-RU" baseline="0"/>
                      <a:pPr/>
                      <a:t>[ЗНАЧЕНИЕ]</a:t>
                    </a:fld>
                    <a:r>
                      <a:rPr lang="ru-RU" baseline="0" dirty="0"/>
                      <a:t>
</a:t>
                    </a:r>
                    <a:r>
                      <a:rPr lang="ru-RU" baseline="0" dirty="0" smtClean="0"/>
                      <a:t>10,6%</a:t>
                    </a:r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1"/>
            <c:showSerName val="0"/>
            <c:showPercent val="1"/>
            <c:showBubbleSize val="0"/>
            <c:separator>
</c:separator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4"/>
                <c:pt idx="0">
                  <c:v>Техника и оборудование</c:v>
                </c:pt>
                <c:pt idx="1">
                  <c:v>Строительство зерноскладов и сушилок</c:v>
                </c:pt>
                <c:pt idx="2">
                  <c:v>Средства химической защиты</c:v>
                </c:pt>
                <c:pt idx="3">
                  <c:v>Минеральные удобрения</c:v>
                </c:pt>
              </c:strCache>
            </c:str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280.39999999999998</c:v>
                </c:pt>
                <c:pt idx="1">
                  <c:v>238.2</c:v>
                </c:pt>
                <c:pt idx="2">
                  <c:v>112.8</c:v>
                </c:pt>
                <c:pt idx="3">
                  <c:v>75.099999999999994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906-414C-B5B0-7CFE3F036F6C}"/>
            </c:ext>
          </c:extLst>
        </c:ser>
        <c:dLbls>
          <c:dLblPos val="ctr"/>
          <c:showLegendKey val="0"/>
          <c:showVal val="1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32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зерна</a:t>
            </a:r>
            <a:endParaRPr lang="ru-RU" sz="32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1.8186829116579657E-2"/>
                  <c:y val="-3.472031013165207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2.2019784240412749E-2"/>
                  <c:y val="-1.2400013122636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26205785825462"/>
                      <c:h val="8.0873522385226715E-2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7.8533861440915932E-3"/>
                  <c:y val="-3.720033228391297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Посевная площадь, тыс. га</c:v>
                </c:pt>
                <c:pt idx="1">
                  <c:v>Урожайность зерновых и зернобобовых</c:v>
                </c:pt>
                <c:pt idx="2">
                  <c:v>Валовый сбор зерна, тыс. тн.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36.700000000000003</c:v>
                </c:pt>
                <c:pt idx="1">
                  <c:v>33.700000000000003</c:v>
                </c:pt>
                <c:pt idx="2">
                  <c:v>123.7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3226784812057933E-2"/>
                  <c:y val="-3.472031013165207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8186829116579657E-2"/>
                  <c:y val="-3.720033228391293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3560158432274492E-2"/>
                  <c:y val="-5.456048734973897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Посевная площадь, тыс. га</c:v>
                </c:pt>
                <c:pt idx="1">
                  <c:v>Урожайность зерновых и зернобобовых</c:v>
                </c:pt>
                <c:pt idx="2">
                  <c:v>Валовый сбор зерна, тыс. тн.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36.6</c:v>
                </c:pt>
                <c:pt idx="1">
                  <c:v>19.8</c:v>
                </c:pt>
                <c:pt idx="2">
                  <c:v>72.5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Лист1!$A$2:$A$5</c:f>
              <c:strCache>
                <c:ptCount val="3"/>
                <c:pt idx="0">
                  <c:v>Посевная площадь, тыс. га</c:v>
                </c:pt>
                <c:pt idx="1">
                  <c:v>Урожайность зерновых и зернобобовых</c:v>
                </c:pt>
                <c:pt idx="2">
                  <c:v>Валовый сбор зерна, тыс. тн.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36481840"/>
        <c:axId val="136482224"/>
        <c:axId val="136308136"/>
      </c:bar3DChart>
      <c:catAx>
        <c:axId val="1364818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36482224"/>
        <c:crosses val="autoZero"/>
        <c:auto val="1"/>
        <c:lblAlgn val="ctr"/>
        <c:lblOffset val="100"/>
        <c:noMultiLvlLbl val="0"/>
      </c:catAx>
      <c:valAx>
        <c:axId val="13648222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36481840"/>
        <c:crosses val="autoZero"/>
        <c:crossBetween val="between"/>
      </c:valAx>
      <c:serAx>
        <c:axId val="136308136"/>
        <c:scaling>
          <c:orientation val="minMax"/>
        </c:scaling>
        <c:delete val="1"/>
        <c:axPos val="b"/>
        <c:majorTickMark val="none"/>
        <c:minorTickMark val="none"/>
        <c:tickLblPos val="nextTo"/>
        <c:crossAx val="136482224"/>
        <c:crosses val="autoZero"/>
      </c:ser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ayout>
        <c:manualLayout>
          <c:xMode val="edge"/>
          <c:yMode val="edge"/>
          <c:x val="2.7232389425714432E-2"/>
          <c:y val="0.15901924139326984"/>
          <c:w val="0.1842692965272677"/>
          <c:h val="5.075101710199842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картофеля, технических культур</a:t>
            </a:r>
            <a:endParaRPr lang="ru-RU" sz="2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1.8186829116579657E-2"/>
                  <c:y val="-3.472031013165207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2.2019784240412749E-2"/>
                  <c:y val="-1.2400013122636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26205785825462"/>
                      <c:h val="8.0873522385226715E-2"/>
                    </c:manualLayout>
                  </c15:layout>
                </c:ext>
              </c:extLst>
            </c:dLbl>
            <c:dLbl>
              <c:idx val="2"/>
              <c:layout>
                <c:manualLayout>
                  <c:x val="-7.8533861440915932E-3"/>
                  <c:y val="-3.720033228391297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2"/>
                <c:pt idx="0">
                  <c:v>Валовый сбор картофеля, тыс.тн.</c:v>
                </c:pt>
                <c:pt idx="1">
                  <c:v>Валовый сбор технических культур, тыс. тн.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23.6</c:v>
                </c:pt>
                <c:pt idx="1">
                  <c:v>19.8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3226784812057933E-2"/>
                  <c:y val="-3.4720310131652075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8186829116579657E-2"/>
                  <c:y val="-3.7200332283912937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3560158432274492E-2"/>
                  <c:y val="-5.4560487349738972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0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2"/>
                <c:pt idx="0">
                  <c:v>Валовый сбор картофеля, тыс.тн.</c:v>
                </c:pt>
                <c:pt idx="1">
                  <c:v>Валовый сбор технических культур, тыс. тн.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21.3</c:v>
                </c:pt>
                <c:pt idx="1">
                  <c:v>22.6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Лист1!$A$2:$A$5</c:f>
              <c:strCache>
                <c:ptCount val="2"/>
                <c:pt idx="0">
                  <c:v>Валовый сбор картофеля, тыс.тн.</c:v>
                </c:pt>
                <c:pt idx="1">
                  <c:v>Валовый сбор технических культур, тыс. тн.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62970600"/>
        <c:axId val="262970984"/>
        <c:axId val="262971368"/>
      </c:bar3DChart>
      <c:catAx>
        <c:axId val="262970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6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62970984"/>
        <c:crosses val="autoZero"/>
        <c:auto val="1"/>
        <c:lblAlgn val="ctr"/>
        <c:lblOffset val="100"/>
        <c:noMultiLvlLbl val="0"/>
      </c:catAx>
      <c:valAx>
        <c:axId val="262970984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62970600"/>
        <c:crosses val="autoZero"/>
        <c:crossBetween val="between"/>
      </c:valAx>
      <c:serAx>
        <c:axId val="262971368"/>
        <c:scaling>
          <c:orientation val="minMax"/>
        </c:scaling>
        <c:delete val="1"/>
        <c:axPos val="b"/>
        <c:majorTickMark val="none"/>
        <c:minorTickMark val="none"/>
        <c:tickLblPos val="nextTo"/>
        <c:crossAx val="262970984"/>
        <c:crosses val="autoZero"/>
      </c:ser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ayout>
        <c:manualLayout>
          <c:xMode val="edge"/>
          <c:yMode val="edge"/>
          <c:x val="0.19837592102687365"/>
          <c:y val="0.15177118828501554"/>
          <c:w val="0.1842692965272677"/>
          <c:h val="5.0751017101998426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1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Производство молока</a:t>
            </a:r>
            <a:r>
              <a:rPr lang="ru-RU" sz="2400" b="1" i="1" baseline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</a:t>
            </a:r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мяса, тыс тонн</a:t>
            </a:r>
            <a:endParaRPr lang="ru-RU" sz="2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6.8683236105071353E-3"/>
          <c:y val="1.270606842043991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1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19348705509001785"/>
          <c:w val="0.9940376478923254"/>
          <c:h val="0.63029956050236302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4.3942136994006301E-2"/>
                  <c:y val="-1.17398992956984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2.6365282196403775E-2"/>
                  <c:y val="-2.641477341532158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4.7091692469247333E-3"/>
                  <c:y val="-2.5756171797316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2"/>
                <c:pt idx="0">
                  <c:v>Молоко, общественный сектор</c:v>
                </c:pt>
                <c:pt idx="1">
                  <c:v>Мясо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8.1</c:v>
                </c:pt>
                <c:pt idx="1">
                  <c:v>2.7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5.2730564392807549E-3"/>
                  <c:y val="-4.69595971827939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8669080554725538E-2"/>
                  <c:y val="-4.69595971827938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7.8486154115412227E-3"/>
                  <c:y val="-4.63611092351694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2"/>
                <c:pt idx="0">
                  <c:v>Молоко, общественный сектор</c:v>
                </c:pt>
                <c:pt idx="1">
                  <c:v>Мясо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8.3000000000000007</c:v>
                </c:pt>
                <c:pt idx="1">
                  <c:v>2.7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Лист1!$A$2:$A$5</c:f>
              <c:strCache>
                <c:ptCount val="2"/>
                <c:pt idx="0">
                  <c:v>Молоко, общественный сектор</c:v>
                </c:pt>
                <c:pt idx="1">
                  <c:v>Мясо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63126176"/>
        <c:axId val="263126560"/>
        <c:axId val="263126944"/>
      </c:bar3DChart>
      <c:catAx>
        <c:axId val="2631261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63126560"/>
        <c:crosses val="autoZero"/>
        <c:auto val="1"/>
        <c:lblAlgn val="ctr"/>
        <c:lblOffset val="100"/>
        <c:noMultiLvlLbl val="0"/>
      </c:catAx>
      <c:valAx>
        <c:axId val="26312656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63126176"/>
        <c:crosses val="autoZero"/>
        <c:crossBetween val="between"/>
      </c:valAx>
      <c:serAx>
        <c:axId val="263126944"/>
        <c:scaling>
          <c:orientation val="minMax"/>
        </c:scaling>
        <c:delete val="1"/>
        <c:axPos val="b"/>
        <c:majorTickMark val="none"/>
        <c:minorTickMark val="none"/>
        <c:tickLblPos val="nextTo"/>
        <c:crossAx val="263126560"/>
        <c:crosses val="autoZero"/>
      </c:serAx>
      <c:spPr>
        <a:noFill/>
        <a:ln>
          <a:noFill/>
        </a:ln>
        <a:effectLst/>
      </c:spPr>
    </c:plotArea>
    <c:legend>
      <c:legendPos val="b"/>
      <c:legendEntry>
        <c:idx val="2"/>
        <c:delete val="1"/>
      </c:legendEntry>
      <c:layout>
        <c:manualLayout>
          <c:xMode val="edge"/>
          <c:yMode val="edge"/>
          <c:x val="0.34115692347057974"/>
          <c:y val="0.93003659899093583"/>
          <c:w val="0.24886173986516905"/>
          <c:h val="5.857576118545438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1" u="none" strike="noStrike" kern="1200" spc="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24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Надой на 1 фуражную корову, кг</a:t>
            </a:r>
            <a:endParaRPr lang="ru-RU" sz="24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1" u="none" strike="noStrike" kern="1200" spc="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0.1230969601495077"/>
          <c:w val="0.89849697668355877"/>
          <c:h val="0.7925840237325219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-2.8794986498098866E-2"/>
                  <c:y val="-3.69858565502098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2.1596239873574136E-2"/>
                  <c:y val="-2.90603158608791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Общественный сектор</c:v>
                </c:pt>
                <c:pt idx="2">
                  <c:v>ООО "Агрохолдинг Кузбасский"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4960</c:v>
                </c:pt>
                <c:pt idx="2">
                  <c:v>5770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9796553217442961E-2"/>
                  <c:y val="-3.17021627573226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7996866561311782E-2"/>
                  <c:y val="-4.4911397239540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3"/>
                <c:pt idx="0">
                  <c:v>Общественный сектор</c:v>
                </c:pt>
                <c:pt idx="2">
                  <c:v>ООО "Агрохолдинг Кузбасский"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5160</c:v>
                </c:pt>
                <c:pt idx="2">
                  <c:v>5883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Лист1!$A$2:$A$5</c:f>
              <c:strCache>
                <c:ptCount val="3"/>
                <c:pt idx="0">
                  <c:v>Общественный сектор</c:v>
                </c:pt>
                <c:pt idx="2">
                  <c:v>ООО "Агрохолдинг Кузбасский"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86507864"/>
        <c:axId val="186509040"/>
        <c:axId val="262755776"/>
      </c:bar3DChart>
      <c:catAx>
        <c:axId val="18650786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86509040"/>
        <c:crosses val="autoZero"/>
        <c:auto val="1"/>
        <c:lblAlgn val="ctr"/>
        <c:lblOffset val="100"/>
        <c:noMultiLvlLbl val="0"/>
      </c:catAx>
      <c:valAx>
        <c:axId val="18650904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86507864"/>
        <c:crosses val="autoZero"/>
        <c:crossBetween val="between"/>
      </c:valAx>
      <c:serAx>
        <c:axId val="262755776"/>
        <c:scaling>
          <c:orientation val="minMax"/>
        </c:scaling>
        <c:delete val="1"/>
        <c:axPos val="b"/>
        <c:majorTickMark val="none"/>
        <c:minorTickMark val="none"/>
        <c:tickLblPos val="nextTo"/>
        <c:crossAx val="186509040"/>
        <c:crosses val="autoZero"/>
      </c:ser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ru-RU" sz="2000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Объем отгруженных товаров, млн. руб.</a:t>
            </a:r>
            <a:endParaRPr lang="ru-RU" sz="2000" b="1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>
        <c:manualLayout>
          <c:xMode val="edge"/>
          <c:yMode val="edge"/>
          <c:x val="0.36085285736573003"/>
          <c:y val="2.9562399492765807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 w="25400">
          <a:noFill/>
        </a:ln>
        <a:effectLst/>
        <a:sp3d/>
      </c:spPr>
    </c:sideWall>
    <c:backWall>
      <c:thickness val="0"/>
      <c:spPr>
        <a:noFill/>
        <a:ln w="25400"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"/>
          <c:y val="9.7772040774266281E-2"/>
          <c:w val="0.99605934307952715"/>
          <c:h val="0.69681744922868283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191684519258044E-3"/>
                  <c:y val="-5.23027067948933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3.2175482019967144E-2"/>
                  <c:y val="-4.77546453344678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2"/>
                <c:pt idx="0">
                  <c:v>Добыча полезных ископаемых</c:v>
                </c:pt>
                <c:pt idx="1">
                  <c:v>Обрабатывающие производства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634.9</c:v>
                </c:pt>
                <c:pt idx="1">
                  <c:v>207.3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  <a:sp3d/>
          </c:spPr>
          <c:invertIfNegative val="0"/>
          <c:cat>
            <c:strRef>
              <c:f>Лист1!$A$2:$A$5</c:f>
              <c:strCache>
                <c:ptCount val="2"/>
                <c:pt idx="0">
                  <c:v>Добыча полезных ископаемых</c:v>
                </c:pt>
                <c:pt idx="1">
                  <c:v>Обрабатывающие производства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2023 год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  <a:sp3d/>
          </c:spPr>
          <c:invertIfNegative val="0"/>
          <c:dLbls>
            <c:dLbl>
              <c:idx val="0"/>
              <c:layout>
                <c:manualLayout>
                  <c:x val="1.5491898750354529E-2"/>
                  <c:y val="-4.7754645334467841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0725160673322397E-2"/>
                  <c:y val="-5.9124798985531614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2400" b="1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2"/>
                <c:pt idx="0">
                  <c:v>Добыча полезных ископаемых</c:v>
                </c:pt>
                <c:pt idx="1">
                  <c:v>Обрабатывающие производства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800</c:v>
                </c:pt>
                <c:pt idx="1">
                  <c:v>452.8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86463272"/>
        <c:axId val="186464840"/>
        <c:axId val="262756624"/>
      </c:bar3DChart>
      <c:catAx>
        <c:axId val="18646327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86464840"/>
        <c:crosses val="autoZero"/>
        <c:auto val="1"/>
        <c:lblAlgn val="ctr"/>
        <c:lblOffset val="100"/>
        <c:noMultiLvlLbl val="0"/>
      </c:catAx>
      <c:valAx>
        <c:axId val="186464840"/>
        <c:scaling>
          <c:orientation val="minMax"/>
        </c:scaling>
        <c:delete val="1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86463272"/>
        <c:crosses val="autoZero"/>
        <c:crossBetween val="between"/>
      </c:valAx>
      <c:serAx>
        <c:axId val="262756624"/>
        <c:scaling>
          <c:orientation val="minMax"/>
        </c:scaling>
        <c:delete val="1"/>
        <c:axPos val="b"/>
        <c:majorTickMark val="none"/>
        <c:minorTickMark val="none"/>
        <c:tickLblPos val="nextTo"/>
        <c:crossAx val="186464840"/>
        <c:crosses val="autoZero"/>
      </c:serAx>
      <c:spPr>
        <a:noFill/>
        <a:ln>
          <a:noFill/>
        </a:ln>
        <a:effectLst/>
      </c:spPr>
    </c:plotArea>
    <c:legend>
      <c:legendPos val="b"/>
      <c:legendEntry>
        <c:idx val="1"/>
        <c:delete val="1"/>
      </c:legendEntry>
      <c:layout>
        <c:manualLayout>
          <c:xMode val="edge"/>
          <c:yMode val="edge"/>
          <c:x val="0.31997486390401059"/>
          <c:y val="0.93754616327146711"/>
          <c:w val="0.20853442754726598"/>
          <c:h val="5.8523523773558822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400" b="1" i="0" u="none" strike="noStrike" kern="1200" baseline="0">
                <a:solidFill>
                  <a:schemeClr val="tx2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ru-RU" sz="2400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Доходы </a:t>
            </a:r>
            <a:r>
              <a:rPr lang="ru-RU" sz="2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населения, тыс. руб.</a:t>
            </a:r>
            <a:endParaRPr lang="ru-RU" sz="2400" i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1" i="0" u="none" strike="noStrike" kern="1200" baseline="0">
              <a:solidFill>
                <a:schemeClr val="tx2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title>
    <c:autoTitleDeleted val="0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3.394312396661809E-2"/>
          <c:y val="0.13030694864126324"/>
          <c:w val="0.9636263417668407"/>
          <c:h val="0.75720426907498295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2022 год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-1.3957282124528131E-2"/>
                  <c:y val="-2.46441539409689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4.1498657011966027E-2"/>
                  <c:y val="-1.09278027178822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5376876590050214E-3"/>
                  <c:y val="-1.97153231527751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2"/>
                <c:pt idx="0">
                  <c:v>Заработная плата</c:v>
                </c:pt>
                <c:pt idx="1">
                  <c:v>Пенсия</c:v>
                </c:pt>
              </c:strCache>
            </c:strRef>
          </c:cat>
          <c:val>
            <c:numRef>
              <c:f>Лист1!$B$2:$B$5</c:f>
              <c:numCache>
                <c:formatCode>General</c:formatCode>
                <c:ptCount val="4"/>
                <c:pt idx="0">
                  <c:v>38.799999999999997</c:v>
                </c:pt>
                <c:pt idx="1">
                  <c:v>17.100000000000001</c:v>
                </c:pt>
              </c:numCache>
            </c:numRef>
          </c:val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2023 год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hade val="51000"/>
                    <a:satMod val="130000"/>
                  </a:schemeClr>
                </a:gs>
                <a:gs pos="80000">
                  <a:schemeClr val="accent2">
                    <a:shade val="93000"/>
                    <a:satMod val="130000"/>
                  </a:schemeClr>
                </a:gs>
                <a:gs pos="100000">
                  <a:schemeClr val="accent2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-2.5376876590051146E-3"/>
                  <c:y val="-3.20374001232596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4.149865701196599E-3"/>
                  <c:y val="-6.28348656278227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1.2688438295025573E-2"/>
                  <c:y val="-3.450181551735646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2"/>
                <c:pt idx="0">
                  <c:v>Заработная плата</c:v>
                </c:pt>
                <c:pt idx="1">
                  <c:v>Пенсия</c:v>
                </c:pt>
              </c:strCache>
            </c:strRef>
          </c:cat>
          <c:val>
            <c:numRef>
              <c:f>Лист1!$C$2:$C$5</c:f>
              <c:numCache>
                <c:formatCode>General</c:formatCode>
                <c:ptCount val="4"/>
                <c:pt idx="0">
                  <c:v>45.3</c:v>
                </c:pt>
                <c:pt idx="1">
                  <c:v>17.7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Среднеобластной показатель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hade val="51000"/>
                    <a:satMod val="130000"/>
                  </a:schemeClr>
                </a:gs>
                <a:gs pos="80000">
                  <a:schemeClr val="accent3">
                    <a:shade val="93000"/>
                    <a:satMod val="130000"/>
                  </a:schemeClr>
                </a:gs>
                <a:gs pos="100000">
                  <a:schemeClr val="accent3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/>
          </c:spPr>
          <c:invertIfNegative val="0"/>
          <c:dLbls>
            <c:dLbl>
              <c:idx val="0"/>
              <c:layout>
                <c:manualLayout>
                  <c:x val="1.2688438295025573E-2"/>
                  <c:y val="-3.69662309114533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4.1498657011965916E-2"/>
                  <c:y val="-2.458755611523497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Лист1!$A$2:$A$5</c:f>
              <c:strCache>
                <c:ptCount val="2"/>
                <c:pt idx="0">
                  <c:v>Заработная плата</c:v>
                </c:pt>
                <c:pt idx="1">
                  <c:v>Пенсия</c:v>
                </c:pt>
              </c:strCache>
            </c:strRef>
          </c:cat>
          <c:val>
            <c:numRef>
              <c:f>Лист1!$D$2:$D$5</c:f>
              <c:numCache>
                <c:formatCode>General</c:formatCode>
                <c:ptCount val="4"/>
                <c:pt idx="0">
                  <c:v>66</c:v>
                </c:pt>
                <c:pt idx="1">
                  <c:v>19.399999999999999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186465624"/>
        <c:axId val="186465232"/>
        <c:axId val="0"/>
      </c:bar3DChart>
      <c:catAx>
        <c:axId val="18646562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186465232"/>
        <c:crosses val="autoZero"/>
        <c:auto val="1"/>
        <c:lblAlgn val="ctr"/>
        <c:lblOffset val="100"/>
        <c:noMultiLvlLbl val="0"/>
      </c:catAx>
      <c:valAx>
        <c:axId val="186465232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18646562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59638647264612488"/>
          <c:y val="0.31646780580872413"/>
          <c:w val="0.3883874013998444"/>
          <c:h val="0.3685306185178113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000" b="1" i="0" u="none" strike="noStrike" kern="1200" baseline="0">
              <a:solidFill>
                <a:schemeClr val="tx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8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A0E753-E654-4DBB-88B5-199BF758B3DF}" type="datetimeFigureOut">
              <a:rPr lang="ru-RU" smtClean="0"/>
              <a:t>21.02.2024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78375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C8DB1B3-A8B5-4AA1-821C-D2F13B51D7C7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280539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B1B3-A8B5-4AA1-821C-D2F13B51D7C7}" type="slidenum">
              <a:rPr lang="ru-RU" smtClean="0"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76838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B1B3-A8B5-4AA1-821C-D2F13B51D7C7}" type="slidenum">
              <a:rPr lang="ru-RU" smtClean="0"/>
              <a:t>27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3453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B1B3-A8B5-4AA1-821C-D2F13B51D7C7}" type="slidenum">
              <a:rPr lang="ru-RU" smtClean="0"/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065347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B1B3-A8B5-4AA1-821C-D2F13B51D7C7}" type="slidenum">
              <a:rPr lang="ru-RU" smtClean="0"/>
              <a:t>29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399962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B1B3-A8B5-4AA1-821C-D2F13B51D7C7}" type="slidenum">
              <a:rPr lang="ru-RU" smtClean="0"/>
              <a:t>30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14640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B1B3-A8B5-4AA1-821C-D2F13B51D7C7}" type="slidenum">
              <a:rPr lang="ru-RU" smtClean="0"/>
              <a:t>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735348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B1B3-A8B5-4AA1-821C-D2F13B51D7C7}" type="slidenum">
              <a:rPr lang="ru-RU" smtClean="0"/>
              <a:t>32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74621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015CD9-E970-4BED-B3B0-1865A3ED6D43}" type="slidenum">
              <a:rPr lang="ru-RU" smtClean="0"/>
              <a:t>33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287228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015CD9-E970-4BED-B3B0-1865A3ED6D43}" type="slidenum">
              <a:rPr lang="ru-RU" smtClean="0"/>
              <a:t>34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3058290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015CD9-E970-4BED-B3B0-1865A3ED6D43}" type="slidenum">
              <a:rPr lang="ru-RU" smtClean="0"/>
              <a:t>35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14768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015CD9-E970-4BED-B3B0-1865A3ED6D43}" type="slidenum">
              <a:rPr lang="ru-RU" smtClean="0">
                <a:solidFill>
                  <a:prstClr val="black"/>
                </a:solidFill>
              </a:rPr>
              <a:pPr/>
              <a:t>36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16361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B1B3-A8B5-4AA1-821C-D2F13B51D7C7}" type="slidenum">
              <a:rPr lang="ru-RU" smtClean="0"/>
              <a:t>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58377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015CD9-E970-4BED-B3B0-1865A3ED6D43}" type="slidenum">
              <a:rPr lang="ru-RU" smtClean="0">
                <a:solidFill>
                  <a:prstClr val="black"/>
                </a:solidFill>
              </a:rPr>
              <a:pPr/>
              <a:t>37</a:t>
            </a:fld>
            <a:endParaRPr lang="ru-RU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435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B1B3-A8B5-4AA1-821C-D2F13B51D7C7}" type="slidenum">
              <a:rPr lang="ru-RU" smtClean="0"/>
              <a:t>40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864253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B1B3-A8B5-4AA1-821C-D2F13B51D7C7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6359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B1B3-A8B5-4AA1-821C-D2F13B51D7C7}" type="slidenum">
              <a:rPr lang="ru-RU" smtClean="0"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617628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B1B3-A8B5-4AA1-821C-D2F13B51D7C7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090487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B1B3-A8B5-4AA1-821C-D2F13B51D7C7}" type="slidenum">
              <a:rPr lang="ru-RU" smtClean="0"/>
              <a:t>18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01816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B1B3-A8B5-4AA1-821C-D2F13B51D7C7}" type="slidenum">
              <a:rPr lang="ru-RU" smtClean="0"/>
              <a:t>23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98516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B1B3-A8B5-4AA1-821C-D2F13B51D7C7}" type="slidenum">
              <a:rPr lang="ru-RU" smtClean="0"/>
              <a:t>25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093532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C8DB1B3-A8B5-4AA1-821C-D2F13B51D7C7}" type="slidenum">
              <a:rPr lang="ru-RU" smtClean="0"/>
              <a:t>26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8108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64156" y="2013055"/>
            <a:ext cx="9793764" cy="138903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28311" y="3672099"/>
            <a:ext cx="8065453" cy="1656045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1124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224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337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449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562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67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786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899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C74D72-E055-4E73-A0F9-FD27C465972E}" type="datetime1">
              <a:rPr lang="ru-RU" smtClean="0"/>
              <a:t>21.02.2024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9147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85775F-CD74-44BF-9E26-66B4A6E8BF82}" type="datetime1">
              <a:rPr lang="ru-RU" smtClean="0"/>
              <a:t>21.02.2024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587789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9769759" y="273008"/>
            <a:ext cx="3030547" cy="580515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74122" y="273008"/>
            <a:ext cx="8903603" cy="580515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8C85F6-5A48-41F2-A8C7-C155BB2AAD1C}" type="datetime1">
              <a:rPr lang="ru-RU" smtClean="0"/>
              <a:t>21.02.2024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399300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DE0A38C-D82C-3643-AE1D-5708769B1E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0260" y="1060529"/>
            <a:ext cx="8641556" cy="2256061"/>
          </a:xfrm>
        </p:spPr>
        <p:txBody>
          <a:bodyPr anchor="b"/>
          <a:lstStyle>
            <a:lvl1pPr algn="ctr">
              <a:defRPr sz="5669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00C9EA5E-CAB8-5E4E-94F6-DB476A1EC35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40260" y="3403592"/>
            <a:ext cx="8641556" cy="1564542"/>
          </a:xfrm>
        </p:spPr>
        <p:txBody>
          <a:bodyPr/>
          <a:lstStyle>
            <a:lvl1pPr marL="0" indent="0" algn="ctr">
              <a:buNone/>
              <a:defRPr sz="2268"/>
            </a:lvl1pPr>
            <a:lvl2pPr marL="432008" indent="0" algn="ctr">
              <a:buNone/>
              <a:defRPr sz="1890"/>
            </a:lvl2pPr>
            <a:lvl3pPr marL="864017" indent="0" algn="ctr">
              <a:buNone/>
              <a:defRPr sz="1701"/>
            </a:lvl3pPr>
            <a:lvl4pPr marL="1296025" indent="0" algn="ctr">
              <a:buNone/>
              <a:defRPr sz="1512"/>
            </a:lvl4pPr>
            <a:lvl5pPr marL="1728033" indent="0" algn="ctr">
              <a:buNone/>
              <a:defRPr sz="1512"/>
            </a:lvl5pPr>
            <a:lvl6pPr marL="2160041" indent="0" algn="ctr">
              <a:buNone/>
              <a:defRPr sz="1512"/>
            </a:lvl6pPr>
            <a:lvl7pPr marL="2592050" indent="0" algn="ctr">
              <a:buNone/>
              <a:defRPr sz="1512"/>
            </a:lvl7pPr>
            <a:lvl8pPr marL="3024058" indent="0" algn="ctr">
              <a:buNone/>
              <a:defRPr sz="1512"/>
            </a:lvl8pPr>
            <a:lvl9pPr marL="3456066" indent="0" algn="ctr">
              <a:buNone/>
              <a:defRPr sz="1512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CB6FC98-ED6B-6A41-8629-0CB1D7BDDC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4B70CB-A6E2-46D7-A262-F10FDCD502B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21.02.2024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7B226DD-5D97-794E-8E4B-4DB5BC33E6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E541231-20C1-6C4D-BFE9-FFC3D735CB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765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19CDBCC-0DA3-C44D-9508-F616E8947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CF068F3-AF5A-134D-B058-40378CDF39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B5933EC0-23C7-EF4F-944F-AC032DA4E9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CD7352-F571-47AB-AF89-4AA5881630E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21.02.2024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FCE6801-B442-534E-BBAD-D2CBCAB33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63E4B9F-B94A-6248-8B68-C5F2D37D4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7115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FEB9264-532A-AD40-B97E-140082680B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141" y="1615545"/>
            <a:ext cx="9937790" cy="2695572"/>
          </a:xfrm>
        </p:spPr>
        <p:txBody>
          <a:bodyPr anchor="b"/>
          <a:lstStyle>
            <a:lvl1pPr>
              <a:defRPr sz="5669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A2403E91-000C-D94A-9B93-0A2DB624F1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86141" y="4336618"/>
            <a:ext cx="9937790" cy="1417538"/>
          </a:xfrm>
        </p:spPr>
        <p:txBody>
          <a:bodyPr/>
          <a:lstStyle>
            <a:lvl1pPr marL="0" indent="0">
              <a:buNone/>
              <a:defRPr sz="2268">
                <a:solidFill>
                  <a:schemeClr val="tx1">
                    <a:tint val="75000"/>
                  </a:schemeClr>
                </a:solidFill>
              </a:defRPr>
            </a:lvl1pPr>
            <a:lvl2pPr marL="432008" indent="0">
              <a:buNone/>
              <a:defRPr sz="1890">
                <a:solidFill>
                  <a:schemeClr val="tx1">
                    <a:tint val="75000"/>
                  </a:schemeClr>
                </a:solidFill>
              </a:defRPr>
            </a:lvl2pPr>
            <a:lvl3pPr marL="864017" indent="0">
              <a:buNone/>
              <a:defRPr sz="1701">
                <a:solidFill>
                  <a:schemeClr val="tx1">
                    <a:tint val="75000"/>
                  </a:schemeClr>
                </a:solidFill>
              </a:defRPr>
            </a:lvl3pPr>
            <a:lvl4pPr marL="1296025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4pPr>
            <a:lvl5pPr marL="1728033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5pPr>
            <a:lvl6pPr marL="2160041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6pPr>
            <a:lvl7pPr marL="2592050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7pPr>
            <a:lvl8pPr marL="3024058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8pPr>
            <a:lvl9pPr marL="3456066" indent="0">
              <a:buNone/>
              <a:defRPr sz="1512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3CCD51D9-F17A-8C4A-8630-0C22DA4AE5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C9FE10-9FA3-4D4F-8D5D-0A84D001739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21.02.2024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5E0F3EE6-B777-1745-A8B6-17F429197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03825C8-FC9A-0B4B-84AD-138E0D8DB6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19368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9DD59E1-7670-8542-8CFE-46842BF553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79A5DB63-04AA-3D47-8216-FB1BEE2B93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92143" y="1725046"/>
            <a:ext cx="4896882" cy="4111612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B0AFDD5C-76B0-964F-AB5E-9DFC15A1508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833050" y="1725046"/>
            <a:ext cx="4896882" cy="4111612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9B86AA90-AA98-CB48-B2AE-6E7070E5B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F6732-E206-4A57-9D84-6BC30D6F293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21.02.2024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751AF312-494C-1C4C-9090-DB6E16CF0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C2C98F69-2205-0949-86F7-397B50A6E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88196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5E8289C-D1A5-0143-8586-B165BD3E07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43" y="345010"/>
            <a:ext cx="9937790" cy="1252534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481C3612-6539-8344-9941-49ED82E724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3644" y="1588543"/>
            <a:ext cx="4874377" cy="778521"/>
          </a:xfrm>
        </p:spPr>
        <p:txBody>
          <a:bodyPr anchor="b"/>
          <a:lstStyle>
            <a:lvl1pPr marL="0" indent="0">
              <a:buNone/>
              <a:defRPr sz="2268" b="1"/>
            </a:lvl1pPr>
            <a:lvl2pPr marL="432008" indent="0">
              <a:buNone/>
              <a:defRPr sz="1890" b="1"/>
            </a:lvl2pPr>
            <a:lvl3pPr marL="864017" indent="0">
              <a:buNone/>
              <a:defRPr sz="1701" b="1"/>
            </a:lvl3pPr>
            <a:lvl4pPr marL="1296025" indent="0">
              <a:buNone/>
              <a:defRPr sz="1512" b="1"/>
            </a:lvl4pPr>
            <a:lvl5pPr marL="1728033" indent="0">
              <a:buNone/>
              <a:defRPr sz="1512" b="1"/>
            </a:lvl5pPr>
            <a:lvl6pPr marL="2160041" indent="0">
              <a:buNone/>
              <a:defRPr sz="1512" b="1"/>
            </a:lvl6pPr>
            <a:lvl7pPr marL="2592050" indent="0">
              <a:buNone/>
              <a:defRPr sz="1512" b="1"/>
            </a:lvl7pPr>
            <a:lvl8pPr marL="3024058" indent="0">
              <a:buNone/>
              <a:defRPr sz="1512" b="1"/>
            </a:lvl8pPr>
            <a:lvl9pPr marL="3456066" indent="0">
              <a:buNone/>
              <a:defRPr sz="1512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89F2FF5B-8854-7F48-8671-0D744EB2B8B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93644" y="2367064"/>
            <a:ext cx="4874377" cy="3481594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21A552DC-2A3C-7D42-825D-3064509B220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833050" y="1588543"/>
            <a:ext cx="4898383" cy="778521"/>
          </a:xfrm>
        </p:spPr>
        <p:txBody>
          <a:bodyPr anchor="b"/>
          <a:lstStyle>
            <a:lvl1pPr marL="0" indent="0">
              <a:buNone/>
              <a:defRPr sz="2268" b="1"/>
            </a:lvl1pPr>
            <a:lvl2pPr marL="432008" indent="0">
              <a:buNone/>
              <a:defRPr sz="1890" b="1"/>
            </a:lvl2pPr>
            <a:lvl3pPr marL="864017" indent="0">
              <a:buNone/>
              <a:defRPr sz="1701" b="1"/>
            </a:lvl3pPr>
            <a:lvl4pPr marL="1296025" indent="0">
              <a:buNone/>
              <a:defRPr sz="1512" b="1"/>
            </a:lvl4pPr>
            <a:lvl5pPr marL="1728033" indent="0">
              <a:buNone/>
              <a:defRPr sz="1512" b="1"/>
            </a:lvl5pPr>
            <a:lvl6pPr marL="2160041" indent="0">
              <a:buNone/>
              <a:defRPr sz="1512" b="1"/>
            </a:lvl6pPr>
            <a:lvl7pPr marL="2592050" indent="0">
              <a:buNone/>
              <a:defRPr sz="1512" b="1"/>
            </a:lvl7pPr>
            <a:lvl8pPr marL="3024058" indent="0">
              <a:buNone/>
              <a:defRPr sz="1512" b="1"/>
            </a:lvl8pPr>
            <a:lvl9pPr marL="3456066" indent="0">
              <a:buNone/>
              <a:defRPr sz="1512" b="1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8F9F09A6-93A2-4E46-AD73-11FA991EF6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833050" y="2367064"/>
            <a:ext cx="4898383" cy="3481594"/>
          </a:xfrm>
        </p:spPr>
        <p:txBody>
          <a:bodyPr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F1D2A53A-2B5F-424A-B07E-ADE5CB367B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9C978-08CE-4D12-8247-CEAEBF9B811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21.02.2024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70834DB9-EC37-884E-B3B1-3142D133DA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3EAD7436-358C-C645-BFB1-70475A9EF9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79681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2D1E2BE0-89C8-164B-A30D-E75C9F7E41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F0E6E7E5-4CEE-B84E-9516-D36EEDE128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761D98-71F1-4988-B968-E00F5372CDF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21.02.2024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D6EAFA2D-E476-9244-AFBF-5F97B34FB5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4018FE48-F727-7745-B7CF-08B3F9F70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99902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5FCB4E26-8768-0340-B456-11D7D85395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9D567A-9C9C-418B-A58C-8187939F72C3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21.02.2024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7BDC5B98-E694-E44C-A579-6149E163A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0D860643-982F-6442-996A-B9089E3BCD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8694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BEDCCEC-14B4-6F47-A7A5-CB0047C7E2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44" y="432012"/>
            <a:ext cx="3716169" cy="1512041"/>
          </a:xfrm>
        </p:spPr>
        <p:txBody>
          <a:bodyPr anchor="b"/>
          <a:lstStyle>
            <a:lvl1pPr>
              <a:defRPr sz="3024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0FAFAE1-B1E8-4E49-811A-DE26E21A90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8383" y="933026"/>
            <a:ext cx="5833050" cy="4605124"/>
          </a:xfrm>
        </p:spPr>
        <p:txBody>
          <a:bodyPr/>
          <a:lstStyle>
            <a:lvl1pPr>
              <a:defRPr sz="3024"/>
            </a:lvl1pPr>
            <a:lvl2pPr>
              <a:defRPr sz="2646"/>
            </a:lvl2pPr>
            <a:lvl3pPr>
              <a:defRPr sz="2268"/>
            </a:lvl3pPr>
            <a:lvl4pPr>
              <a:defRPr sz="1890"/>
            </a:lvl4pPr>
            <a:lvl5pPr>
              <a:defRPr sz="1890"/>
            </a:lvl5pPr>
            <a:lvl6pPr>
              <a:defRPr sz="1890"/>
            </a:lvl6pPr>
            <a:lvl7pPr>
              <a:defRPr sz="1890"/>
            </a:lvl7pPr>
            <a:lvl8pPr>
              <a:defRPr sz="1890"/>
            </a:lvl8pPr>
            <a:lvl9pPr>
              <a:defRPr sz="1890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80DD5F40-9291-7646-B6AC-475133637A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3644" y="1944052"/>
            <a:ext cx="3716169" cy="3601598"/>
          </a:xfrm>
        </p:spPr>
        <p:txBody>
          <a:bodyPr/>
          <a:lstStyle>
            <a:lvl1pPr marL="0" indent="0">
              <a:buNone/>
              <a:defRPr sz="1512"/>
            </a:lvl1pPr>
            <a:lvl2pPr marL="432008" indent="0">
              <a:buNone/>
              <a:defRPr sz="1323"/>
            </a:lvl2pPr>
            <a:lvl3pPr marL="864017" indent="0">
              <a:buNone/>
              <a:defRPr sz="1134"/>
            </a:lvl3pPr>
            <a:lvl4pPr marL="1296025" indent="0">
              <a:buNone/>
              <a:defRPr sz="945"/>
            </a:lvl4pPr>
            <a:lvl5pPr marL="1728033" indent="0">
              <a:buNone/>
              <a:defRPr sz="945"/>
            </a:lvl5pPr>
            <a:lvl6pPr marL="2160041" indent="0">
              <a:buNone/>
              <a:defRPr sz="945"/>
            </a:lvl6pPr>
            <a:lvl7pPr marL="2592050" indent="0">
              <a:buNone/>
              <a:defRPr sz="945"/>
            </a:lvl7pPr>
            <a:lvl8pPr marL="3024058" indent="0">
              <a:buNone/>
              <a:defRPr sz="945"/>
            </a:lvl8pPr>
            <a:lvl9pPr marL="3456066" indent="0">
              <a:buNone/>
              <a:defRPr sz="945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7531F5E8-7700-994A-B4F7-7EDE729D47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00B6E9-85F4-45AB-94CA-13594E16F682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21.02.2024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358D354C-A924-BF43-AD1B-3B768F8DF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65D836FA-BC64-1342-BA42-A6E579A10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1479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EFF64-19FB-4B83-8FEF-45547E93D17B}" type="datetime1">
              <a:rPr lang="ru-RU" smtClean="0"/>
              <a:t>21.02.2024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90337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6EFA7B7-4D79-0642-8A33-45BCA1F2D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3644" y="432012"/>
            <a:ext cx="3716169" cy="1512041"/>
          </a:xfrm>
        </p:spPr>
        <p:txBody>
          <a:bodyPr anchor="b"/>
          <a:lstStyle>
            <a:lvl1pPr>
              <a:defRPr sz="3024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DEF2026C-0572-854F-8169-4B3CA7C6F6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898383" y="933026"/>
            <a:ext cx="5833050" cy="4605124"/>
          </a:xfrm>
        </p:spPr>
        <p:txBody>
          <a:bodyPr/>
          <a:lstStyle>
            <a:lvl1pPr marL="0" indent="0">
              <a:buNone/>
              <a:defRPr sz="3024"/>
            </a:lvl1pPr>
            <a:lvl2pPr marL="432008" indent="0">
              <a:buNone/>
              <a:defRPr sz="2646"/>
            </a:lvl2pPr>
            <a:lvl3pPr marL="864017" indent="0">
              <a:buNone/>
              <a:defRPr sz="2268"/>
            </a:lvl3pPr>
            <a:lvl4pPr marL="1296025" indent="0">
              <a:buNone/>
              <a:defRPr sz="1890"/>
            </a:lvl4pPr>
            <a:lvl5pPr marL="1728033" indent="0">
              <a:buNone/>
              <a:defRPr sz="1890"/>
            </a:lvl5pPr>
            <a:lvl6pPr marL="2160041" indent="0">
              <a:buNone/>
              <a:defRPr sz="1890"/>
            </a:lvl6pPr>
            <a:lvl7pPr marL="2592050" indent="0">
              <a:buNone/>
              <a:defRPr sz="1890"/>
            </a:lvl7pPr>
            <a:lvl8pPr marL="3024058" indent="0">
              <a:buNone/>
              <a:defRPr sz="1890"/>
            </a:lvl8pPr>
            <a:lvl9pPr marL="3456066" indent="0">
              <a:buNone/>
              <a:defRPr sz="1890"/>
            </a:lvl9pPr>
          </a:lstStyle>
          <a:p>
            <a:endParaRPr lang="ru-RU" dirty="0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1F580F4D-D091-034B-8338-E4AE0149A0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3644" y="1944052"/>
            <a:ext cx="3716169" cy="3601598"/>
          </a:xfrm>
        </p:spPr>
        <p:txBody>
          <a:bodyPr/>
          <a:lstStyle>
            <a:lvl1pPr marL="0" indent="0">
              <a:buNone/>
              <a:defRPr sz="1512"/>
            </a:lvl1pPr>
            <a:lvl2pPr marL="432008" indent="0">
              <a:buNone/>
              <a:defRPr sz="1323"/>
            </a:lvl2pPr>
            <a:lvl3pPr marL="864017" indent="0">
              <a:buNone/>
              <a:defRPr sz="1134"/>
            </a:lvl3pPr>
            <a:lvl4pPr marL="1296025" indent="0">
              <a:buNone/>
              <a:defRPr sz="945"/>
            </a:lvl4pPr>
            <a:lvl5pPr marL="1728033" indent="0">
              <a:buNone/>
              <a:defRPr sz="945"/>
            </a:lvl5pPr>
            <a:lvl6pPr marL="2160041" indent="0">
              <a:buNone/>
              <a:defRPr sz="945"/>
            </a:lvl6pPr>
            <a:lvl7pPr marL="2592050" indent="0">
              <a:buNone/>
              <a:defRPr sz="945"/>
            </a:lvl7pPr>
            <a:lvl8pPr marL="3024058" indent="0">
              <a:buNone/>
              <a:defRPr sz="945"/>
            </a:lvl8pPr>
            <a:lvl9pPr marL="3456066" indent="0">
              <a:buNone/>
              <a:defRPr sz="945"/>
            </a:lvl9pPr>
          </a:lstStyle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1439D5E3-E6F4-F541-9D74-15EBB6F673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F43913-AF2D-4B25-827C-68B2BB33241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21.02.2024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FE6891F5-A11C-234E-85F7-D52B3C2A6A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F4A3BC86-585E-8E45-B03C-E187155D4C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26474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B112175F-731D-354E-8AE0-FBB52116C3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EC2AC4FE-C683-BD4E-9A5D-2E9F494BF5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758FE50-5A40-634B-9334-D5B92869E2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3FA5C-89FC-4D0D-924A-01F72632D9E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21.02.2024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CEDD0539-736E-0643-9FB4-9E641DEF1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FF6E402-375B-1447-8342-3E0FA377F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69190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6B22AFE0-EB3C-6246-8FF6-33988B19E7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245485" y="345009"/>
            <a:ext cx="2484447" cy="549164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317BFB4D-71A7-3D45-B9AC-3118DF5AF4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792143" y="345009"/>
            <a:ext cx="7309316" cy="5491649"/>
          </a:xfrm>
        </p:spPr>
        <p:txBody>
          <a:bodyPr vert="eaVert"/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52DE0C9-D22C-AE45-95A3-E3A66089F8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00F72E-E46D-4E6A-8D54-F388F18F85B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21.02.2024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19C5573-82C4-1E43-BAD5-19C39914B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E3C4444-37AB-7B42-83EB-A8055391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80691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0164" y="4164113"/>
            <a:ext cx="9793764" cy="1287035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10164" y="2746575"/>
            <a:ext cx="9793764" cy="1417537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1124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22482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337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449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562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67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7868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899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3FE3D-DD02-4A5E-91FD-F73D7BFDEE6D}" type="datetime1">
              <a:rPr lang="ru-RU" smtClean="0"/>
              <a:t>21.02.2024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34991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74122" y="1587043"/>
            <a:ext cx="5967074" cy="4491122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833232" y="1587043"/>
            <a:ext cx="5967075" cy="4491122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E78AC2-41D1-4504-801E-3FB06B92D286}" type="datetime1">
              <a:rPr lang="ru-RU" smtClean="0"/>
              <a:t>21.02.2024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231366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104" y="259508"/>
            <a:ext cx="10369868" cy="1080029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6104" y="1450540"/>
            <a:ext cx="5090917" cy="604516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1241" indent="0">
              <a:buNone/>
              <a:defRPr sz="2200" b="1"/>
            </a:lvl2pPr>
            <a:lvl3pPr marL="1022482" indent="0">
              <a:buNone/>
              <a:defRPr sz="2000" b="1"/>
            </a:lvl3pPr>
            <a:lvl4pPr marL="1533723" indent="0">
              <a:buNone/>
              <a:defRPr sz="1800" b="1"/>
            </a:lvl4pPr>
            <a:lvl5pPr marL="2044964" indent="0">
              <a:buNone/>
              <a:defRPr sz="1800" b="1"/>
            </a:lvl5pPr>
            <a:lvl6pPr marL="2556205" indent="0">
              <a:buNone/>
              <a:defRPr sz="1800" b="1"/>
            </a:lvl6pPr>
            <a:lvl7pPr marL="3067446" indent="0">
              <a:buNone/>
              <a:defRPr sz="1800" b="1"/>
            </a:lvl7pPr>
            <a:lvl8pPr marL="3578687" indent="0">
              <a:buNone/>
              <a:defRPr sz="1800" b="1"/>
            </a:lvl8pPr>
            <a:lvl9pPr marL="4089928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576104" y="2055056"/>
            <a:ext cx="5090917" cy="3733601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853055" y="1450540"/>
            <a:ext cx="5092917" cy="604516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11241" indent="0">
              <a:buNone/>
              <a:defRPr sz="2200" b="1"/>
            </a:lvl2pPr>
            <a:lvl3pPr marL="1022482" indent="0">
              <a:buNone/>
              <a:defRPr sz="2000" b="1"/>
            </a:lvl3pPr>
            <a:lvl4pPr marL="1533723" indent="0">
              <a:buNone/>
              <a:defRPr sz="1800" b="1"/>
            </a:lvl4pPr>
            <a:lvl5pPr marL="2044964" indent="0">
              <a:buNone/>
              <a:defRPr sz="1800" b="1"/>
            </a:lvl5pPr>
            <a:lvl6pPr marL="2556205" indent="0">
              <a:buNone/>
              <a:defRPr sz="1800" b="1"/>
            </a:lvl6pPr>
            <a:lvl7pPr marL="3067446" indent="0">
              <a:buNone/>
              <a:defRPr sz="1800" b="1"/>
            </a:lvl7pPr>
            <a:lvl8pPr marL="3578687" indent="0">
              <a:buNone/>
              <a:defRPr sz="1800" b="1"/>
            </a:lvl8pPr>
            <a:lvl9pPr marL="4089928" indent="0">
              <a:buNone/>
              <a:defRPr sz="18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853055" y="2055056"/>
            <a:ext cx="5092917" cy="3733601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42FD4-4968-4F0E-A30E-EE3C00B3F68F}" type="datetime1">
              <a:rPr lang="ru-RU" smtClean="0"/>
              <a:t>21.02.2024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24931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E10319-D0C7-40BA-8FA1-6C3F83CC364A}" type="datetime1">
              <a:rPr lang="ru-RU" smtClean="0"/>
              <a:t>21.02.2024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18878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B9BD96-B136-4637-8C8D-08318B95AAF4}" type="datetime1">
              <a:rPr lang="ru-RU" smtClean="0"/>
              <a:t>21.02.2024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038079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106" y="258007"/>
            <a:ext cx="3790683" cy="109803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04811" y="258008"/>
            <a:ext cx="6441160" cy="5530650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576106" y="1356038"/>
            <a:ext cx="3790683" cy="4432620"/>
          </a:xfrm>
        </p:spPr>
        <p:txBody>
          <a:bodyPr/>
          <a:lstStyle>
            <a:lvl1pPr marL="0" indent="0">
              <a:buNone/>
              <a:defRPr sz="1600"/>
            </a:lvl1pPr>
            <a:lvl2pPr marL="511241" indent="0">
              <a:buNone/>
              <a:defRPr sz="1300"/>
            </a:lvl2pPr>
            <a:lvl3pPr marL="1022482" indent="0">
              <a:buNone/>
              <a:defRPr sz="1100"/>
            </a:lvl3pPr>
            <a:lvl4pPr marL="1533723" indent="0">
              <a:buNone/>
              <a:defRPr sz="1000"/>
            </a:lvl4pPr>
            <a:lvl5pPr marL="2044964" indent="0">
              <a:buNone/>
              <a:defRPr sz="1000"/>
            </a:lvl5pPr>
            <a:lvl6pPr marL="2556205" indent="0">
              <a:buNone/>
              <a:defRPr sz="1000"/>
            </a:lvl6pPr>
            <a:lvl7pPr marL="3067446" indent="0">
              <a:buNone/>
              <a:defRPr sz="1000"/>
            </a:lvl7pPr>
            <a:lvl8pPr marL="3578687" indent="0">
              <a:buNone/>
              <a:defRPr sz="1000"/>
            </a:lvl8pPr>
            <a:lvl9pPr marL="4089928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AD5684-FBA0-43B7-98FC-696CB6F798A4}" type="datetime1">
              <a:rPr lang="ru-RU" smtClean="0"/>
              <a:t>21.02.2024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170747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58407" y="4536123"/>
            <a:ext cx="6913245" cy="535515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58407" y="579016"/>
            <a:ext cx="6913245" cy="3888105"/>
          </a:xfrm>
        </p:spPr>
        <p:txBody>
          <a:bodyPr/>
          <a:lstStyle>
            <a:lvl1pPr marL="0" indent="0">
              <a:buNone/>
              <a:defRPr sz="3600"/>
            </a:lvl1pPr>
            <a:lvl2pPr marL="511241" indent="0">
              <a:buNone/>
              <a:defRPr sz="3100"/>
            </a:lvl2pPr>
            <a:lvl3pPr marL="1022482" indent="0">
              <a:buNone/>
              <a:defRPr sz="2700"/>
            </a:lvl3pPr>
            <a:lvl4pPr marL="1533723" indent="0">
              <a:buNone/>
              <a:defRPr sz="2200"/>
            </a:lvl4pPr>
            <a:lvl5pPr marL="2044964" indent="0">
              <a:buNone/>
              <a:defRPr sz="2200"/>
            </a:lvl5pPr>
            <a:lvl6pPr marL="2556205" indent="0">
              <a:buNone/>
              <a:defRPr sz="2200"/>
            </a:lvl6pPr>
            <a:lvl7pPr marL="3067446" indent="0">
              <a:buNone/>
              <a:defRPr sz="2200"/>
            </a:lvl7pPr>
            <a:lvl8pPr marL="3578687" indent="0">
              <a:buNone/>
              <a:defRPr sz="2200"/>
            </a:lvl8pPr>
            <a:lvl9pPr marL="4089928" indent="0">
              <a:buNone/>
              <a:defRPr sz="22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258407" y="5071638"/>
            <a:ext cx="6913245" cy="760520"/>
          </a:xfrm>
        </p:spPr>
        <p:txBody>
          <a:bodyPr/>
          <a:lstStyle>
            <a:lvl1pPr marL="0" indent="0">
              <a:buNone/>
              <a:defRPr sz="1600"/>
            </a:lvl1pPr>
            <a:lvl2pPr marL="511241" indent="0">
              <a:buNone/>
              <a:defRPr sz="1300"/>
            </a:lvl2pPr>
            <a:lvl3pPr marL="1022482" indent="0">
              <a:buNone/>
              <a:defRPr sz="1100"/>
            </a:lvl3pPr>
            <a:lvl4pPr marL="1533723" indent="0">
              <a:buNone/>
              <a:defRPr sz="1000"/>
            </a:lvl4pPr>
            <a:lvl5pPr marL="2044964" indent="0">
              <a:buNone/>
              <a:defRPr sz="1000"/>
            </a:lvl5pPr>
            <a:lvl6pPr marL="2556205" indent="0">
              <a:buNone/>
              <a:defRPr sz="1000"/>
            </a:lvl6pPr>
            <a:lvl7pPr marL="3067446" indent="0">
              <a:buNone/>
              <a:defRPr sz="1000"/>
            </a:lvl7pPr>
            <a:lvl8pPr marL="3578687" indent="0">
              <a:buNone/>
              <a:defRPr sz="1000"/>
            </a:lvl8pPr>
            <a:lvl9pPr marL="4089928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525A43-A74A-42B0-9689-0936096AF44D}" type="datetime1">
              <a:rPr lang="ru-RU" smtClean="0"/>
              <a:t>21.02.2024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156199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6104" y="259508"/>
            <a:ext cx="10369868" cy="1080029"/>
          </a:xfrm>
          <a:prstGeom prst="rect">
            <a:avLst/>
          </a:prstGeom>
        </p:spPr>
        <p:txBody>
          <a:bodyPr vert="horz" lIns="102248" tIns="51124" rIns="102248" bIns="51124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76104" y="1512042"/>
            <a:ext cx="10369868" cy="4276616"/>
          </a:xfrm>
          <a:prstGeom prst="rect">
            <a:avLst/>
          </a:prstGeom>
        </p:spPr>
        <p:txBody>
          <a:bodyPr vert="horz" lIns="102248" tIns="51124" rIns="102248" bIns="51124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576104" y="6006163"/>
            <a:ext cx="2688485" cy="345009"/>
          </a:xfrm>
          <a:prstGeom prst="rect">
            <a:avLst/>
          </a:prstGeom>
        </p:spPr>
        <p:txBody>
          <a:bodyPr vert="horz" lIns="102248" tIns="51124" rIns="102248" bIns="51124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772934-D405-42E6-8531-75FEE0DC61E1}" type="datetime1">
              <a:rPr lang="ru-RU" smtClean="0"/>
              <a:t>21.02.2024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936710" y="6006163"/>
            <a:ext cx="3648657" cy="345009"/>
          </a:xfrm>
          <a:prstGeom prst="rect">
            <a:avLst/>
          </a:prstGeom>
        </p:spPr>
        <p:txBody>
          <a:bodyPr vert="horz" lIns="102248" tIns="51124" rIns="102248" bIns="51124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257487" y="6006163"/>
            <a:ext cx="2688485" cy="345009"/>
          </a:xfrm>
          <a:prstGeom prst="rect">
            <a:avLst/>
          </a:prstGeom>
        </p:spPr>
        <p:txBody>
          <a:bodyPr vert="horz" lIns="102248" tIns="51124" rIns="102248" bIns="51124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5AFB51-144D-447B-AA3C-70B42F49F345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4522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1022482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3431" indent="-383431" algn="l" defTabSz="1022482" rtl="0" eaLnBrk="1" latinLnBrk="0" hangingPunct="1">
        <a:spcBef>
          <a:spcPct val="20000"/>
        </a:spcBef>
        <a:buFont typeface="Arial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30767" indent="-319526" algn="l" defTabSz="1022482" rtl="0" eaLnBrk="1" latinLnBrk="0" hangingPunct="1">
        <a:spcBef>
          <a:spcPct val="20000"/>
        </a:spcBef>
        <a:buFont typeface="Arial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8103" indent="-255621" algn="l" defTabSz="1022482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9344" indent="-255621" algn="l" defTabSz="1022482" rtl="0" eaLnBrk="1" latinLnBrk="0" hangingPunct="1">
        <a:spcBef>
          <a:spcPct val="20000"/>
        </a:spcBef>
        <a:buFont typeface="Arial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300585" indent="-255621" algn="l" defTabSz="1022482" rtl="0" eaLnBrk="1" latinLnBrk="0" hangingPunct="1">
        <a:spcBef>
          <a:spcPct val="20000"/>
        </a:spcBef>
        <a:buFont typeface="Arial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11826" indent="-255621" algn="l" defTabSz="102248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23067" indent="-255621" algn="l" defTabSz="102248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34308" indent="-255621" algn="l" defTabSz="102248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45549" indent="-255621" algn="l" defTabSz="1022482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11241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22482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33723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44964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56205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67446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78687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89928" algn="l" defTabSz="1022482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C094F21-32B5-4247-883F-C8D66E7D9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143" y="345010"/>
            <a:ext cx="9937790" cy="125253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9845E64-CA5A-F145-90B1-9D539D041F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92143" y="1725046"/>
            <a:ext cx="9937790" cy="41116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ru-RU"/>
              <a:t>Образец текста
Второй уровень
Третий уровень
Четвертый уровень
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A38D9B7F-1B34-5E41-9AC7-5B8DA2792B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2143" y="6006163"/>
            <a:ext cx="2592467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4017"/>
            <a:fld id="{85CC6C83-C18B-40C6-90EF-228B4D6CE3A6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t>21.02.2024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75E17BB-70DD-1B4E-B2B2-D7861223E8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16688" y="6006163"/>
            <a:ext cx="3888700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4017"/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673B616E-181F-4B41-A5A6-A866A94933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37465" y="6006163"/>
            <a:ext cx="2592467" cy="34500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864017"/>
            <a:fld id="{94C813D2-8A68-DC49-AD38-D58CE1F92E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864017"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9351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864017" rtl="0" eaLnBrk="1" latinLnBrk="0" hangingPunct="1">
        <a:lnSpc>
          <a:spcPct val="90000"/>
        </a:lnSpc>
        <a:spcBef>
          <a:spcPct val="0"/>
        </a:spcBef>
        <a:buNone/>
        <a:defRPr sz="415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004" indent="-216004" algn="l" defTabSz="864017" rtl="0" eaLnBrk="1" latinLnBrk="0" hangingPunct="1">
        <a:lnSpc>
          <a:spcPct val="90000"/>
        </a:lnSpc>
        <a:spcBef>
          <a:spcPts val="945"/>
        </a:spcBef>
        <a:buFont typeface="Arial" panose="020B0604020202020204" pitchFamily="34" charset="0"/>
        <a:buChar char="•"/>
        <a:defRPr sz="2646" kern="1200">
          <a:solidFill>
            <a:schemeClr val="tx1"/>
          </a:solidFill>
          <a:latin typeface="+mn-lt"/>
          <a:ea typeface="+mn-ea"/>
          <a:cs typeface="+mn-cs"/>
        </a:defRPr>
      </a:lvl1pPr>
      <a:lvl2pPr marL="64801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2268" kern="1200">
          <a:solidFill>
            <a:schemeClr val="tx1"/>
          </a:solidFill>
          <a:latin typeface="+mn-lt"/>
          <a:ea typeface="+mn-ea"/>
          <a:cs typeface="+mn-cs"/>
        </a:defRPr>
      </a:lvl2pPr>
      <a:lvl3pPr marL="1080021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890" kern="1200">
          <a:solidFill>
            <a:schemeClr val="tx1"/>
          </a:solidFill>
          <a:latin typeface="+mn-lt"/>
          <a:ea typeface="+mn-ea"/>
          <a:cs typeface="+mn-cs"/>
        </a:defRPr>
      </a:lvl3pPr>
      <a:lvl4pPr marL="1512029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944037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376046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808054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240062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672070" indent="-216004" algn="l" defTabSz="864017" rtl="0" eaLnBrk="1" latinLnBrk="0" hangingPunct="1">
        <a:lnSpc>
          <a:spcPct val="90000"/>
        </a:lnSpc>
        <a:spcBef>
          <a:spcPts val="472"/>
        </a:spcBef>
        <a:buFont typeface="Arial" panose="020B0604020202020204" pitchFamily="34" charset="0"/>
        <a:buChar char="•"/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1pPr>
      <a:lvl2pPr marL="43200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2pPr>
      <a:lvl3pPr marL="864017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3pPr>
      <a:lvl4pPr marL="1296025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4pPr>
      <a:lvl5pPr marL="1728033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5pPr>
      <a:lvl6pPr marL="2160041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6pPr>
      <a:lvl7pPr marL="2592050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7pPr>
      <a:lvl8pPr marL="3024058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8pPr>
      <a:lvl9pPr marL="3456066" algn="l" defTabSz="864017" rtl="0" eaLnBrk="1" latinLnBrk="0" hangingPunct="1">
        <a:defRPr sz="17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6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10" Type="http://schemas.openxmlformats.org/officeDocument/2006/relationships/image" Target="../media/image12.jpe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.jpe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70.png"/><Relationship Id="rId4" Type="http://schemas.openxmlformats.org/officeDocument/2006/relationships/image" Target="../media/image6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8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9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6.png"/><Relationship Id="rId5" Type="http://schemas.openxmlformats.org/officeDocument/2006/relationships/image" Target="../media/image95.jpeg"/><Relationship Id="rId4" Type="http://schemas.openxmlformats.org/officeDocument/2006/relationships/image" Target="../media/image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0.jpeg"/><Relationship Id="rId4" Type="http://schemas.openxmlformats.org/officeDocument/2006/relationships/image" Target="../media/image9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chart" Target="../charts/chart2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3.xml"/><Relationship Id="rId5" Type="http://schemas.openxmlformats.org/officeDocument/2006/relationships/image" Target="../media/image18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5.xml"/><Relationship Id="rId5" Type="http://schemas.openxmlformats.org/officeDocument/2006/relationships/chart" Target="../charts/chart4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8158" y="-2668"/>
            <a:ext cx="10493917" cy="64828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4413" y="1218631"/>
            <a:ext cx="741682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Итоги социально – экономического развития Крапивинского муниципального округа </a:t>
            </a:r>
          </a:p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</a:t>
            </a: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год</a:t>
            </a:r>
          </a:p>
          <a:p>
            <a:pPr algn="ctr"/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469" y="151305"/>
            <a:ext cx="1402161" cy="10673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27317" y="34007"/>
            <a:ext cx="1572904" cy="1243692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88629" y="215752"/>
            <a:ext cx="576063" cy="1002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54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865188" y="1007839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147294" y="214131"/>
            <a:ext cx="38495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хозяйство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04442" y="1024555"/>
            <a:ext cx="907231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Формирование земельных участков из невостребованных долей, право собственности на которые было зарегистрировано:</a:t>
            </a: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1312</a:t>
            </a:r>
            <a:r>
              <a:rPr lang="ru-RU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земельных участков общей площадью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14107,6</a:t>
            </a:r>
            <a:r>
              <a:rPr lang="ru-RU" sz="2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</a:t>
            </a: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Земли сельскохозяйственного назначения представлены </a:t>
            </a:r>
            <a:r>
              <a:rPr lang="ru-RU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сельскохозяйственным </a:t>
            </a:r>
            <a:r>
              <a:rPr lang="ru-RU" sz="2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организациям</a:t>
            </a: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2023 </a:t>
            </a:r>
            <a:r>
              <a:rPr lang="ru-RU" sz="2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году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2000</a:t>
            </a:r>
            <a:r>
              <a:rPr lang="ru-RU" sz="2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га </a:t>
            </a:r>
            <a:r>
              <a:rPr lang="ru-RU" sz="2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земель введены </a:t>
            </a:r>
            <a:r>
              <a:rPr lang="ru-RU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2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оборот </a:t>
            </a: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</a:t>
            </a:r>
            <a:r>
              <a:rPr lang="ru-RU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2021 </a:t>
            </a:r>
            <a:r>
              <a:rPr lang="ru-RU" sz="2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года </a:t>
            </a:r>
            <a:r>
              <a:rPr lang="ru-RU" sz="2400" b="1" i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10723</a:t>
            </a:r>
            <a:r>
              <a:rPr lang="ru-RU" sz="2400" b="1" i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га земель введено</a:t>
            </a:r>
            <a:endParaRPr lang="ru-RU" sz="2400" b="1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10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9133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865188" y="1007839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147294" y="214131"/>
            <a:ext cx="38495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хозяйство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21077" y="5180472"/>
            <a:ext cx="3312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Малашкина О.В.</a:t>
            </a:r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0437" y="5180472"/>
            <a:ext cx="3960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Щетинина О.А.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11</a:t>
            </a:fld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5305" y="1433421"/>
            <a:ext cx="4896544" cy="462785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81409" y="5580582"/>
            <a:ext cx="40324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«Агрохолдинг «Кузбасский»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5012" y="1433421"/>
            <a:ext cx="5400959" cy="462785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916886" y="5673905"/>
            <a:ext cx="23887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Пономарева Е.Н.</a:t>
            </a:r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1338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78356" cy="1264491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864493" y="813968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448669" y="96254"/>
            <a:ext cx="35687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Промышленность</a:t>
            </a:r>
          </a:p>
        </p:txBody>
      </p:sp>
      <p:graphicFrame>
        <p:nvGraphicFramePr>
          <p:cNvPr id="8" name="Диаграмма 7"/>
          <p:cNvGraphicFramePr/>
          <p:nvPr>
            <p:extLst>
              <p:ext uri="{D42A27DB-BD31-4B8C-83A1-F6EECF244321}">
                <p14:modId xmlns:p14="http://schemas.microsoft.com/office/powerpoint/2010/main" val="1481333386"/>
              </p:ext>
            </p:extLst>
          </p:nvPr>
        </p:nvGraphicFramePr>
        <p:xfrm>
          <a:off x="-935706" y="679625"/>
          <a:ext cx="13537504" cy="55847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314342" y="1777039"/>
            <a:ext cx="518457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отгруженной продукции видам деятельности: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добыча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полезных ископаемых –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53,2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обрабатывающие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производства –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30,1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электрической энергией, газом и паром –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водоснабжение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водоотведение, организация сбора и утилизации отходов –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3,7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%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57200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212" y="-40187"/>
            <a:ext cx="583678" cy="11353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30428" y="78726"/>
            <a:ext cx="10001651" cy="933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200" b="1" dirty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Малое </a:t>
            </a:r>
            <a:r>
              <a:rPr lang="ru-RU" sz="32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среднее предпринимательство</a:t>
            </a:r>
            <a:endParaRPr lang="ru-RU" sz="3200" b="1" dirty="0">
              <a:solidFill>
                <a:srgbClr val="3B455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64017"/>
            <a:endParaRPr lang="ru-RU" sz="2268" dirty="0">
              <a:solidFill>
                <a:srgbClr val="3B4555"/>
              </a:solidFill>
              <a:latin typeface="Futura PT Bold" panose="020B0902020204020203" pitchFamily="34" charset="-52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V="1">
            <a:off x="1080517" y="779655"/>
            <a:ext cx="8940940" cy="6849"/>
          </a:xfrm>
          <a:prstGeom prst="line">
            <a:avLst/>
          </a:prstGeom>
          <a:noFill/>
          <a:ln w="12700" cap="flat" cmpd="sng" algn="ctr">
            <a:solidFill>
              <a:srgbClr val="3B4555"/>
            </a:solidFill>
            <a:prstDash val="solid"/>
          </a:ln>
          <a:effectLst/>
        </p:spPr>
      </p:cxnSp>
      <p:pic>
        <p:nvPicPr>
          <p:cNvPr id="9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0428" y="794935"/>
            <a:ext cx="46085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312</a:t>
            </a:r>
            <a:r>
              <a:rPr lang="ru-RU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субъектов МСП</a:t>
            </a: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76</a:t>
            </a:r>
            <a:r>
              <a:rPr lang="ru-RU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- самозанятые</a:t>
            </a:r>
            <a:endParaRPr lang="ru-RU" sz="2800" i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32645" y="5832375"/>
            <a:ext cx="4392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гт. Зеленогорский</a:t>
            </a:r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400997" y="779655"/>
            <a:ext cx="46204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вновь зарегистрированных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216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новых рабочих мест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1037" y="2179930"/>
            <a:ext cx="5544616" cy="391037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429" y="2179930"/>
            <a:ext cx="5112567" cy="3910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22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9212" y="-40187"/>
            <a:ext cx="583678" cy="113533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9161" y="116902"/>
            <a:ext cx="10001651" cy="9337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Здравоохранение</a:t>
            </a:r>
            <a:endParaRPr lang="ru-RU" sz="3200" b="1" dirty="0">
              <a:solidFill>
                <a:srgbClr val="3B455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64017"/>
            <a:endParaRPr lang="ru-RU" sz="2268" dirty="0">
              <a:solidFill>
                <a:srgbClr val="3B4555"/>
              </a:solidFill>
              <a:latin typeface="Futura PT Bold" panose="020B0902020204020203" pitchFamily="34" charset="-52"/>
            </a:endParaRP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 flipV="1">
            <a:off x="1080517" y="779655"/>
            <a:ext cx="8940940" cy="6849"/>
          </a:xfrm>
          <a:prstGeom prst="line">
            <a:avLst/>
          </a:prstGeom>
          <a:noFill/>
          <a:ln w="12700" cap="flat" cmpd="sng" algn="ctr">
            <a:solidFill>
              <a:srgbClr val="3B4555"/>
            </a:solidFill>
            <a:prstDash val="solid"/>
          </a:ln>
          <a:effectLst/>
        </p:spPr>
      </p:cxnSp>
      <p:pic>
        <p:nvPicPr>
          <p:cNvPr id="9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2018" y="1022437"/>
            <a:ext cx="596994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Обновление материально – технической базы:</a:t>
            </a:r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ru-RU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втомобиль УАЗ</a:t>
            </a:r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автомобиль скорой медицинской </a:t>
            </a:r>
            <a:r>
              <a:rPr lang="ru-RU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помощи</a:t>
            </a:r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</a:t>
            </a:r>
            <a:r>
              <a:rPr lang="ru-RU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втоматизированы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 </a:t>
            </a:r>
            <a:r>
              <a:rPr lang="ru-RU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рабочих мест</a:t>
            </a:r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4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медицинское оборудование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C813D2-8A68-DC49-AD38-D58CE1F92EC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5093" y="3393322"/>
            <a:ext cx="4926395" cy="295530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39161" y="3330761"/>
            <a:ext cx="56583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Построено модульное здание врачебной амбулатории в селе Борисово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b="1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Построено модульное здание фельдшерско - акушерского пункта в поселке Красные </a:t>
            </a:r>
            <a:r>
              <a:rPr lang="ru-RU" sz="24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Ключи</a:t>
            </a:r>
          </a:p>
          <a:p>
            <a:pPr marL="342900" lvl="0" indent="-342900">
              <a:buFont typeface="Wingdings" panose="05000000000000000000" pitchFamily="2" charset="2"/>
              <a:buChar char="Ø"/>
            </a:pPr>
            <a:r>
              <a:rPr lang="ru-RU" sz="24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Диспансеризация выполнена 100% </a:t>
            </a:r>
            <a:endParaRPr lang="ru-RU" sz="2400" b="1" i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265093" y="5907871"/>
            <a:ext cx="468052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Модульная ВА в селе Борисово</a:t>
            </a:r>
            <a:endParaRPr lang="ru-RU" sz="2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36"/>
          <a:stretch/>
        </p:blipFill>
        <p:spPr>
          <a:xfrm>
            <a:off x="6265093" y="868211"/>
            <a:ext cx="3097625" cy="244845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295179" y="2845331"/>
            <a:ext cx="306753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Автомобиль СМП</a:t>
            </a:r>
            <a:endParaRPr lang="ru-RU" sz="2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31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42324" y="222826"/>
            <a:ext cx="2281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864493" y="807615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512565" y="807615"/>
            <a:ext cx="720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«Успех каждого ребенка»</a:t>
            </a:r>
            <a:endParaRPr lang="ru-RU" sz="28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76461" y="5664252"/>
            <a:ext cx="105143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Крапивинский дом детского </a:t>
            </a:r>
            <a:r>
              <a:rPr lang="ru-RU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творчества</a:t>
            </a:r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15</a:t>
            </a:fld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413" y="1625622"/>
            <a:ext cx="3960440" cy="364648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59714" y="1980645"/>
            <a:ext cx="3528393" cy="28386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2967" y="1625621"/>
            <a:ext cx="3306701" cy="3646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088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6981" y="1977051"/>
            <a:ext cx="6109661" cy="38553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42324" y="222826"/>
            <a:ext cx="2281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864493" y="807615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16</a:t>
            </a:fld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576461" y="857360"/>
            <a:ext cx="5382341" cy="60478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«Навигаторы детства»: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Крапивинская СОШ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Зеленогорская СОШ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Перехляйская ООШ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Барачатская ООШ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Патриотическое воспитание :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РДДМ «Движение первых»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«ЮнАрмия»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«Орлята России»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Волонтерское движение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231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42318" y="222826"/>
            <a:ext cx="2281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864493" y="807615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17</a:t>
            </a:fld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920524" y="1035207"/>
            <a:ext cx="739299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Кадетский класс</a:t>
            </a:r>
            <a:endParaRPr lang="ru-RU" sz="2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41755" y="5717002"/>
            <a:ext cx="7210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Борисовская школа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477" y="1721692"/>
            <a:ext cx="4896544" cy="3875193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33251" y="1721693"/>
            <a:ext cx="5100394" cy="3875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955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78246" y="1739120"/>
            <a:ext cx="2310499" cy="45958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42318" y="222826"/>
            <a:ext cx="2281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864493" y="807615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18</a:t>
            </a:fld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881762" y="862800"/>
            <a:ext cx="8496944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по программе «Модернизация объектов социальной сферы и жилого фонда КМО»</a:t>
            </a:r>
            <a:endParaRPr lang="ru-RU" sz="26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597"/>
          <a:stretch/>
        </p:blipFill>
        <p:spPr>
          <a:xfrm>
            <a:off x="5831190" y="1703603"/>
            <a:ext cx="2815529" cy="46232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799663" y="5895969"/>
            <a:ext cx="557799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Кровля здания дома детского творчества </a:t>
            </a:r>
            <a:endParaRPr lang="ru-RU" sz="2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7598" y="1727919"/>
            <a:ext cx="5578381" cy="460702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6105" y="5864953"/>
            <a:ext cx="53849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Спортивный зал в Тарадановской школе</a:t>
            </a:r>
            <a:endParaRPr lang="ru-RU" sz="2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8795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42318" y="222826"/>
            <a:ext cx="2281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864493" y="807615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19</a:t>
            </a:fld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125989" y="859760"/>
            <a:ext cx="55784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«Кузбасс – твоя инициатива»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68" y="1392263"/>
            <a:ext cx="4032448" cy="472814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6760" y="5720297"/>
            <a:ext cx="38984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Зеленовская школа (ограждение)</a:t>
            </a:r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7802" y="1392262"/>
            <a:ext cx="2874576" cy="4728145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226864" y="5412521"/>
            <a:ext cx="33695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Банновская школа (ограждение)</a:t>
            </a:r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45764" y="2014503"/>
            <a:ext cx="4203905" cy="362117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251284" y="5212466"/>
            <a:ext cx="427079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Пост охраны в Зеленовской школе</a:t>
            </a:r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4058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65493" y="23685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224533" y="143743"/>
            <a:ext cx="44031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ü"/>
            </a:pPr>
            <a:r>
              <a:rPr lang="ru-RU" sz="4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40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тоги 2023 года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421" y="3839315"/>
            <a:ext cx="3888432" cy="252028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421" y="1223863"/>
            <a:ext cx="3465855" cy="252028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88829" y="946800"/>
            <a:ext cx="3888432" cy="27973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91920" y="1367377"/>
            <a:ext cx="3413732" cy="237676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52251" y="3839314"/>
            <a:ext cx="3222320" cy="25202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16421" y="3344033"/>
            <a:ext cx="3024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Здравоохранение</a:t>
            </a:r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909179" y="3344033"/>
            <a:ext cx="31480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</a:t>
            </a:r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983814" y="3344033"/>
            <a:ext cx="22417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</a:t>
            </a:r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6421" y="5976391"/>
            <a:ext cx="33123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Дорожное хозяйство</a:t>
            </a:r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219511" y="5976391"/>
            <a:ext cx="312570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хозяйство</a:t>
            </a:r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93512" y="3839314"/>
            <a:ext cx="3812139" cy="252028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441831" y="5976391"/>
            <a:ext cx="3240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Строительство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26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842318" y="222826"/>
            <a:ext cx="2281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864493" y="807615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08350" y="869185"/>
            <a:ext cx="60012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Летняя оздоровительная кампания: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ункционировало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организаций 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отдохнуло</a:t>
            </a:r>
            <a:r>
              <a:rPr lang="ru-RU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1370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детей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ЕГЭ сдали все выпускники</a:t>
            </a:r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20</a:t>
            </a:fld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36725" y="3160883"/>
            <a:ext cx="4536505" cy="302433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514902" y="5790719"/>
            <a:ext cx="417646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Лагерь труда и отдыха</a:t>
            </a:r>
            <a:endParaRPr lang="ru-RU" sz="2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44737" y="1815314"/>
            <a:ext cx="3888431" cy="4104457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6833496" y="5532080"/>
            <a:ext cx="41044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Лагерь палаточного типа</a:t>
            </a:r>
            <a:endParaRPr lang="ru-RU" sz="2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127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90466" y="222826"/>
            <a:ext cx="57853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поддержка населения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36501" y="863823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48469" y="1655911"/>
            <a:ext cx="7531635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количество граждан,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пользующихся льготами -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6938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том числе: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федеральные льготники –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1993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чел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региональные льготники –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4945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чел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муниципальная пенсия –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56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чел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21</a:t>
            </a:fld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41157" y="1655911"/>
            <a:ext cx="4536504" cy="3821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6332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90466" y="222826"/>
            <a:ext cx="57853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поддержка населения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36501" y="863823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78696" y="835342"/>
            <a:ext cx="660647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8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Система </a:t>
            </a:r>
            <a:r>
              <a:rPr lang="ru-RU" sz="28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долговременного </a:t>
            </a:r>
            <a:r>
              <a:rPr lang="ru-RU" sz="28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ухода: </a:t>
            </a:r>
          </a:p>
          <a:p>
            <a:pPr marL="457200" indent="-45720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800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служба помощников по уходу </a:t>
            </a:r>
            <a:endParaRPr lang="ru-RU" sz="2800" i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35</a:t>
            </a:r>
            <a:r>
              <a:rPr lang="ru-RU" sz="2800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сотрудников прошли обучение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22</a:t>
            </a:fld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28798" y="2333296"/>
            <a:ext cx="3399227" cy="384230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3315" y="1221831"/>
            <a:ext cx="3238500" cy="512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921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2526" y="1640930"/>
            <a:ext cx="3816423" cy="471024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90466" y="222826"/>
            <a:ext cx="57853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Социальная поддержка населения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36501" y="863823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012905" y="391564"/>
            <a:ext cx="4406309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ru-RU" sz="24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поиск работы </a:t>
            </a:r>
            <a: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ru-RU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36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</a:t>
            </a:r>
            <a:r>
              <a:rPr lang="ru-RU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еятельность ИП - </a:t>
            </a:r>
            <a:r>
              <a:rPr lang="ru-RU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едение ЛПХ - </a:t>
            </a:r>
            <a:r>
              <a:rPr lang="ru-RU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49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</a:t>
            </a:r>
            <a:r>
              <a:rPr lang="ru-RU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ные мероприятия - </a:t>
            </a:r>
            <a:r>
              <a:rPr lang="ru-RU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17</a:t>
            </a:r>
          </a:p>
          <a:p>
            <a:pPr algn="ctr"/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3175" y="768003"/>
            <a:ext cx="725883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135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контрактов</a:t>
            </a:r>
            <a:r>
              <a:rPr lang="ru-RU" sz="22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23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152526" y="5951062"/>
            <a:ext cx="3240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Массажный салон</a:t>
            </a:r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83354" y="2694969"/>
            <a:ext cx="3716102" cy="366729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6193085" y="5950360"/>
            <a:ext cx="27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Столярный цех</a:t>
            </a:r>
            <a:endParaRPr lang="ru-RU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0180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9162"/>
            <a:ext cx="778356" cy="1264491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798977" y="780888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098673" y="149536"/>
            <a:ext cx="17145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3744814" y="5950243"/>
            <a:ext cx="35283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857244" y="5616351"/>
            <a:ext cx="196201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prstClr val="white"/>
                </a:solidFill>
              </a:rPr>
              <a:t>Стало</a:t>
            </a: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36500" y="886723"/>
            <a:ext cx="79928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многофункционального передвижного культурного центра (автоклуб)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24</a:t>
            </a:fld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89030" y="1922621"/>
            <a:ext cx="5688632" cy="417612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446" y="2377552"/>
            <a:ext cx="5040560" cy="3721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068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25831" y="222826"/>
            <a:ext cx="17145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36501" y="863823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25</a:t>
            </a:fld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936501" y="1007839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Сельский дом культуры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66954" y="5536655"/>
            <a:ext cx="32403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кровли</a:t>
            </a:r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2852" y="1727919"/>
            <a:ext cx="4982121" cy="420884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9601" y="1727919"/>
            <a:ext cx="5715771" cy="420884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456781" y="6006163"/>
            <a:ext cx="4248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оселок Перехляй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0166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25831" y="222826"/>
            <a:ext cx="17145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36501" y="863823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26</a:t>
            </a:fld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888761" y="1016732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Спортивная школа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168749" y="5947834"/>
            <a:ext cx="56166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пгт Крапивинский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273205" y="5590537"/>
            <a:ext cx="3024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Хоккейная коробка</a:t>
            </a:r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26646" y="2100806"/>
            <a:ext cx="3744416" cy="353063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05409" y="1777024"/>
            <a:ext cx="4680520" cy="413239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36401" y="1566404"/>
            <a:ext cx="2628292" cy="4554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975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25831" y="222826"/>
            <a:ext cx="17145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36501" y="863823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27</a:t>
            </a:fld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421" y="1542204"/>
            <a:ext cx="6227561" cy="446395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80517" y="935831"/>
            <a:ext cx="80648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«Крещенские вечерки»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33798" y="1544011"/>
            <a:ext cx="4824536" cy="399021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25133" y="5688359"/>
            <a:ext cx="38884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гт Зеленогорский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0811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25831" y="222826"/>
            <a:ext cx="17145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36501" y="863823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368549" y="927035"/>
            <a:ext cx="73448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III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шахтерский Сабантуй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28</a:t>
            </a:fld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42015" y="1943943"/>
            <a:ext cx="3960440" cy="385912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8429" y="1426692"/>
            <a:ext cx="2880320" cy="460851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2765" y="2159967"/>
            <a:ext cx="4032448" cy="33843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56781" y="5688359"/>
            <a:ext cx="37444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деревня Кабаново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952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25831" y="222826"/>
            <a:ext cx="17145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36501" y="863823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29</a:t>
            </a:fld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1008509" y="863823"/>
            <a:ext cx="8280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Туристическое событие «Железное кружево»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52146" y="2968791"/>
            <a:ext cx="3017782" cy="54259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70867" y="1959778"/>
            <a:ext cx="4824537" cy="3531163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670" y="2159967"/>
            <a:ext cx="3600400" cy="2911822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6821" y="1693648"/>
            <a:ext cx="2664296" cy="42135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60437" y="5400327"/>
            <a:ext cx="31683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гт Зеленогорский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8382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65493" y="23685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3</a:t>
            </a:fld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749335" y="136280"/>
            <a:ext cx="61206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СВО: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106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- участников боевых действий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76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контрактников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040957" y="881417"/>
            <a:ext cx="705718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Дети: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</a:t>
            </a:r>
            <a:r>
              <a:rPr lang="ru-RU" sz="28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бесплатное питание в школе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бесплатный детский сад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43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бесплатное дополнительное образование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оздоровление в «Сибирской сказке»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43124" y="3384103"/>
            <a:ext cx="567037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Семьи участников СВО: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195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на патронаже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157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материальная помощь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надомное обслуживание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77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установлены АДПИ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68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установлены ДУГИ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86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получили уголь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ru-RU" sz="28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49069" y="3552600"/>
            <a:ext cx="4464496" cy="279857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57834" y="1525154"/>
            <a:ext cx="3068413" cy="1862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19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24933" y="1573104"/>
            <a:ext cx="6060893" cy="44330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125831" y="222826"/>
            <a:ext cx="17145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36501" y="863823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1009447" y="913045"/>
            <a:ext cx="31929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Фестиваль «Истоки»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824934" y="1016335"/>
            <a:ext cx="52565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Рок-фестиваль «Колючая крапива»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30</a:t>
            </a:fld>
            <a:endParaRPr lang="ru-RU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079" y="1362376"/>
            <a:ext cx="3910407" cy="260377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081" y="4092011"/>
            <a:ext cx="3490401" cy="225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709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381799" y="222826"/>
            <a:ext cx="1202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1008509" y="746046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08183" y="692563"/>
            <a:ext cx="860429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Доля </a:t>
            </a:r>
            <a:r>
              <a:rPr 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граждан, систематически занимающихся физической культурой составила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62,1%</a:t>
            </a:r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31</a:t>
            </a:fld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106"/>
          <a:stretch/>
        </p:blipFill>
        <p:spPr>
          <a:xfrm>
            <a:off x="72405" y="1663160"/>
            <a:ext cx="3742487" cy="426774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4"/>
          <a:stretch/>
        </p:blipFill>
        <p:spPr>
          <a:xfrm>
            <a:off x="7201197" y="1569170"/>
            <a:ext cx="4071872" cy="447756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32845" y="2115044"/>
            <a:ext cx="3024336" cy="3285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8592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039097" y="222826"/>
            <a:ext cx="38880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Молодежная политика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936501" y="746046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10494" y="728320"/>
            <a:ext cx="5514302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трудоустроено в летнее время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165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подростков</a:t>
            </a: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более </a:t>
            </a:r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600</a:t>
            </a:r>
            <a:r>
              <a:rPr lang="ru-RU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добровольцев</a:t>
            </a: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ru-RU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волонтерских </a:t>
            </a:r>
            <a:r>
              <a:rPr lang="ru-RU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отрядов</a:t>
            </a: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адресная помощь - более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1500 </a:t>
            </a:r>
            <a:r>
              <a:rPr lang="ru-RU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</a:t>
            </a:r>
            <a:endParaRPr lang="ru-RU" sz="28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8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акциях, посвященных  Дню Победы</a:t>
            </a:r>
            <a:endParaRPr lang="ru-RU" sz="28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ru-RU" sz="28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endParaRPr lang="ru-RU" sz="24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32</a:t>
            </a:fld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5093" y="1415182"/>
            <a:ext cx="3960440" cy="4941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58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Рисунок 4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0" y="0"/>
            <a:ext cx="777240" cy="1263240"/>
          </a:xfrm>
          <a:prstGeom prst="rect">
            <a:avLst/>
          </a:prstGeom>
          <a:ln>
            <a:noFill/>
          </a:ln>
        </p:spPr>
      </p:pic>
      <p:sp>
        <p:nvSpPr>
          <p:cNvPr id="79" name="CustomShape 1"/>
          <p:cNvSpPr/>
          <p:nvPr/>
        </p:nvSpPr>
        <p:spPr>
          <a:xfrm>
            <a:off x="1004040" y="807480"/>
            <a:ext cx="183600" cy="58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" name="Line 2"/>
          <p:cNvSpPr/>
          <p:nvPr/>
        </p:nvSpPr>
        <p:spPr>
          <a:xfrm>
            <a:off x="877081" y="849045"/>
            <a:ext cx="7603920" cy="360"/>
          </a:xfrm>
          <a:prstGeom prst="line">
            <a:avLst/>
          </a:prstGeom>
          <a:ln w="12600">
            <a:solidFill>
              <a:srgbClr val="3B455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81" name="Рисунок 8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9897755" y="21664"/>
            <a:ext cx="1624320" cy="1150920"/>
          </a:xfrm>
          <a:prstGeom prst="rect">
            <a:avLst/>
          </a:prstGeom>
          <a:ln>
            <a:noFill/>
          </a:ln>
        </p:spPr>
      </p:pic>
      <p:sp>
        <p:nvSpPr>
          <p:cNvPr id="82" name="CustomShape 3"/>
          <p:cNvSpPr/>
          <p:nvPr/>
        </p:nvSpPr>
        <p:spPr>
          <a:xfrm>
            <a:off x="2161301" y="190263"/>
            <a:ext cx="7723519" cy="56934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spc="-1" dirty="0" smtClean="0">
                <a:solidFill>
                  <a:srgbClr val="3B4555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 – коммунальное хозяйство  </a:t>
            </a:r>
            <a:r>
              <a:rPr lang="ru-RU" sz="3200" b="1" spc="-1" dirty="0" smtClean="0">
                <a:solidFill>
                  <a:srgbClr val="3B4555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095840" y="982879"/>
            <a:ext cx="6825437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6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к зиме: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освоено </a:t>
            </a:r>
            <a:r>
              <a:rPr lang="ru-RU" sz="26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83 </a:t>
            </a:r>
            <a:r>
              <a:rPr lang="ru-RU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млн руб </a:t>
            </a:r>
            <a:endParaRPr lang="ru-RU" sz="2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работает</a:t>
            </a:r>
            <a:r>
              <a:rPr lang="ru-RU" sz="26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ru-RU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котельная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отопительный сезон начат </a:t>
            </a:r>
            <a:r>
              <a:rPr lang="ru-RU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</a:t>
            </a:r>
            <a:r>
              <a:rPr lang="ru-RU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сентября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33</a:t>
            </a:fld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1524" y="1672047"/>
            <a:ext cx="3237257" cy="41578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010" y="2809124"/>
            <a:ext cx="2964779" cy="30963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24377" y="2680121"/>
            <a:ext cx="3255546" cy="3671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6035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Рисунок 4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0" y="0"/>
            <a:ext cx="777240" cy="1263240"/>
          </a:xfrm>
          <a:prstGeom prst="rect">
            <a:avLst/>
          </a:prstGeom>
          <a:ln>
            <a:noFill/>
          </a:ln>
        </p:spPr>
      </p:pic>
      <p:sp>
        <p:nvSpPr>
          <p:cNvPr id="79" name="CustomShape 1"/>
          <p:cNvSpPr/>
          <p:nvPr/>
        </p:nvSpPr>
        <p:spPr>
          <a:xfrm>
            <a:off x="1004040" y="807480"/>
            <a:ext cx="183600" cy="58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" name="Line 2"/>
          <p:cNvSpPr/>
          <p:nvPr/>
        </p:nvSpPr>
        <p:spPr>
          <a:xfrm>
            <a:off x="877081" y="849045"/>
            <a:ext cx="7603920" cy="360"/>
          </a:xfrm>
          <a:prstGeom prst="line">
            <a:avLst/>
          </a:prstGeom>
          <a:ln w="12600">
            <a:solidFill>
              <a:srgbClr val="3B455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81" name="Рисунок 8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9897755" y="21664"/>
            <a:ext cx="1624320" cy="1150920"/>
          </a:xfrm>
          <a:prstGeom prst="rect">
            <a:avLst/>
          </a:prstGeom>
          <a:ln>
            <a:noFill/>
          </a:ln>
        </p:spPr>
      </p:pic>
      <p:sp>
        <p:nvSpPr>
          <p:cNvPr id="82" name="CustomShape 3"/>
          <p:cNvSpPr/>
          <p:nvPr/>
        </p:nvSpPr>
        <p:spPr>
          <a:xfrm>
            <a:off x="2161301" y="190263"/>
            <a:ext cx="7723519" cy="56934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spc="-1" dirty="0" smtClean="0">
                <a:solidFill>
                  <a:srgbClr val="3B4555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 – коммунальное хозяйство  </a:t>
            </a:r>
            <a:r>
              <a:rPr lang="ru-RU" sz="3200" b="1" spc="-1" dirty="0" smtClean="0">
                <a:solidFill>
                  <a:srgbClr val="3B4555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77081" y="1052725"/>
            <a:ext cx="8628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Теплоснабжение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34</a:t>
            </a:fld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461" y="1696447"/>
            <a:ext cx="3096344" cy="37758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2845" y="1514390"/>
            <a:ext cx="3240360" cy="438999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61238" y="1514390"/>
            <a:ext cx="3384734" cy="438999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76461" y="5544343"/>
            <a:ext cx="30963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Замена задвижек, </a:t>
            </a:r>
          </a:p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пгт. Зеленогорский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4750267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Рисунок 4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0" y="0"/>
            <a:ext cx="777240" cy="1263240"/>
          </a:xfrm>
          <a:prstGeom prst="rect">
            <a:avLst/>
          </a:prstGeom>
          <a:ln>
            <a:noFill/>
          </a:ln>
        </p:spPr>
      </p:pic>
      <p:sp>
        <p:nvSpPr>
          <p:cNvPr id="79" name="CustomShape 1"/>
          <p:cNvSpPr/>
          <p:nvPr/>
        </p:nvSpPr>
        <p:spPr>
          <a:xfrm>
            <a:off x="1004040" y="807480"/>
            <a:ext cx="183600" cy="58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" name="Line 2"/>
          <p:cNvSpPr/>
          <p:nvPr/>
        </p:nvSpPr>
        <p:spPr>
          <a:xfrm>
            <a:off x="877081" y="849045"/>
            <a:ext cx="7603920" cy="360"/>
          </a:xfrm>
          <a:prstGeom prst="line">
            <a:avLst/>
          </a:prstGeom>
          <a:ln w="12600">
            <a:solidFill>
              <a:srgbClr val="3B455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81" name="Рисунок 8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9897755" y="21664"/>
            <a:ext cx="1624320" cy="1150920"/>
          </a:xfrm>
          <a:prstGeom prst="rect">
            <a:avLst/>
          </a:prstGeom>
          <a:ln>
            <a:noFill/>
          </a:ln>
        </p:spPr>
      </p:pic>
      <p:sp>
        <p:nvSpPr>
          <p:cNvPr id="82" name="CustomShape 3"/>
          <p:cNvSpPr/>
          <p:nvPr/>
        </p:nvSpPr>
        <p:spPr>
          <a:xfrm>
            <a:off x="2161301" y="190263"/>
            <a:ext cx="7723519" cy="56934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pPr>
              <a:lnSpc>
                <a:spcPct val="100000"/>
              </a:lnSpc>
            </a:pPr>
            <a:r>
              <a:rPr lang="ru-RU" sz="2800" b="1" spc="-1" dirty="0" smtClean="0">
                <a:solidFill>
                  <a:srgbClr val="3B4555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 – коммунальное хозяйство  </a:t>
            </a:r>
            <a:r>
              <a:rPr lang="ru-RU" sz="3200" b="1" spc="-1" dirty="0" smtClean="0">
                <a:solidFill>
                  <a:srgbClr val="3B4555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77081" y="1052725"/>
            <a:ext cx="8628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Водоснабжение и водоотведение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35</a:t>
            </a:fld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445" y="1738624"/>
            <a:ext cx="3456384" cy="38777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32845" y="1738625"/>
            <a:ext cx="3456384" cy="426753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33245" y="1738624"/>
            <a:ext cx="3456384" cy="426753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32445" y="5688359"/>
            <a:ext cx="33843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водопроводных сетей, пгт Зеленогорский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414184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41847" y="1729854"/>
            <a:ext cx="3067463" cy="4606032"/>
          </a:xfrm>
          <a:prstGeom prst="rect">
            <a:avLst/>
          </a:prstGeom>
        </p:spPr>
      </p:pic>
      <p:pic>
        <p:nvPicPr>
          <p:cNvPr id="78" name="Рисунок 4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-10440" y="0"/>
            <a:ext cx="777240" cy="1263240"/>
          </a:xfrm>
          <a:prstGeom prst="rect">
            <a:avLst/>
          </a:prstGeom>
          <a:ln>
            <a:noFill/>
          </a:ln>
        </p:spPr>
      </p:pic>
      <p:sp>
        <p:nvSpPr>
          <p:cNvPr id="79" name="CustomShape 1"/>
          <p:cNvSpPr/>
          <p:nvPr/>
        </p:nvSpPr>
        <p:spPr>
          <a:xfrm>
            <a:off x="1004040" y="807480"/>
            <a:ext cx="183600" cy="58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" name="Line 2"/>
          <p:cNvSpPr/>
          <p:nvPr/>
        </p:nvSpPr>
        <p:spPr>
          <a:xfrm>
            <a:off x="847737" y="807479"/>
            <a:ext cx="7603920" cy="360"/>
          </a:xfrm>
          <a:prstGeom prst="line">
            <a:avLst/>
          </a:prstGeom>
          <a:ln w="12600">
            <a:solidFill>
              <a:srgbClr val="3B455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81" name="Рисунок 8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9897755" y="0"/>
            <a:ext cx="1624320" cy="1150920"/>
          </a:xfrm>
          <a:prstGeom prst="rect">
            <a:avLst/>
          </a:prstGeom>
          <a:ln>
            <a:noFill/>
          </a:ln>
        </p:spPr>
      </p:pic>
      <p:sp>
        <p:nvSpPr>
          <p:cNvPr id="82" name="CustomShape 3"/>
          <p:cNvSpPr/>
          <p:nvPr/>
        </p:nvSpPr>
        <p:spPr>
          <a:xfrm>
            <a:off x="1868507" y="177324"/>
            <a:ext cx="8880116" cy="56934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ru-RU" sz="2800" b="1" spc="-1" dirty="0" smtClean="0">
                <a:solidFill>
                  <a:srgbClr val="3B4555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 – коммунальное хозяйство </a:t>
            </a:r>
            <a:r>
              <a:rPr lang="ru-RU" sz="3200" b="1" spc="-1" dirty="0" smtClean="0">
                <a:solidFill>
                  <a:srgbClr val="3B4555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3200" spc="-1" dirty="0" smtClean="0">
                <a:solidFill>
                  <a:srgbClr val="3B4555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613954" y="1016362"/>
            <a:ext cx="289819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дворовых территорий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77674" y="1021968"/>
            <a:ext cx="3528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общественных пространств</a:t>
            </a:r>
            <a:endParaRPr lang="ru-RU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6834" y="5742211"/>
            <a:ext cx="31008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пгт. Зеленогорский, д. 81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13772" y="5949126"/>
            <a:ext cx="47090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Центральная аллея</a:t>
            </a:r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66674" y="1776536"/>
            <a:ext cx="4022338" cy="455935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05152" y="5942266"/>
            <a:ext cx="37825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«Аллея Интернационалистов»</a:t>
            </a:r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3601" y="2059167"/>
            <a:ext cx="3700237" cy="298112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288429" y="4608239"/>
            <a:ext cx="27363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Дом № 83</a:t>
            </a:r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88838" y="5374549"/>
            <a:ext cx="38778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«Жилье и городская среда»,</a:t>
            </a:r>
          </a:p>
          <a:p>
            <a:pPr algn="ctr"/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пгт Зеленогорский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160206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Рисунок 4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-10440" y="0"/>
            <a:ext cx="777240" cy="1263240"/>
          </a:xfrm>
          <a:prstGeom prst="rect">
            <a:avLst/>
          </a:prstGeom>
          <a:ln>
            <a:noFill/>
          </a:ln>
        </p:spPr>
      </p:pic>
      <p:sp>
        <p:nvSpPr>
          <p:cNvPr id="79" name="CustomShape 1"/>
          <p:cNvSpPr/>
          <p:nvPr/>
        </p:nvSpPr>
        <p:spPr>
          <a:xfrm>
            <a:off x="1004040" y="807480"/>
            <a:ext cx="183600" cy="583560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0" name="Line 2"/>
          <p:cNvSpPr/>
          <p:nvPr/>
        </p:nvSpPr>
        <p:spPr>
          <a:xfrm>
            <a:off x="847737" y="807479"/>
            <a:ext cx="7603920" cy="360"/>
          </a:xfrm>
          <a:prstGeom prst="line">
            <a:avLst/>
          </a:prstGeom>
          <a:ln w="12600">
            <a:solidFill>
              <a:srgbClr val="3B4555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81" name="Рисунок 8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9897755" y="0"/>
            <a:ext cx="1624320" cy="1150920"/>
          </a:xfrm>
          <a:prstGeom prst="rect">
            <a:avLst/>
          </a:prstGeom>
          <a:ln>
            <a:noFill/>
          </a:ln>
        </p:spPr>
      </p:pic>
      <p:sp>
        <p:nvSpPr>
          <p:cNvPr id="82" name="CustomShape 3"/>
          <p:cNvSpPr/>
          <p:nvPr/>
        </p:nvSpPr>
        <p:spPr>
          <a:xfrm>
            <a:off x="1868507" y="177324"/>
            <a:ext cx="8880116" cy="569348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/>
          <a:lstStyle/>
          <a:p>
            <a:r>
              <a:rPr lang="ru-RU" sz="2800" b="1" spc="-1" dirty="0" smtClean="0">
                <a:solidFill>
                  <a:srgbClr val="3B4555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Жилищно – коммунальное хозяйство </a:t>
            </a:r>
            <a:r>
              <a:rPr lang="ru-RU" sz="3200" b="1" spc="-1" dirty="0" smtClean="0">
                <a:solidFill>
                  <a:srgbClr val="3B4555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3200" spc="-1" dirty="0" smtClean="0">
                <a:solidFill>
                  <a:srgbClr val="3B4555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6834" y="5742211"/>
            <a:ext cx="31008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пгт. Зеленогорский, д. 81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296541" y="863823"/>
            <a:ext cx="77048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«Сквер Победителей»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8429" y="1381458"/>
            <a:ext cx="2592288" cy="477444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3353" y="1583904"/>
            <a:ext cx="5523399" cy="4392488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5373" y="1374619"/>
            <a:ext cx="2613750" cy="476770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143352" y="5976392"/>
            <a:ext cx="55233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гт Крапивинский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2703390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cxnSp>
        <p:nvCxnSpPr>
          <p:cNvPr id="10" name="Прямая соединительная линия 9"/>
          <p:cNvCxnSpPr/>
          <p:nvPr/>
        </p:nvCxnSpPr>
        <p:spPr>
          <a:xfrm>
            <a:off x="864491" y="741396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61257" y="41545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170694" y="125276"/>
            <a:ext cx="12955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Жилье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586516" y="5766692"/>
            <a:ext cx="575945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пгт 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Крапивинский, </a:t>
            </a:r>
            <a:r>
              <a:rPr lang="ru-RU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улица Мостовая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864491" y="851845"/>
            <a:ext cx="799289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Жилищные условия улучшили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 </a:t>
            </a: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человек 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ctr">
              <a:buFont typeface="Wingdings" panose="05000000000000000000" pitchFamily="2" charset="2"/>
              <a:buChar char="Ø"/>
            </a:pPr>
            <a:endParaRPr lang="ru-RU" b="1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38</a:t>
            </a:fld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9109" y="1439886"/>
            <a:ext cx="4489090" cy="414243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446" y="1439887"/>
            <a:ext cx="5784224" cy="4142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055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8696" y="1739328"/>
            <a:ext cx="5454708" cy="427713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875927" y="680340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43870" y="0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600797" y="122542"/>
            <a:ext cx="26697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дорог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589" y="794336"/>
            <a:ext cx="107673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Текущий ремонт асфальтобетонного покрытия </a:t>
            </a:r>
          </a:p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пгт Крапивинский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39</a:t>
            </a:fld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49069" y="1739328"/>
            <a:ext cx="5184576" cy="426512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78696" y="5616351"/>
            <a:ext cx="39130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улица Заречная</a:t>
            </a:r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121077" y="5616351"/>
            <a:ext cx="3600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улица Рекордная</a:t>
            </a:r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1064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65493" y="23685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36501" y="347505"/>
            <a:ext cx="771752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Гуманитарная помощь: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</a:t>
            </a:r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3,2</a:t>
            </a: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млн руб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4</a:t>
            </a:fld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96541" y="1682406"/>
            <a:ext cx="3096344" cy="453302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2739" y="327581"/>
            <a:ext cx="3888433" cy="28930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84973" y="3328203"/>
            <a:ext cx="5003966" cy="288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51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6355" y="1655912"/>
            <a:ext cx="5575281" cy="42484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875927" y="680340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43870" y="0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600797" y="122542"/>
            <a:ext cx="26697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дорог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75926" y="714919"/>
            <a:ext cx="891755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«Безопасность дорожного движения» </a:t>
            </a:r>
          </a:p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пгт Крапивинский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75927" y="4968279"/>
            <a:ext cx="394900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л. Ломоносова</a:t>
            </a:r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40</a:t>
            </a:fld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2444" y="1655911"/>
            <a:ext cx="4902261" cy="4248472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474905" y="5203551"/>
            <a:ext cx="485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816316"/>
            <a:r>
              <a:rPr lang="ru-RU" b="1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Пешеходный переход и знаки </a:t>
            </a:r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 </a:t>
            </a:r>
          </a:p>
          <a:p>
            <a:pPr lvl="0" defTabSz="816316"/>
            <a:r>
              <a:rPr lang="ru-RU" b="1" i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улице Советская</a:t>
            </a:r>
            <a:endParaRPr lang="ru-RU" b="1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586355" y="5192592"/>
            <a:ext cx="62953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тротуара и ограждения по </a:t>
            </a:r>
          </a:p>
          <a:p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улице Мостовая</a:t>
            </a:r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8788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3046" y="1765556"/>
            <a:ext cx="5544616" cy="442685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437" y="1765556"/>
            <a:ext cx="5328592" cy="442685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875927" y="680340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43870" y="0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600797" y="122542"/>
            <a:ext cx="26697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дорог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405" y="807450"/>
            <a:ext cx="1076737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дорог по национальному проекту «Безопасные </a:t>
            </a:r>
          </a:p>
          <a:p>
            <a:pPr algn="ctr"/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 качественные дороги»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8696" y="5704328"/>
            <a:ext cx="610242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Дорога </a:t>
            </a:r>
            <a:r>
              <a:rPr lang="ru-RU" sz="2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Крапивино - Панфилово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977061" y="5704328"/>
            <a:ext cx="44644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Мост </a:t>
            </a:r>
            <a:r>
              <a:rPr lang="ru-RU" sz="2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через </a:t>
            </a:r>
            <a:r>
              <a:rPr lang="ru-RU" sz="2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 Большая </a:t>
            </a:r>
            <a:r>
              <a:rPr lang="ru-RU" sz="2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Кедровка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41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8379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2845" y="1384289"/>
            <a:ext cx="3024337" cy="46099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875927" y="680340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43870" y="0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600797" y="122542"/>
            <a:ext cx="26697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Качество дорог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2405" y="807450"/>
            <a:ext cx="10767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Отсыпка дорог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42</a:t>
            </a:fld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93953" y="1404641"/>
            <a:ext cx="3852019" cy="46015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10216" y="5554706"/>
            <a:ext cx="324672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i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</a:t>
            </a:r>
            <a:r>
              <a:rPr lang="ru-RU" sz="2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Перехляй</a:t>
            </a:r>
            <a:endParaRPr lang="ru-RU" sz="2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305" y="1529017"/>
            <a:ext cx="3799538" cy="4320481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5689" y="5387833"/>
            <a:ext cx="3456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 Зеленовский</a:t>
            </a:r>
            <a:endParaRPr lang="ru-RU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8386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Прямая соединительная линия 6"/>
          <p:cNvCxnSpPr/>
          <p:nvPr/>
        </p:nvCxnSpPr>
        <p:spPr>
          <a:xfrm>
            <a:off x="864493" y="768003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71464" y="41610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207989" y="203535"/>
            <a:ext cx="5400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Инициативное бюджетирование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80356" cy="1261981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2141" y="1079847"/>
            <a:ext cx="4842088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</a:t>
            </a:r>
            <a:r>
              <a:rPr lang="ru-RU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мест захоронения </a:t>
            </a:r>
            <a:endParaRPr lang="ru-RU" sz="26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</a:t>
            </a:r>
            <a:r>
              <a:rPr lang="ru-RU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фасада </a:t>
            </a:r>
            <a:r>
              <a:rPr lang="ru-RU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СДК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</a:t>
            </a:r>
            <a:r>
              <a:rPr lang="ru-RU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кровли и оконных блоков </a:t>
            </a:r>
            <a:endParaRPr lang="ru-RU" sz="26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территорий </a:t>
            </a:r>
            <a:r>
              <a:rPr lang="ru-RU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двух общеобразовательных </a:t>
            </a:r>
            <a:r>
              <a:rPr lang="ru-RU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школ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</a:t>
            </a:r>
            <a:r>
              <a:rPr lang="ru-RU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детской площадки </a:t>
            </a:r>
            <a:endParaRPr lang="ru-RU" sz="26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спортивной площадки</a:t>
            </a:r>
            <a:endParaRPr lang="ru-RU" sz="2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43</a:t>
            </a:fld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39843" y="1562155"/>
            <a:ext cx="5465809" cy="41719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39843" y="4943127"/>
            <a:ext cx="489654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места захоронения в пгт Зеленогорский</a:t>
            </a:r>
            <a:endParaRPr lang="ru-RU" sz="2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6104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6422" y="1331379"/>
            <a:ext cx="4104456" cy="4674784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864493" y="768003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71464" y="41610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207989" y="203535"/>
            <a:ext cx="54006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Инициативное бюджетирование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780356" cy="1261981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44</a:t>
            </a:fld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216422" y="5579164"/>
            <a:ext cx="36724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Тарадановский СДК</a:t>
            </a:r>
            <a:endParaRPr lang="ru-RU" sz="2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65291" y="1331378"/>
            <a:ext cx="6779566" cy="467478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465291" y="5579164"/>
            <a:ext cx="6048672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Детская площадка в с Борисово</a:t>
            </a:r>
            <a:endParaRPr lang="ru-RU" sz="2200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84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2491" y="1848694"/>
            <a:ext cx="5471735" cy="398223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1368549" y="790188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520677" y="87375"/>
            <a:ext cx="50245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Демографические показатели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28854" y="632245"/>
            <a:ext cx="6269700" cy="5678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населения на 01.01.2023 – </a:t>
            </a:r>
            <a:r>
              <a:rPr lang="ru-RU" sz="2800" b="1" i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21743 человека</a:t>
            </a:r>
            <a:endParaRPr lang="ru-RU" sz="2800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родилось </a:t>
            </a:r>
            <a:r>
              <a:rPr lang="ru-RU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198</a:t>
            </a:r>
            <a:r>
              <a:rPr lang="ru-RU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малышей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умерло </a:t>
            </a:r>
            <a:r>
              <a:rPr lang="ru-RU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329</a:t>
            </a:r>
            <a:r>
              <a:rPr lang="ru-RU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человек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миграционный </a:t>
            </a:r>
            <a:r>
              <a:rPr lang="ru-RU" sz="2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прирост </a:t>
            </a:r>
            <a:r>
              <a:rPr lang="ru-RU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ru-RU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человек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заключено </a:t>
            </a:r>
            <a:r>
              <a:rPr lang="ru-RU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148</a:t>
            </a:r>
            <a:r>
              <a:rPr lang="ru-RU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браков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оформлено </a:t>
            </a:r>
            <a:r>
              <a:rPr lang="ru-RU" sz="2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78</a:t>
            </a:r>
            <a:r>
              <a:rPr lang="ru-RU" sz="2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разводов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ru-RU" sz="2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Численность населения на 01.01.2024 – 21642 человека </a:t>
            </a:r>
            <a:endParaRPr lang="ru-RU" sz="2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45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86453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1345151" y="935831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2823073" y="237373"/>
            <a:ext cx="441787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жизни населения</a:t>
            </a: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4135659303"/>
              </p:ext>
            </p:extLst>
          </p:nvPr>
        </p:nvGraphicFramePr>
        <p:xfrm>
          <a:off x="504453" y="1111071"/>
          <a:ext cx="10009112" cy="515335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46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1267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1368549" y="631207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672805" y="0"/>
            <a:ext cx="3216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Планы на 2024 год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864493" y="687196"/>
            <a:ext cx="947837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8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производство </a:t>
            </a:r>
            <a:r>
              <a:rPr lang="ru-RU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сельхозпродукции достичь уровня 2022 года;</a:t>
            </a:r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8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введение </a:t>
            </a:r>
            <a:r>
              <a:rPr lang="ru-RU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оборот </a:t>
            </a:r>
            <a:r>
              <a:rPr lang="ru-RU" sz="28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2000 </a:t>
            </a:r>
            <a:r>
              <a:rPr lang="ru-RU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га брошенных </a:t>
            </a:r>
            <a:r>
              <a:rPr lang="ru-RU" sz="28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земель</a:t>
            </a:r>
            <a:endParaRPr lang="ru-RU" sz="2800" i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8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модернизация </a:t>
            </a:r>
            <a:r>
              <a:rPr lang="ru-RU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коммунальной </a:t>
            </a:r>
            <a:r>
              <a:rPr lang="ru-RU" sz="28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инфраструктуры</a:t>
            </a:r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8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строительство и капитальный ремонт объектов социальной сферы</a:t>
            </a:r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8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обеспечение граждан доступным и комфортным жильем </a:t>
            </a:r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8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ремонт </a:t>
            </a:r>
            <a:r>
              <a:rPr lang="ru-RU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дорог и благоустройство </a:t>
            </a:r>
            <a:r>
              <a:rPr lang="ru-RU" sz="28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территорий</a:t>
            </a:r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участие в проекте «Твой Кузбасс – твоя инициатива» </a:t>
            </a:r>
            <a:endParaRPr lang="ru-RU" sz="2800" i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8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участие </a:t>
            </a:r>
            <a:r>
              <a:rPr lang="ru-RU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национальных </a:t>
            </a:r>
            <a:r>
              <a:rPr lang="ru-RU" sz="28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проектах</a:t>
            </a:r>
            <a:endParaRPr lang="ru-RU" sz="2800" i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8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участие </a:t>
            </a:r>
            <a:r>
              <a:rPr lang="ru-RU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президентских грантах </a:t>
            </a:r>
            <a:endParaRPr lang="ru-RU" sz="2800" i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ru-RU" sz="28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развитие </a:t>
            </a:r>
            <a:r>
              <a:rPr lang="ru-RU" sz="28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спортивной и туристической </a:t>
            </a:r>
            <a:r>
              <a:rPr lang="ru-RU" sz="2800" i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инфраструктуры</a:t>
            </a:r>
            <a:endParaRPr lang="ru-RU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47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6204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09653" y="2058"/>
            <a:ext cx="9512422" cy="64828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36501" y="2520007"/>
            <a:ext cx="64807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</a:t>
            </a:r>
            <a:endParaRPr lang="ru-RU" sz="3600" b="1" dirty="0">
              <a:solidFill>
                <a:srgbClr val="3B455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1976" y="408999"/>
            <a:ext cx="1402202" cy="10668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70330" y="408999"/>
            <a:ext cx="566371" cy="1066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66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09685" y="99582"/>
            <a:ext cx="38495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хозяйство</a:t>
            </a:r>
          </a:p>
        </p:txBody>
      </p: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493" y="773231"/>
            <a:ext cx="7614564" cy="12193"/>
          </a:xfrm>
          <a:prstGeom prst="rect">
            <a:avLst/>
          </a:prstGeom>
        </p:spPr>
      </p:pic>
      <p:graphicFrame>
        <p:nvGraphicFramePr>
          <p:cNvPr id="17" name="Диаграмма 16"/>
          <p:cNvGraphicFramePr/>
          <p:nvPr>
            <p:extLst>
              <p:ext uri="{D42A27DB-BD31-4B8C-83A1-F6EECF244321}">
                <p14:modId xmlns:p14="http://schemas.microsoft.com/office/powerpoint/2010/main" val="389453897"/>
              </p:ext>
            </p:extLst>
          </p:nvPr>
        </p:nvGraphicFramePr>
        <p:xfrm>
          <a:off x="-791691" y="1090050"/>
          <a:ext cx="9270747" cy="5390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5</a:t>
            </a:fld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8020326" y="2159967"/>
            <a:ext cx="338437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единиц техники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зерносушильных комплекса</a:t>
            </a:r>
          </a:p>
          <a:p>
            <a:pPr marL="342900" indent="-3429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ru-RU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зерноскладов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3100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509685" y="99582"/>
            <a:ext cx="384951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хозяйство</a:t>
            </a:r>
          </a:p>
        </p:txBody>
      </p: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4493" y="773231"/>
            <a:ext cx="7614564" cy="12193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6</a:t>
            </a:fld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783975" y="775591"/>
            <a:ext cx="10202853" cy="70480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Государственная поддержка – </a:t>
            </a:r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100,4</a:t>
            </a: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млн руб: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поддержка животноводства –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9,8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млн руб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величение объемов молока –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9,2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млн руб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племенное животноводство –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10,4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млн руб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элитное семеноводство –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339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тыс руб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реализация зерновых  культур –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39,5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млн руб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производства масличных культур –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1,8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млн руб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увеличение производства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овощных </a:t>
            </a: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 –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6,6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млн руб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агростартап –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4,5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млн руб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агропрогресс –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10,002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млн руб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агротехнологические работы –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3,8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млн руб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сельскохозяйственное страхование –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2,8 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млн руб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осстановление неиспользуемых земель – </a:t>
            </a:r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1,7</a:t>
            </a:r>
            <a:r>
              <a:rPr lang="ru-RU" sz="28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млн руб</a:t>
            </a: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ru-RU" sz="28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ru-RU" sz="28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ü"/>
            </a:pPr>
            <a:endParaRPr lang="ru-RU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4835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95997" y="214131"/>
            <a:ext cx="39521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Сельское хозяйство</a:t>
            </a:r>
          </a:p>
        </p:txBody>
      </p: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4267" y="950978"/>
            <a:ext cx="7614564" cy="12193"/>
          </a:xfrm>
          <a:prstGeom prst="rect">
            <a:avLst/>
          </a:prstGeom>
        </p:spPr>
      </p:pic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291770224"/>
              </p:ext>
            </p:extLst>
          </p:nvPr>
        </p:nvGraphicFramePr>
        <p:xfrm>
          <a:off x="378696" y="930811"/>
          <a:ext cx="9702821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985173" y="1484611"/>
            <a:ext cx="468091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400" i="1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ООО «Плотниковское» -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31,9 </a:t>
            </a:r>
            <a:r>
              <a:rPr lang="ru-RU" sz="2400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ц/га</a:t>
            </a:r>
            <a:endParaRPr lang="ru-RU" sz="2400" i="1" dirty="0">
              <a:solidFill>
                <a:prstClr val="black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ООО </a:t>
            </a: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</a:rPr>
              <a:t>«Банновское</a:t>
            </a:r>
            <a:r>
              <a:rPr lang="ru-RU" sz="24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» </a:t>
            </a: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28,3</a:t>
            </a:r>
            <a:r>
              <a:rPr lang="ru-RU" sz="24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ц/га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ООО </a:t>
            </a:r>
            <a:r>
              <a:rPr lang="ru-RU" sz="2400" i="1" dirty="0">
                <a:latin typeface="Times New Roman" panose="02020603050405020304" pitchFamily="18" charset="0"/>
                <a:ea typeface="Calibri" panose="020F0502020204030204" pitchFamily="34" charset="0"/>
              </a:rPr>
              <a:t>«Златозара» -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23,4</a:t>
            </a:r>
            <a:r>
              <a:rPr lang="ru-RU" sz="24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ц/га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ИП Тупицин А.Н. –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31,3</a:t>
            </a:r>
            <a:r>
              <a:rPr lang="ru-RU" sz="2400" i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ц/га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7</a:t>
            </a:fld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45213" y="3423603"/>
            <a:ext cx="3816783" cy="2650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34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95997" y="214131"/>
            <a:ext cx="39521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Сельское хозяйство</a:t>
            </a:r>
          </a:p>
        </p:txBody>
      </p: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4267" y="950978"/>
            <a:ext cx="7614564" cy="12193"/>
          </a:xfrm>
          <a:prstGeom prst="rect">
            <a:avLst/>
          </a:prstGeom>
        </p:spPr>
      </p:pic>
      <p:graphicFrame>
        <p:nvGraphicFramePr>
          <p:cNvPr id="11" name="Диаграмма 10"/>
          <p:cNvGraphicFramePr/>
          <p:nvPr>
            <p:extLst>
              <p:ext uri="{D42A27DB-BD31-4B8C-83A1-F6EECF244321}">
                <p14:modId xmlns:p14="http://schemas.microsoft.com/office/powerpoint/2010/main" val="2341964966"/>
              </p:ext>
            </p:extLst>
          </p:nvPr>
        </p:nvGraphicFramePr>
        <p:xfrm>
          <a:off x="0" y="930811"/>
          <a:ext cx="11017621" cy="52565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5977061" y="1729717"/>
            <a:ext cx="5400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Картофель: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«Златозара» - </a:t>
            </a:r>
            <a:r>
              <a:rPr lang="ru-RU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310</a:t>
            </a:r>
            <a:r>
              <a:rPr lang="ru-RU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ц/га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ИП Младенов А.В.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220</a:t>
            </a:r>
            <a:r>
              <a:rPr lang="ru-RU" sz="24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ц/га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«Хутор»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130,4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ц/га</a:t>
            </a:r>
          </a:p>
          <a:p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Технические культуры: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ИП Тупицин А.Н. </a:t>
            </a:r>
            <a:r>
              <a:rPr lang="ru-RU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26,1</a:t>
            </a:r>
            <a:r>
              <a:rPr lang="ru-RU" sz="2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ц/га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ИП Степаненко А.П. –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25,5</a:t>
            </a:r>
            <a:r>
              <a:rPr lang="ru-RU" sz="2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ц/га</a:t>
            </a:r>
          </a:p>
          <a:p>
            <a:pPr marL="342900" lvl="0" indent="-342900">
              <a:buFont typeface="Wingdings" panose="05000000000000000000" pitchFamily="2" charset="2"/>
              <a:buChar char="ü"/>
            </a:pPr>
            <a:r>
              <a:rPr lang="ru-RU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ООО «Златозара» -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25,3 </a:t>
            </a:r>
            <a:r>
              <a:rPr lang="ru-RU" sz="2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ц/га 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ООО </a:t>
            </a: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«Плотниковское» - </a:t>
            </a:r>
            <a:r>
              <a:rPr lang="ru-RU" sz="24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22,1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ц/га</a:t>
            </a: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08941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482" y="0"/>
            <a:ext cx="778356" cy="1264491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864493" y="935831"/>
            <a:ext cx="7603643" cy="0"/>
          </a:xfrm>
          <a:prstGeom prst="line">
            <a:avLst/>
          </a:prstGeom>
          <a:ln w="12700">
            <a:solidFill>
              <a:srgbClr val="3B455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2" descr="D:\Work\Bachti\!!!ВНУТРЕННИЕ\декабрь\презентация\фотозона размер.pn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99456" y="143743"/>
            <a:ext cx="1578205" cy="1248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147294" y="214131"/>
            <a:ext cx="384951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ru-RU" sz="3200" b="1" dirty="0" smtClean="0">
                <a:solidFill>
                  <a:srgbClr val="3B455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Сельское хозяйство</a:t>
            </a:r>
          </a:p>
        </p:txBody>
      </p:sp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590097195"/>
              </p:ext>
            </p:extLst>
          </p:nvPr>
        </p:nvGraphicFramePr>
        <p:xfrm>
          <a:off x="1" y="1156780"/>
          <a:ext cx="9442042" cy="51796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6772134" y="5648289"/>
            <a:ext cx="381642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Агрохолдинг «Кузбасский»</a:t>
            </a:r>
            <a:endParaRPr lang="ru-RU" b="1" i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5AFB51-144D-447B-AA3C-70B42F49F345}" type="slidenum">
              <a:rPr lang="ru-RU" smtClean="0"/>
              <a:t>9</a:t>
            </a:fld>
            <a:endParaRPr lang="ru-RU" dirty="0"/>
          </a:p>
        </p:txBody>
      </p:sp>
      <p:graphicFrame>
        <p:nvGraphicFramePr>
          <p:cNvPr id="18" name="Диаграмма 17"/>
          <p:cNvGraphicFramePr/>
          <p:nvPr>
            <p:extLst>
              <p:ext uri="{D42A27DB-BD31-4B8C-83A1-F6EECF244321}">
                <p14:modId xmlns:p14="http://schemas.microsoft.com/office/powerpoint/2010/main" val="3668815780"/>
              </p:ext>
            </p:extLst>
          </p:nvPr>
        </p:nvGraphicFramePr>
        <p:xfrm>
          <a:off x="5112965" y="1799927"/>
          <a:ext cx="7200800" cy="408384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137474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12225</TotalTime>
  <Words>1172</Words>
  <Application>Microsoft Office PowerPoint</Application>
  <PresentationFormat>Произвольный</PresentationFormat>
  <Paragraphs>340</Paragraphs>
  <Slides>48</Slides>
  <Notes>21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48</vt:i4>
      </vt:variant>
    </vt:vector>
  </HeadingPairs>
  <TitlesOfParts>
    <vt:vector size="56" baseType="lpstr">
      <vt:lpstr>Arial</vt:lpstr>
      <vt:lpstr>Calibri</vt:lpstr>
      <vt:lpstr>Calibri Light</vt:lpstr>
      <vt:lpstr>Futura PT Bold</vt:lpstr>
      <vt:lpstr>Times New Roman</vt:lpstr>
      <vt:lpstr>Wingdings</vt:lpstr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Бахтигиреев Роман Иванович</dc:creator>
  <cp:lastModifiedBy>""</cp:lastModifiedBy>
  <cp:revision>3116</cp:revision>
  <cp:lastPrinted>2024-02-02T02:52:34Z</cp:lastPrinted>
  <dcterms:created xsi:type="dcterms:W3CDTF">2018-10-19T07:56:24Z</dcterms:created>
  <dcterms:modified xsi:type="dcterms:W3CDTF">2024-02-21T06:31:51Z</dcterms:modified>
</cp:coreProperties>
</file>