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02" r:id="rId3"/>
    <p:sldId id="268" r:id="rId4"/>
    <p:sldId id="262" r:id="rId5"/>
    <p:sldId id="257" r:id="rId6"/>
    <p:sldId id="294" r:id="rId7"/>
    <p:sldId id="295" r:id="rId8"/>
    <p:sldId id="270" r:id="rId9"/>
    <p:sldId id="287" r:id="rId10"/>
    <p:sldId id="299" r:id="rId11"/>
    <p:sldId id="303" r:id="rId12"/>
    <p:sldId id="304" r:id="rId13"/>
  </p:sldIdLst>
  <p:sldSz cx="11522075" cy="6480175"/>
  <p:notesSz cx="6797675" cy="9928225"/>
  <p:defaultTextStyle>
    <a:defPPr>
      <a:defRPr lang="ru-RU"/>
    </a:defPPr>
    <a:lvl1pPr marL="0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1241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2482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3723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4964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56205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67446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78687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89928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70B5"/>
    <a:srgbClr val="3D6595"/>
    <a:srgbClr val="335D6A"/>
    <a:srgbClr val="2A5243"/>
    <a:srgbClr val="3B4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600" y="108"/>
      </p:cViewPr>
      <p:guideLst>
        <p:guide orient="horz" pos="2041"/>
        <p:guide pos="6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0E753-E654-4DBB-88B5-199BF758B3DF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DB1B3-A8B5-4AA1-821C-D2F13B51D7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05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15CD9-E970-4BED-B3B0-1865A3ED6D4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872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4156" y="2013055"/>
            <a:ext cx="9793764" cy="13890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8311" y="3672099"/>
            <a:ext cx="8065453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2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3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4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6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7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8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9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14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77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69759" y="273008"/>
            <a:ext cx="3030547" cy="580515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4122" y="273008"/>
            <a:ext cx="8903603" cy="580515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930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03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164" y="4164113"/>
            <a:ext cx="9793764" cy="128703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0164" y="2746575"/>
            <a:ext cx="9793764" cy="141753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12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24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37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49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62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67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786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899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99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4122" y="1587043"/>
            <a:ext cx="5967074" cy="449112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33232" y="1587043"/>
            <a:ext cx="5967075" cy="449112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136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241" indent="0">
              <a:buNone/>
              <a:defRPr sz="2200" b="1"/>
            </a:lvl2pPr>
            <a:lvl3pPr marL="1022482" indent="0">
              <a:buNone/>
              <a:defRPr sz="2000" b="1"/>
            </a:lvl3pPr>
            <a:lvl4pPr marL="1533723" indent="0">
              <a:buNone/>
              <a:defRPr sz="1800" b="1"/>
            </a:lvl4pPr>
            <a:lvl5pPr marL="2044964" indent="0">
              <a:buNone/>
              <a:defRPr sz="1800" b="1"/>
            </a:lvl5pPr>
            <a:lvl6pPr marL="2556205" indent="0">
              <a:buNone/>
              <a:defRPr sz="1800" b="1"/>
            </a:lvl6pPr>
            <a:lvl7pPr marL="3067446" indent="0">
              <a:buNone/>
              <a:defRPr sz="1800" b="1"/>
            </a:lvl7pPr>
            <a:lvl8pPr marL="3578687" indent="0">
              <a:buNone/>
              <a:defRPr sz="1800" b="1"/>
            </a:lvl8pPr>
            <a:lvl9pPr marL="408992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6104" y="2055056"/>
            <a:ext cx="5090917" cy="3733601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53055" y="1450540"/>
            <a:ext cx="5092917" cy="6045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241" indent="0">
              <a:buNone/>
              <a:defRPr sz="2200" b="1"/>
            </a:lvl2pPr>
            <a:lvl3pPr marL="1022482" indent="0">
              <a:buNone/>
              <a:defRPr sz="2000" b="1"/>
            </a:lvl3pPr>
            <a:lvl4pPr marL="1533723" indent="0">
              <a:buNone/>
              <a:defRPr sz="1800" b="1"/>
            </a:lvl4pPr>
            <a:lvl5pPr marL="2044964" indent="0">
              <a:buNone/>
              <a:defRPr sz="1800" b="1"/>
            </a:lvl5pPr>
            <a:lvl6pPr marL="2556205" indent="0">
              <a:buNone/>
              <a:defRPr sz="1800" b="1"/>
            </a:lvl6pPr>
            <a:lvl7pPr marL="3067446" indent="0">
              <a:buNone/>
              <a:defRPr sz="1800" b="1"/>
            </a:lvl7pPr>
            <a:lvl8pPr marL="3578687" indent="0">
              <a:buNone/>
              <a:defRPr sz="1800" b="1"/>
            </a:lvl8pPr>
            <a:lvl9pPr marL="408992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53055" y="2055056"/>
            <a:ext cx="5092917" cy="3733601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931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887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80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6" y="258007"/>
            <a:ext cx="3790683" cy="109803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4811" y="258008"/>
            <a:ext cx="6441160" cy="553065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6106" y="1356038"/>
            <a:ext cx="3790683" cy="4432620"/>
          </a:xfrm>
        </p:spPr>
        <p:txBody>
          <a:bodyPr/>
          <a:lstStyle>
            <a:lvl1pPr marL="0" indent="0">
              <a:buNone/>
              <a:defRPr sz="1600"/>
            </a:lvl1pPr>
            <a:lvl2pPr marL="511241" indent="0">
              <a:buNone/>
              <a:defRPr sz="1300"/>
            </a:lvl2pPr>
            <a:lvl3pPr marL="1022482" indent="0">
              <a:buNone/>
              <a:defRPr sz="1100"/>
            </a:lvl3pPr>
            <a:lvl4pPr marL="1533723" indent="0">
              <a:buNone/>
              <a:defRPr sz="1000"/>
            </a:lvl4pPr>
            <a:lvl5pPr marL="2044964" indent="0">
              <a:buNone/>
              <a:defRPr sz="1000"/>
            </a:lvl5pPr>
            <a:lvl6pPr marL="2556205" indent="0">
              <a:buNone/>
              <a:defRPr sz="1000"/>
            </a:lvl6pPr>
            <a:lvl7pPr marL="3067446" indent="0">
              <a:buNone/>
              <a:defRPr sz="1000"/>
            </a:lvl7pPr>
            <a:lvl8pPr marL="3578687" indent="0">
              <a:buNone/>
              <a:defRPr sz="1000"/>
            </a:lvl8pPr>
            <a:lvl9pPr marL="408992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074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8407" y="4536123"/>
            <a:ext cx="6913245" cy="53551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58407" y="579016"/>
            <a:ext cx="6913245" cy="3888105"/>
          </a:xfrm>
        </p:spPr>
        <p:txBody>
          <a:bodyPr/>
          <a:lstStyle>
            <a:lvl1pPr marL="0" indent="0">
              <a:buNone/>
              <a:defRPr sz="3600"/>
            </a:lvl1pPr>
            <a:lvl2pPr marL="511241" indent="0">
              <a:buNone/>
              <a:defRPr sz="3100"/>
            </a:lvl2pPr>
            <a:lvl3pPr marL="1022482" indent="0">
              <a:buNone/>
              <a:defRPr sz="2700"/>
            </a:lvl3pPr>
            <a:lvl4pPr marL="1533723" indent="0">
              <a:buNone/>
              <a:defRPr sz="2200"/>
            </a:lvl4pPr>
            <a:lvl5pPr marL="2044964" indent="0">
              <a:buNone/>
              <a:defRPr sz="2200"/>
            </a:lvl5pPr>
            <a:lvl6pPr marL="2556205" indent="0">
              <a:buNone/>
              <a:defRPr sz="2200"/>
            </a:lvl6pPr>
            <a:lvl7pPr marL="3067446" indent="0">
              <a:buNone/>
              <a:defRPr sz="2200"/>
            </a:lvl7pPr>
            <a:lvl8pPr marL="3578687" indent="0">
              <a:buNone/>
              <a:defRPr sz="2200"/>
            </a:lvl8pPr>
            <a:lvl9pPr marL="4089928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8407" y="5071638"/>
            <a:ext cx="6913245" cy="760520"/>
          </a:xfrm>
        </p:spPr>
        <p:txBody>
          <a:bodyPr/>
          <a:lstStyle>
            <a:lvl1pPr marL="0" indent="0">
              <a:buNone/>
              <a:defRPr sz="1600"/>
            </a:lvl1pPr>
            <a:lvl2pPr marL="511241" indent="0">
              <a:buNone/>
              <a:defRPr sz="1300"/>
            </a:lvl2pPr>
            <a:lvl3pPr marL="1022482" indent="0">
              <a:buNone/>
              <a:defRPr sz="1100"/>
            </a:lvl3pPr>
            <a:lvl4pPr marL="1533723" indent="0">
              <a:buNone/>
              <a:defRPr sz="1000"/>
            </a:lvl4pPr>
            <a:lvl5pPr marL="2044964" indent="0">
              <a:buNone/>
              <a:defRPr sz="1000"/>
            </a:lvl5pPr>
            <a:lvl6pPr marL="2556205" indent="0">
              <a:buNone/>
              <a:defRPr sz="1000"/>
            </a:lvl6pPr>
            <a:lvl7pPr marL="3067446" indent="0">
              <a:buNone/>
              <a:defRPr sz="1000"/>
            </a:lvl7pPr>
            <a:lvl8pPr marL="3578687" indent="0">
              <a:buNone/>
              <a:defRPr sz="1000"/>
            </a:lvl8pPr>
            <a:lvl9pPr marL="408992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619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  <a:prstGeom prst="rect">
            <a:avLst/>
          </a:prstGeom>
        </p:spPr>
        <p:txBody>
          <a:bodyPr vert="horz" lIns="102248" tIns="51124" rIns="102248" bIns="5112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512042"/>
            <a:ext cx="10369868" cy="4276616"/>
          </a:xfrm>
          <a:prstGeom prst="rect">
            <a:avLst/>
          </a:prstGeom>
        </p:spPr>
        <p:txBody>
          <a:bodyPr vert="horz" lIns="102248" tIns="51124" rIns="102248" bIns="5112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76104" y="6006163"/>
            <a:ext cx="2688485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FBE7D-50CA-4F7A-A4F8-78429D7D0587}" type="datetimeFigureOut">
              <a:rPr lang="ru-RU" smtClean="0"/>
              <a:t>01.10.2019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36710" y="6006163"/>
            <a:ext cx="3648657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57487" y="6006163"/>
            <a:ext cx="2688485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AFB51-144D-447B-AA3C-70B42F49F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248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431" indent="-383431" algn="l" defTabSz="1022482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767" indent="-319526" algn="l" defTabSz="1022482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103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9344" indent="-255621" algn="l" defTabSz="102248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0585" indent="-255621" algn="l" defTabSz="1022482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1826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3067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4308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5549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241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482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723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964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6205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7446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8687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9928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2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0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157" y="2058"/>
            <a:ext cx="10493917" cy="64828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8614" y="1799927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96000"/>
            <a:r>
              <a:rPr lang="ru-RU" sz="48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ПРОЕКТЫ 2019 ГОДА</a:t>
            </a:r>
          </a:p>
        </p:txBody>
      </p:sp>
      <p:pic>
        <p:nvPicPr>
          <p:cNvPr id="8" name="Picture 2" descr="D:\Work\Bachti\!!!ВНУТРЕННИЕ\декабрь\презентация\gerb_obl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3810" y="431775"/>
            <a:ext cx="100164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6414" y="431775"/>
            <a:ext cx="720080" cy="106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54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402935" y="1332654"/>
            <a:ext cx="2607019" cy="62368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67874" y="935831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402063" y="506393"/>
            <a:ext cx="5962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</a:t>
            </a:r>
            <a:r>
              <a:rPr lang="ru-RU" sz="2800" dirty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8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«Демография»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21802" y="1339151"/>
            <a:ext cx="27692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«Спорт – норма жизни»</a:t>
            </a:r>
            <a:endParaRPr lang="ru-RU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61415" y="1966438"/>
            <a:ext cx="315882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cs typeface="Times New Roman" panose="02020603050405020304" pitchFamily="18" charset="0"/>
              </a:rPr>
              <a:t>приобретен </a:t>
            </a:r>
            <a:r>
              <a:rPr lang="ru-RU" sz="1400" dirty="0">
                <a:cs typeface="Times New Roman" panose="02020603050405020304" pitchFamily="18" charset="0"/>
              </a:rPr>
              <a:t>автомобиль </a:t>
            </a:r>
            <a:r>
              <a:rPr lang="ru-RU" sz="1400" dirty="0" err="1">
                <a:cs typeface="Times New Roman" panose="02020603050405020304" pitchFamily="18" charset="0"/>
              </a:rPr>
              <a:t>Ford</a:t>
            </a:r>
            <a:r>
              <a:rPr lang="ru-RU" sz="1400" dirty="0">
                <a:cs typeface="Times New Roman" panose="02020603050405020304" pitchFamily="18" charset="0"/>
              </a:rPr>
              <a:t> </a:t>
            </a:r>
            <a:r>
              <a:rPr lang="ru-RU" sz="1400" dirty="0" err="1" smtClean="0">
                <a:cs typeface="Times New Roman" panose="02020603050405020304" pitchFamily="18" charset="0"/>
              </a:rPr>
              <a:t>Transit</a:t>
            </a:r>
            <a:r>
              <a:rPr lang="ru-RU" sz="1400" dirty="0" smtClean="0"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cs typeface="Times New Roman" panose="02020603050405020304" pitchFamily="18" charset="0"/>
              </a:rPr>
              <a:t>Доля граждан, систематически занимающихся физической культурой и спортом в 2018 году 43,4%, в 2019 году – 43,8%, к 2024 году 51,5%.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1557" y="4494558"/>
            <a:ext cx="4059057" cy="166638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80110" y="47470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8605" y="945286"/>
            <a:ext cx="682811" cy="37283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9269" y="943357"/>
            <a:ext cx="682811" cy="37476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3360" y="928164"/>
            <a:ext cx="682811" cy="374762"/>
          </a:xfrm>
          <a:prstGeom prst="rect">
            <a:avLst/>
          </a:prstGeom>
        </p:spPr>
      </p:pic>
      <p:sp>
        <p:nvSpPr>
          <p:cNvPr id="23" name="Выноска со стрелкой вниз 22"/>
          <p:cNvSpPr/>
          <p:nvPr/>
        </p:nvSpPr>
        <p:spPr>
          <a:xfrm>
            <a:off x="3421255" y="1339151"/>
            <a:ext cx="2607019" cy="62368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«Старшее поколение»</a:t>
            </a:r>
            <a:endParaRPr lang="ru-RU" dirty="0"/>
          </a:p>
        </p:txBody>
      </p:sp>
      <p:sp>
        <p:nvSpPr>
          <p:cNvPr id="24" name="Выноска со стрелкой вниз 23"/>
          <p:cNvSpPr/>
          <p:nvPr/>
        </p:nvSpPr>
        <p:spPr>
          <a:xfrm>
            <a:off x="6498831" y="1309977"/>
            <a:ext cx="3383686" cy="91385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«Финансовая поддержка семей при рождении детей»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071902" y="1932857"/>
            <a:ext cx="367527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cs typeface="Times New Roman" panose="02020603050405020304" pitchFamily="18" charset="0"/>
              </a:rPr>
              <a:t>В целях осуществления доставки лиц старше 65 лет, проживающих в сельской местности, в медицинские организации в 2019 году в МБУ «Комплексный центр обслуживания населения» будет приобретен 1 </a:t>
            </a:r>
            <a:r>
              <a:rPr lang="ru-RU" sz="1400" dirty="0" smtClean="0">
                <a:cs typeface="Times New Roman" panose="02020603050405020304" pitchFamily="18" charset="0"/>
              </a:rPr>
              <a:t>автобус;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cs typeface="Times New Roman" panose="02020603050405020304" pitchFamily="18" charset="0"/>
              </a:rPr>
              <a:t>ГКУ «Центр занятости населения Крапивинского района» </a:t>
            </a:r>
            <a:r>
              <a:rPr lang="ru-RU" sz="1400" dirty="0" smtClean="0">
                <a:cs typeface="Times New Roman" panose="02020603050405020304" pitchFamily="18" charset="0"/>
              </a:rPr>
              <a:t>обучит 15 </a:t>
            </a:r>
            <a:r>
              <a:rPr lang="ru-RU" sz="1400" dirty="0">
                <a:cs typeface="Times New Roman" panose="02020603050405020304" pitchFamily="18" charset="0"/>
              </a:rPr>
              <a:t>граждан </a:t>
            </a:r>
            <a:r>
              <a:rPr lang="ru-RU" sz="1400" dirty="0" err="1">
                <a:cs typeface="Times New Roman" panose="02020603050405020304" pitchFamily="18" charset="0"/>
              </a:rPr>
              <a:t>предпенсионного</a:t>
            </a:r>
            <a:r>
              <a:rPr lang="ru-RU" sz="1400" dirty="0">
                <a:cs typeface="Times New Roman" panose="02020603050405020304" pitchFamily="18" charset="0"/>
              </a:rPr>
              <a:t> возраста из числа работников организаций и ищущих работу граждан, обратившихся в </a:t>
            </a:r>
            <a:r>
              <a:rPr lang="ru-RU" sz="1400" dirty="0" smtClean="0">
                <a:cs typeface="Times New Roman" panose="02020603050405020304" pitchFamily="18" charset="0"/>
              </a:rPr>
              <a:t>ЦЗН</a:t>
            </a:r>
            <a:endParaRPr lang="ru-RU" sz="1400" dirty="0"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571182" y="2150331"/>
            <a:ext cx="47552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cs typeface="Times New Roman" panose="02020603050405020304" pitchFamily="18" charset="0"/>
              </a:rPr>
              <a:t>ежемесячные выплаты при рождении </a:t>
            </a:r>
            <a:r>
              <a:rPr lang="ru-RU" sz="1400" dirty="0" smtClean="0">
                <a:cs typeface="Times New Roman" panose="02020603050405020304" pitchFamily="18" charset="0"/>
              </a:rPr>
              <a:t>первого </a:t>
            </a:r>
            <a:r>
              <a:rPr lang="ru-RU" sz="1400" dirty="0">
                <a:cs typeface="Times New Roman" panose="02020603050405020304" pitchFamily="18" charset="0"/>
              </a:rPr>
              <a:t>ребенка. В 2018 году выплату получили 52 семьи </a:t>
            </a:r>
            <a:r>
              <a:rPr lang="ru-RU" sz="1400" dirty="0" smtClean="0">
                <a:cs typeface="Times New Roman" panose="02020603050405020304" pitchFamily="18" charset="0"/>
              </a:rPr>
              <a:t>- </a:t>
            </a:r>
            <a:r>
              <a:rPr lang="ru-RU" sz="1400" dirty="0">
                <a:cs typeface="Times New Roman" panose="02020603050405020304" pitchFamily="18" charset="0"/>
              </a:rPr>
              <a:t>3784,07 тыс. рублей. План на 2019 год 14712,0 тыс. </a:t>
            </a:r>
            <a:r>
              <a:rPr lang="ru-RU" sz="1400" dirty="0" smtClean="0">
                <a:cs typeface="Times New Roman" panose="02020603050405020304" pitchFamily="18" charset="0"/>
              </a:rPr>
              <a:t>рублей;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cs typeface="Times New Roman" panose="02020603050405020304" pitchFamily="18" charset="0"/>
              </a:rPr>
              <a:t>ежемесячные выплаты, предоставляемые в случае рождения </a:t>
            </a:r>
            <a:r>
              <a:rPr lang="ru-RU" sz="1400" dirty="0" smtClean="0">
                <a:cs typeface="Times New Roman" panose="02020603050405020304" pitchFamily="18" charset="0"/>
              </a:rPr>
              <a:t>третьего ребенка. </a:t>
            </a:r>
            <a:r>
              <a:rPr lang="ru-RU" sz="1400" dirty="0">
                <a:cs typeface="Times New Roman" panose="02020603050405020304" pitchFamily="18" charset="0"/>
              </a:rPr>
              <a:t>В 2018 году выплату получили 385 семей </a:t>
            </a:r>
            <a:r>
              <a:rPr lang="ru-RU" sz="1400" dirty="0" smtClean="0">
                <a:cs typeface="Times New Roman" panose="02020603050405020304" pitchFamily="18" charset="0"/>
              </a:rPr>
              <a:t>- </a:t>
            </a:r>
            <a:r>
              <a:rPr lang="ru-RU" sz="1400" dirty="0">
                <a:cs typeface="Times New Roman" panose="02020603050405020304" pitchFamily="18" charset="0"/>
              </a:rPr>
              <a:t>19526,12 тыс. рублей. План на 2019 год 23290,0 тыс. </a:t>
            </a:r>
            <a:r>
              <a:rPr lang="ru-RU" sz="1400" dirty="0" smtClean="0">
                <a:cs typeface="Times New Roman" panose="02020603050405020304" pitchFamily="18" charset="0"/>
              </a:rPr>
              <a:t>рублей;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cs typeface="Times New Roman" panose="02020603050405020304" pitchFamily="18" charset="0"/>
              </a:rPr>
              <a:t>меры социальной поддержки многодетным семьям, </a:t>
            </a:r>
            <a:r>
              <a:rPr lang="ru-RU" sz="1400" dirty="0" smtClean="0">
                <a:cs typeface="Times New Roman" panose="02020603050405020304" pitchFamily="18" charset="0"/>
              </a:rPr>
              <a:t>для </a:t>
            </a:r>
            <a:r>
              <a:rPr lang="ru-RU" sz="1400" dirty="0">
                <a:cs typeface="Times New Roman" panose="02020603050405020304" pitchFamily="18" charset="0"/>
              </a:rPr>
              <a:t>семей, воспитывающих трех и более детей. В 2018 году меры социальной поддержки получили 428 многодетных семей </a:t>
            </a:r>
            <a:r>
              <a:rPr lang="ru-RU" sz="1400" dirty="0" smtClean="0">
                <a:cs typeface="Times New Roman" panose="02020603050405020304" pitchFamily="18" charset="0"/>
              </a:rPr>
              <a:t>- </a:t>
            </a:r>
            <a:r>
              <a:rPr lang="ru-RU" sz="1400" dirty="0">
                <a:cs typeface="Times New Roman" panose="02020603050405020304" pitchFamily="18" charset="0"/>
              </a:rPr>
              <a:t>9070,4 тыс. рублей. План на 2019 год 9321,0 тыс. </a:t>
            </a:r>
            <a:r>
              <a:rPr lang="ru-RU" sz="1400" dirty="0" smtClean="0">
                <a:cs typeface="Times New Roman" panose="02020603050405020304" pitchFamily="18" charset="0"/>
              </a:rPr>
              <a:t>рублей;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cs typeface="Times New Roman" panose="02020603050405020304" pitchFamily="18" charset="0"/>
              </a:rPr>
              <a:t>средства областного материнского капитала, установленного при рождении </a:t>
            </a:r>
            <a:r>
              <a:rPr lang="ru-RU" sz="1400" dirty="0" smtClean="0">
                <a:cs typeface="Times New Roman" panose="02020603050405020304" pitchFamily="18" charset="0"/>
              </a:rPr>
              <a:t>третьего </a:t>
            </a:r>
            <a:r>
              <a:rPr lang="ru-RU" sz="1400" dirty="0">
                <a:cs typeface="Times New Roman" panose="02020603050405020304" pitchFamily="18" charset="0"/>
              </a:rPr>
              <a:t>или последующего ребенка. В 2018 году средства областного материнского капитала получили 15 </a:t>
            </a:r>
            <a:r>
              <a:rPr lang="ru-RU" sz="1400" dirty="0" smtClean="0">
                <a:cs typeface="Times New Roman" panose="02020603050405020304" pitchFamily="18" charset="0"/>
              </a:rPr>
              <a:t>семей - 1917,32 </a:t>
            </a:r>
            <a:r>
              <a:rPr lang="ru-RU" sz="1400" dirty="0">
                <a:cs typeface="Times New Roman" panose="02020603050405020304" pitchFamily="18" charset="0"/>
              </a:rPr>
              <a:t>тыс. рублей. План на 2019 год 3175,0 тыс. рублей. </a:t>
            </a:r>
          </a:p>
        </p:txBody>
      </p:sp>
    </p:spTree>
    <p:extLst>
      <p:ext uri="{BB962C8B-B14F-4D97-AF65-F5344CB8AC3E}">
        <p14:creationId xmlns:p14="http://schemas.microsoft.com/office/powerpoint/2010/main" val="342591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743268" y="1330541"/>
            <a:ext cx="8940940" cy="6849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64492" y="506393"/>
            <a:ext cx="8934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</a:t>
            </a:r>
            <a:r>
              <a:rPr lang="ru-RU" sz="2400" dirty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«Малое и </a:t>
            </a:r>
            <a:r>
              <a:rPr lang="ru-RU" sz="24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предпринимательство </a:t>
            </a:r>
            <a:r>
              <a:rPr lang="ru-RU" sz="2400" dirty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индивидуальной предпринимательской инициативы</a:t>
            </a:r>
            <a:r>
              <a:rPr lang="ru-RU" sz="2400" dirty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 smtClean="0">
              <a:solidFill>
                <a:srgbClr val="3B45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5369" y="3093751"/>
            <a:ext cx="27692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«Спорт – норма жизни»</a:t>
            </a:r>
            <a:endParaRPr lang="ru-RU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0110" y="47470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197" y="1344153"/>
            <a:ext cx="682811" cy="37476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5273" y="1330455"/>
            <a:ext cx="682811" cy="374762"/>
          </a:xfrm>
          <a:prstGeom prst="rect">
            <a:avLst/>
          </a:prstGeom>
        </p:spPr>
      </p:pic>
      <p:sp>
        <p:nvSpPr>
          <p:cNvPr id="23" name="Выноска со стрелкой вниз 22"/>
          <p:cNvSpPr/>
          <p:nvPr/>
        </p:nvSpPr>
        <p:spPr>
          <a:xfrm>
            <a:off x="1440554" y="1718915"/>
            <a:ext cx="2232251" cy="80785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white"/>
                </a:solidFill>
              </a:rPr>
              <a:t>«Популяризация предпринимательства»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4" name="Выноска со стрелкой вниз 23"/>
          <p:cNvSpPr/>
          <p:nvPr/>
        </p:nvSpPr>
        <p:spPr>
          <a:xfrm>
            <a:off x="5725296" y="1718915"/>
            <a:ext cx="3583031" cy="80785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white"/>
                </a:solidFill>
              </a:rPr>
              <a:t>«Улучшение условий ведения предпринимательской деятельности»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14341" y="2526771"/>
            <a:ext cx="463727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В районной газете «</a:t>
            </a:r>
            <a:r>
              <a:rPr lang="ru-RU" sz="1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Тайдонские</a:t>
            </a:r>
            <a:r>
              <a:rPr 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 родники» и на сайте администрации ведется рубрика «бизнес». В 2018 году размещено 10 публикаций о малом и среднем </a:t>
            </a: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бизнесе;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В 2018 году 10 человек приняли участие в образовательных программах «Генерация бизнес идеи», затраты на обучение составили 30,0 тыс. руб.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899018" y="2526771"/>
            <a:ext cx="5400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Сведения об объектах муниципальной собственности, включенных в реестр муниципального имущества, в целях последующего использования такого имущества субъектами МСП, размещены на официальном сайте администрации Крапивинского муниципального </a:t>
            </a: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района;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В 2018 году оказано 141 консультационная услуга субъектам предпринимательства и гражданам, планирующим организовать собственный бизнес.</a:t>
            </a:r>
            <a:endParaRPr lang="ru-RU" sz="14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0110" y="4536231"/>
            <a:ext cx="3631432" cy="1735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17021" y="4525814"/>
            <a:ext cx="3511550" cy="1756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13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743268" y="1330541"/>
            <a:ext cx="8940940" cy="6849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864492" y="506393"/>
            <a:ext cx="89349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</a:t>
            </a:r>
            <a:r>
              <a:rPr lang="ru-RU" sz="2400" dirty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«Малое и </a:t>
            </a:r>
            <a:r>
              <a:rPr lang="ru-RU" sz="24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предпринимательство </a:t>
            </a:r>
            <a:r>
              <a:rPr lang="ru-RU" sz="2400" dirty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индивидуальной предпринимательской инициативы</a:t>
            </a:r>
            <a:r>
              <a:rPr lang="ru-RU" sz="2400" dirty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 smtClean="0">
              <a:solidFill>
                <a:srgbClr val="3B455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5369" y="3093751"/>
            <a:ext cx="27692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prstClr val="white"/>
                </a:solidFill>
                <a:cs typeface="Times New Roman" panose="02020603050405020304" pitchFamily="18" charset="0"/>
              </a:rPr>
              <a:t>«Спорт – норма жизни»</a:t>
            </a:r>
            <a:endParaRPr lang="ru-RU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0110" y="47470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1658" y="1330541"/>
            <a:ext cx="682811" cy="37476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1842" y="1337390"/>
            <a:ext cx="682811" cy="374762"/>
          </a:xfrm>
          <a:prstGeom prst="rect">
            <a:avLst/>
          </a:prstGeom>
        </p:spPr>
      </p:pic>
      <p:sp>
        <p:nvSpPr>
          <p:cNvPr id="27" name="Выноска со стрелкой вниз 26"/>
          <p:cNvSpPr/>
          <p:nvPr/>
        </p:nvSpPr>
        <p:spPr>
          <a:xfrm>
            <a:off x="432445" y="1738105"/>
            <a:ext cx="4608512" cy="1046993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white"/>
                </a:solidFill>
              </a:rPr>
              <a:t>«Расширение доступа субъектов МСП к финансовой поддержке, в том числе, к льготному финансированию»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8" name="Выноска со стрелкой вниз 27"/>
          <p:cNvSpPr/>
          <p:nvPr/>
        </p:nvSpPr>
        <p:spPr>
          <a:xfrm>
            <a:off x="6438887" y="1712152"/>
            <a:ext cx="3168352" cy="61733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prstClr val="white"/>
                </a:solidFill>
              </a:rPr>
              <a:t>«Акселерация субъектов МСП»</a:t>
            </a:r>
            <a:endParaRPr lang="ru-RU" sz="1600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48473" y="2840218"/>
            <a:ext cx="55446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Организовано </a:t>
            </a:r>
            <a:r>
              <a:rPr 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информирование субъектов </a:t>
            </a: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МСП </a:t>
            </a:r>
            <a:r>
              <a:rPr 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и оказание консультационной поддержки по действующим льготным кредитным продуктам для </a:t>
            </a: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бизнеса </a:t>
            </a:r>
            <a:r>
              <a:rPr 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(</a:t>
            </a:r>
            <a:r>
              <a:rPr lang="ru-RU" sz="1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микрозаймы</a:t>
            </a:r>
            <a:r>
              <a:rPr 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, поручительства по кредитам</a:t>
            </a: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В 2018 году проведено 4 заседания, на 2 из которых присутствовали представители областного Фонда поддержки </a:t>
            </a: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предпринимательства;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В 2018 году 3 субъекта малого и среднего предпринимательства получили финансовую поддержку на общую сумму 23,274 тыс. руб.</a:t>
            </a:r>
            <a:endParaRPr lang="ru-RU" sz="14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464886" y="2329483"/>
            <a:ext cx="511635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В 2019 году запланировано привлечение средств областного бюджета на реализацию мероприятий по предоставлению субсидий на приобретение оборудования производственным </a:t>
            </a: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компаниям (МБ – 60,0 тыс. руб., ОБ (план) – 1940,0 тыс. руб.);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Организована работа по регистрации на портале бизнес-навигатора МСП через </a:t>
            </a: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МФЦ, </a:t>
            </a:r>
            <a:r>
              <a:rPr 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на 01.07.2019 года зарегистрировано 9 </a:t>
            </a:r>
            <a:r>
              <a:rPr 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человек</a:t>
            </a:r>
            <a:endParaRPr lang="ru-RU" sz="1200" dirty="0" smtClean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746612" y="4402911"/>
            <a:ext cx="4676188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На конец 2018 года в сфере малого и среднего предпринимательства в районе осуществляли деятельность 546 субъектов.</a:t>
            </a:r>
          </a:p>
          <a:p>
            <a:pPr algn="ctr"/>
            <a:r>
              <a:rPr lang="ru-RU" sz="1600" dirty="0"/>
              <a:t>За 6 месяцев 2019 года </a:t>
            </a:r>
            <a:r>
              <a:rPr lang="ru-RU" sz="1600" dirty="0" smtClean="0"/>
              <a:t>зарегистрировано </a:t>
            </a:r>
            <a:r>
              <a:rPr lang="ru-RU" sz="1600" dirty="0"/>
              <a:t>48 субъектов </a:t>
            </a:r>
            <a:r>
              <a:rPr lang="ru-RU" sz="1600" dirty="0" smtClean="0"/>
              <a:t>МСП, </a:t>
            </a:r>
            <a:r>
              <a:rPr lang="ru-RU" sz="1600" dirty="0"/>
              <a:t>организовано 95 рабочих мест.</a:t>
            </a:r>
          </a:p>
        </p:txBody>
      </p:sp>
    </p:spTree>
    <p:extLst>
      <p:ext uri="{BB962C8B-B14F-4D97-AF65-F5344CB8AC3E}">
        <p14:creationId xmlns:p14="http://schemas.microsoft.com/office/powerpoint/2010/main" val="203044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sp>
        <p:nvSpPr>
          <p:cNvPr id="41" name="Скругленный прямоугольник 40"/>
          <p:cNvSpPr/>
          <p:nvPr/>
        </p:nvSpPr>
        <p:spPr>
          <a:xfrm>
            <a:off x="5492048" y="3586615"/>
            <a:ext cx="4638249" cy="9241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492048" y="2399257"/>
            <a:ext cx="4140408" cy="3153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469093" y="1724389"/>
            <a:ext cx="3926264" cy="2976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469093" y="1056218"/>
            <a:ext cx="3885160" cy="3126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22081" y="4614705"/>
            <a:ext cx="5002034" cy="6535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154031" y="1787400"/>
            <a:ext cx="4982966" cy="3175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181163" y="1071099"/>
            <a:ext cx="4273083" cy="3272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65187" y="935831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052111" y="183228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1163" y="1019397"/>
            <a:ext cx="4426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Национальный проект «Образование»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dirty="0" smtClean="0"/>
              <a:t>«Современная школа»</a:t>
            </a:r>
            <a:endParaRPr lang="ru-RU" sz="1600" dirty="0"/>
          </a:p>
        </p:txBody>
      </p:sp>
      <p:sp>
        <p:nvSpPr>
          <p:cNvPr id="28" name="TextBox 27"/>
          <p:cNvSpPr txBox="1"/>
          <p:nvPr/>
        </p:nvSpPr>
        <p:spPr>
          <a:xfrm>
            <a:off x="154031" y="1751455"/>
            <a:ext cx="513813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Национальный проект «Здравоохранение»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dirty="0" smtClean="0"/>
              <a:t>«Формирование системы мотивации граждан к здоровому образу жизни, включая здоровое питание и отказ от вредных привычек»;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/>
              <a:t>«Создание единого цифрового контура в здравоохранении на основе ЕГИСЗ»;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/>
              <a:t>«Программа развития детского здравоохранения, включая создание современной инфраструктуры оказания медицинской помощи детям»;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/>
              <a:t>«Обеспечение медицинских организаций системы здравоохранения квалифицированными кадрами».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800" dirty="0"/>
          </a:p>
        </p:txBody>
      </p:sp>
      <p:sp>
        <p:nvSpPr>
          <p:cNvPr id="30" name="TextBox 29"/>
          <p:cNvSpPr txBox="1"/>
          <p:nvPr/>
        </p:nvSpPr>
        <p:spPr>
          <a:xfrm>
            <a:off x="218358" y="4614705"/>
            <a:ext cx="68120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Национальный проект «Жилье и городская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среда»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dirty="0" smtClean="0"/>
              <a:t>«Жилье»;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/>
              <a:t>«Формирование комфортной городской среды».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1800" dirty="0"/>
          </a:p>
        </p:txBody>
      </p:sp>
      <p:sp>
        <p:nvSpPr>
          <p:cNvPr id="34" name="TextBox 33"/>
          <p:cNvSpPr txBox="1"/>
          <p:nvPr/>
        </p:nvSpPr>
        <p:spPr>
          <a:xfrm>
            <a:off x="5378677" y="1019398"/>
            <a:ext cx="3967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Национальный проект «Экология»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dirty="0" smtClean="0"/>
              <a:t>«Чистая вода».</a:t>
            </a:r>
            <a:endParaRPr lang="ru-RU" sz="1600" dirty="0"/>
          </a:p>
        </p:txBody>
      </p:sp>
      <p:sp>
        <p:nvSpPr>
          <p:cNvPr id="35" name="TextBox 34"/>
          <p:cNvSpPr txBox="1"/>
          <p:nvPr/>
        </p:nvSpPr>
        <p:spPr>
          <a:xfrm>
            <a:off x="5406658" y="1679202"/>
            <a:ext cx="3922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Национальный проект «Культура»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dirty="0" smtClean="0"/>
              <a:t>«Культурная среда».</a:t>
            </a:r>
            <a:endParaRPr lang="ru-RU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5406658" y="2325533"/>
            <a:ext cx="537681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Национальный проект «Демография»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dirty="0" smtClean="0"/>
              <a:t>«Спорт – норма жизни»;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dirty="0" smtClean="0"/>
              <a:t>«Старшее поколение»;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dirty="0" smtClean="0"/>
              <a:t>«Финансовая поддержка семей при рождении детей».</a:t>
            </a:r>
            <a:endParaRPr lang="ru-RU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5442055" y="3555236"/>
            <a:ext cx="5167440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Национальный проект «МСП и поддержка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индивидуальной предпринимательской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инициативы»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dirty="0" smtClean="0"/>
              <a:t>«Популяризация предпринимательства»;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dirty="0" smtClean="0"/>
              <a:t>«Улучшение условий ведения предпринимательской</a:t>
            </a:r>
          </a:p>
          <a:p>
            <a:r>
              <a:rPr lang="ru-RU" sz="1600" dirty="0" smtClean="0"/>
              <a:t>деятельности»;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1600" dirty="0" smtClean="0"/>
              <a:t>«Расширение доступа субъектов МСП к финансовой </a:t>
            </a:r>
          </a:p>
          <a:p>
            <a:r>
              <a:rPr lang="ru-RU" sz="1600" dirty="0" smtClean="0"/>
              <a:t>поддержке, в том числе, к льготному финансированию»;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/>
              <a:t>«Акселерация субъектов МСП».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4215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Выноска со стрелкой вниз 13"/>
          <p:cNvSpPr/>
          <p:nvPr/>
        </p:nvSpPr>
        <p:spPr>
          <a:xfrm>
            <a:off x="3528789" y="1943943"/>
            <a:ext cx="3489256" cy="56019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643" y="3457477"/>
            <a:ext cx="3823520" cy="18636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0110" y="564785"/>
            <a:ext cx="6037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«Образование»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71767" y="1079847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5729" y="3457477"/>
            <a:ext cx="3240360" cy="18227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6909" y="3446875"/>
            <a:ext cx="3862102" cy="184219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6415" y="5321078"/>
            <a:ext cx="35615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Борисовская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общеобразовательная школа»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39163" y="5385442"/>
            <a:ext cx="36048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Шевелёвская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средняя общеобразовательная школа»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023064" y="5385442"/>
            <a:ext cx="28420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многофункциональная спортивная площадка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4962616" y="1072250"/>
            <a:ext cx="621602" cy="7697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483588" y="1822387"/>
            <a:ext cx="3600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«Современная школа»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80110" y="47470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60437" y="2504133"/>
            <a:ext cx="1079324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24 учителя планирующих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работать в центре «Точка роста» прошли курсы повышения квалификации (онлайн-обучение) на платформе ФГАУ «Фонд новых форм развития образования». </a:t>
            </a:r>
          </a:p>
        </p:txBody>
      </p:sp>
    </p:spTree>
    <p:extLst>
      <p:ext uri="{BB962C8B-B14F-4D97-AF65-F5344CB8AC3E}">
        <p14:creationId xmlns:p14="http://schemas.microsoft.com/office/powerpoint/2010/main" val="287384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Выноска со стрелкой вниз 27"/>
          <p:cNvSpPr/>
          <p:nvPr/>
        </p:nvSpPr>
        <p:spPr>
          <a:xfrm>
            <a:off x="8317499" y="1477828"/>
            <a:ext cx="2288397" cy="161453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Выноска со стрелкой вниз 26"/>
          <p:cNvSpPr/>
          <p:nvPr/>
        </p:nvSpPr>
        <p:spPr>
          <a:xfrm>
            <a:off x="5605506" y="1451443"/>
            <a:ext cx="2560811" cy="1522476"/>
          </a:xfrm>
          <a:prstGeom prst="downArrowCallout">
            <a:avLst>
              <a:gd name="adj1" fmla="val 22796"/>
              <a:gd name="adj2" fmla="val 21694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Выноска со стрелкой вниз 25"/>
          <p:cNvSpPr/>
          <p:nvPr/>
        </p:nvSpPr>
        <p:spPr>
          <a:xfrm>
            <a:off x="2634307" y="1423102"/>
            <a:ext cx="2794053" cy="1591482"/>
          </a:xfrm>
          <a:prstGeom prst="downArrowCallout">
            <a:avLst>
              <a:gd name="adj1" fmla="val 19829"/>
              <a:gd name="adj2" fmla="val 20863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Выноска со стрелкой вниз 24"/>
          <p:cNvSpPr/>
          <p:nvPr/>
        </p:nvSpPr>
        <p:spPr>
          <a:xfrm>
            <a:off x="154705" y="1398273"/>
            <a:ext cx="2423527" cy="1782050"/>
          </a:xfrm>
          <a:prstGeom prst="downArrowCallout">
            <a:avLst>
              <a:gd name="adj1" fmla="val 17172"/>
              <a:gd name="adj2" fmla="val 19738"/>
              <a:gd name="adj3" fmla="val 28484"/>
              <a:gd name="adj4" fmla="val 680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V="1">
            <a:off x="864493" y="991470"/>
            <a:ext cx="8784976" cy="16369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80110" y="486523"/>
            <a:ext cx="66929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«Здравоохранение»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060" b="13034"/>
          <a:stretch/>
        </p:blipFill>
        <p:spPr>
          <a:xfrm>
            <a:off x="1729110" y="5472335"/>
            <a:ext cx="6840760" cy="97029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33179" y="2973919"/>
            <a:ext cx="34736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 smtClean="0">
                <a:cs typeface="Times New Roman" panose="02020603050405020304" pitchFamily="18" charset="0"/>
              </a:rPr>
              <a:t>Электронный обмен информацией (электронные больничные листы, рецепты);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 smtClean="0">
                <a:cs typeface="Times New Roman" panose="02020603050405020304" pitchFamily="18" charset="0"/>
              </a:rPr>
              <a:t>Запись на прием через сеть «Интернет» и </a:t>
            </a:r>
            <a:r>
              <a:rPr lang="ru-RU" sz="1200" dirty="0" err="1" smtClean="0">
                <a:cs typeface="Times New Roman" panose="02020603050405020304" pitchFamily="18" charset="0"/>
              </a:rPr>
              <a:t>Информат</a:t>
            </a:r>
            <a:r>
              <a:rPr lang="ru-RU" sz="1200" dirty="0" smtClean="0"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 smtClean="0">
                <a:cs typeface="Times New Roman" panose="02020603050405020304" pitchFamily="18" charset="0"/>
              </a:rPr>
              <a:t>Для управления потоками пациентов </a:t>
            </a:r>
            <a:r>
              <a:rPr lang="ru-RU" sz="1200" dirty="0">
                <a:cs typeface="Times New Roman" panose="02020603050405020304" pitchFamily="18" charset="0"/>
              </a:rPr>
              <a:t>открыт </a:t>
            </a:r>
            <a:r>
              <a:rPr lang="ru-RU" sz="1200" dirty="0" err="1" smtClean="0">
                <a:cs typeface="Times New Roman" panose="02020603050405020304" pitchFamily="18" charset="0"/>
              </a:rPr>
              <a:t>cаll</a:t>
            </a:r>
            <a:r>
              <a:rPr lang="ru-RU" sz="1200" dirty="0" smtClean="0">
                <a:cs typeface="Times New Roman" panose="02020603050405020304" pitchFamily="18" charset="0"/>
              </a:rPr>
              <a:t>-центр</a:t>
            </a:r>
            <a:r>
              <a:rPr lang="ru-RU" sz="1200" dirty="0">
                <a:cs typeface="Times New Roman" panose="02020603050405020304" pitchFamily="18" charset="0"/>
              </a:rPr>
              <a:t>. До 1 августа 2019 года будет открыт кабинет </a:t>
            </a:r>
            <a:r>
              <a:rPr lang="ru-RU" sz="1200" dirty="0" smtClean="0">
                <a:cs typeface="Times New Roman" panose="02020603050405020304" pitchFamily="18" charset="0"/>
              </a:rPr>
              <a:t>проф. осмотров</a:t>
            </a:r>
            <a:r>
              <a:rPr lang="ru-RU" sz="1200" dirty="0">
                <a:cs typeface="Times New Roman" panose="02020603050405020304" pitchFamily="18" charset="0"/>
              </a:rPr>
              <a:t>, внедрена открытая регистратура, навигация, </a:t>
            </a:r>
            <a:r>
              <a:rPr lang="ru-RU" sz="1200" dirty="0" err="1">
                <a:cs typeface="Times New Roman" panose="02020603050405020304" pitchFamily="18" charset="0"/>
              </a:rPr>
              <a:t>картохранилище</a:t>
            </a:r>
            <a:r>
              <a:rPr lang="ru-RU" sz="1200" dirty="0"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 smtClean="0">
                <a:cs typeface="Times New Roman" panose="02020603050405020304" pitchFamily="18" charset="0"/>
              </a:rPr>
              <a:t>В 2018 году диспансеризация выполнена на 100%, на 2019 год запланировано </a:t>
            </a:r>
            <a:r>
              <a:rPr lang="ru-RU" sz="1200" dirty="0">
                <a:cs typeface="Times New Roman" panose="02020603050405020304" pitchFamily="18" charset="0"/>
              </a:rPr>
              <a:t>9363 случая, выполнено </a:t>
            </a:r>
            <a:r>
              <a:rPr lang="ru-RU" sz="1200" dirty="0" smtClean="0">
                <a:cs typeface="Times New Roman" panose="02020603050405020304" pitchFamily="18" charset="0"/>
              </a:rPr>
              <a:t>3861 </a:t>
            </a:r>
            <a:r>
              <a:rPr lang="ru-RU" sz="1200" dirty="0">
                <a:cs typeface="Times New Roman" panose="02020603050405020304" pitchFamily="18" charset="0"/>
              </a:rPr>
              <a:t>случай – </a:t>
            </a:r>
            <a:r>
              <a:rPr lang="ru-RU" sz="1200" dirty="0" smtClean="0">
                <a:cs typeface="Times New Roman" panose="02020603050405020304" pitchFamily="18" charset="0"/>
              </a:rPr>
              <a:t>41,2</a:t>
            </a:r>
            <a:r>
              <a:rPr lang="ru-RU" sz="1200" dirty="0">
                <a:cs typeface="Times New Roman" panose="02020603050405020304" pitchFamily="18" charset="0"/>
              </a:rPr>
              <a:t>%.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713741" y="3041040"/>
            <a:ext cx="26174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cs typeface="Times New Roman" panose="02020603050405020304" pitchFamily="18" charset="0"/>
              </a:rPr>
              <a:t>В ГБУЗ КО «</a:t>
            </a:r>
            <a:r>
              <a:rPr lang="ru-RU" sz="1200" dirty="0" err="1" smtClean="0">
                <a:cs typeface="Times New Roman" panose="02020603050405020304" pitchFamily="18" charset="0"/>
              </a:rPr>
              <a:t>Крапивинская</a:t>
            </a:r>
            <a:r>
              <a:rPr lang="ru-RU" sz="1200" dirty="0" smtClean="0">
                <a:cs typeface="Times New Roman" panose="02020603050405020304" pitchFamily="18" charset="0"/>
              </a:rPr>
              <a:t> районная больница» работает </a:t>
            </a:r>
            <a:r>
              <a:rPr lang="ru-RU" sz="1200" dirty="0">
                <a:cs typeface="Times New Roman" panose="02020603050405020304" pitchFamily="18" charset="0"/>
              </a:rPr>
              <a:t>60 врачей.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cs typeface="Times New Roman" panose="02020603050405020304" pitchFamily="18" charset="0"/>
              </a:rPr>
              <a:t>Укомплектованность врачебными кадрами </a:t>
            </a:r>
            <a:r>
              <a:rPr lang="ru-RU" sz="1200" dirty="0" smtClean="0">
                <a:cs typeface="Times New Roman" panose="02020603050405020304" pitchFamily="18" charset="0"/>
              </a:rPr>
              <a:t>- 51 </a:t>
            </a:r>
            <a:r>
              <a:rPr lang="ru-RU" sz="1200" dirty="0">
                <a:cs typeface="Times New Roman" panose="02020603050405020304" pitchFamily="18" charset="0"/>
              </a:rPr>
              <a:t>%. 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cs typeface="Times New Roman" panose="02020603050405020304" pitchFamily="18" charset="0"/>
              </a:rPr>
              <a:t>Численность среднего медицинского </a:t>
            </a:r>
            <a:r>
              <a:rPr lang="ru-RU" sz="1200" dirty="0" smtClean="0">
                <a:cs typeface="Times New Roman" panose="02020603050405020304" pitchFamily="18" charset="0"/>
              </a:rPr>
              <a:t>персонала - 148 </a:t>
            </a:r>
            <a:r>
              <a:rPr lang="ru-RU" sz="1200" dirty="0">
                <a:cs typeface="Times New Roman" panose="02020603050405020304" pitchFamily="18" charset="0"/>
              </a:rPr>
              <a:t>человек. Показатель укомплектованности </a:t>
            </a:r>
            <a:r>
              <a:rPr lang="ru-RU" sz="1200" dirty="0" smtClean="0">
                <a:cs typeface="Times New Roman" panose="02020603050405020304" pitchFamily="18" charset="0"/>
              </a:rPr>
              <a:t>- </a:t>
            </a:r>
            <a:r>
              <a:rPr lang="ru-RU" sz="1200" dirty="0">
                <a:cs typeface="Times New Roman" panose="02020603050405020304" pitchFamily="18" charset="0"/>
              </a:rPr>
              <a:t>62%, аттестовано </a:t>
            </a:r>
            <a:r>
              <a:rPr lang="ru-RU" sz="1200" dirty="0" smtClean="0">
                <a:cs typeface="Times New Roman" panose="02020603050405020304" pitchFamily="18" charset="0"/>
              </a:rPr>
              <a:t>- 41</a:t>
            </a:r>
            <a:r>
              <a:rPr lang="ru-RU" sz="1200" dirty="0">
                <a:cs typeface="Times New Roman" panose="02020603050405020304" pitchFamily="18" charset="0"/>
              </a:rPr>
              <a:t>%.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cs typeface="Times New Roman" panose="02020603050405020304" pitchFamily="18" charset="0"/>
              </a:rPr>
              <a:t>Обучение прошли 63 человека, в 2019 году – 16 человек.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0110" y="47470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598667" y="1370467"/>
            <a:ext cx="283789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«</a:t>
            </a:r>
            <a:r>
              <a:rPr lang="ru-RU" sz="1400" b="1" dirty="0">
                <a:solidFill>
                  <a:schemeClr val="bg1"/>
                </a:solidFill>
              </a:rPr>
              <a:t>Программа развития детского здравоохранения, включая создание современной </a:t>
            </a:r>
            <a:r>
              <a:rPr lang="ru-RU" sz="1400" b="1" dirty="0" smtClean="0">
                <a:solidFill>
                  <a:schemeClr val="bg1"/>
                </a:solidFill>
              </a:rPr>
              <a:t>инфраструктуры оказания </a:t>
            </a:r>
            <a:r>
              <a:rPr lang="ru-RU" sz="1400" b="1" dirty="0">
                <a:solidFill>
                  <a:schemeClr val="bg1"/>
                </a:solidFill>
              </a:rPr>
              <a:t>медицинской помощи детям</a:t>
            </a:r>
            <a:r>
              <a:rPr lang="ru-RU" sz="1400" b="1" dirty="0" smtClean="0">
                <a:solidFill>
                  <a:schemeClr val="bg1"/>
                </a:solidFill>
              </a:rPr>
              <a:t>»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0674" y="991151"/>
            <a:ext cx="682811" cy="44685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2392" y="990933"/>
            <a:ext cx="682811" cy="43216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7963" y="991151"/>
            <a:ext cx="682811" cy="41416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861" y="1016627"/>
            <a:ext cx="682811" cy="374762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00989" y="1313146"/>
            <a:ext cx="247040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chemeClr val="bg1"/>
                </a:solidFill>
              </a:rPr>
              <a:t>«Формирование системы мотивации граждан к здоровому образу жизни, включая здоровое </a:t>
            </a:r>
          </a:p>
          <a:p>
            <a:pPr lvl="0"/>
            <a:r>
              <a:rPr lang="ru-RU" sz="1400" b="1" dirty="0">
                <a:solidFill>
                  <a:schemeClr val="bg1"/>
                </a:solidFill>
              </a:rPr>
              <a:t>питание и отказ от вредных привычек</a:t>
            </a:r>
            <a:r>
              <a:rPr lang="ru-RU" sz="1400" b="1" dirty="0" smtClean="0">
                <a:solidFill>
                  <a:schemeClr val="bg1"/>
                </a:solidFill>
              </a:rPr>
              <a:t>»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78852" y="1361955"/>
            <a:ext cx="301235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schemeClr val="bg1"/>
                </a:solidFill>
              </a:rPr>
              <a:t>«Создание единого цифрового контура в здравоохранении на основе единой </a:t>
            </a:r>
            <a:r>
              <a:rPr lang="ru-RU" sz="1400" b="1" dirty="0" smtClean="0">
                <a:solidFill>
                  <a:schemeClr val="bg1"/>
                </a:solidFill>
              </a:rPr>
              <a:t>государственной информационной </a:t>
            </a:r>
            <a:r>
              <a:rPr lang="ru-RU" sz="1400" b="1" dirty="0">
                <a:solidFill>
                  <a:schemeClr val="bg1"/>
                </a:solidFill>
              </a:rPr>
              <a:t>системы в сфере здравоохранения (ЕГИСЗ</a:t>
            </a:r>
            <a:r>
              <a:rPr lang="ru-RU" sz="1400" b="1" dirty="0" smtClean="0">
                <a:solidFill>
                  <a:schemeClr val="bg1"/>
                </a:solidFill>
              </a:rPr>
              <a:t>)»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261505" y="1434027"/>
            <a:ext cx="240038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«Обеспечение медицинских организаций системы </a:t>
            </a:r>
            <a:r>
              <a:rPr lang="ru-RU" sz="1400" b="1" dirty="0" smtClean="0">
                <a:solidFill>
                  <a:schemeClr val="bg1"/>
                </a:solidFill>
              </a:rPr>
              <a:t>здравоохранения </a:t>
            </a:r>
            <a:r>
              <a:rPr lang="ru-RU" sz="1400" b="1" dirty="0">
                <a:solidFill>
                  <a:schemeClr val="bg1"/>
                </a:solidFill>
              </a:rPr>
              <a:t>квалифицированными </a:t>
            </a:r>
            <a:r>
              <a:rPr lang="ru-RU" sz="1400" b="1" dirty="0" smtClean="0">
                <a:solidFill>
                  <a:schemeClr val="bg1"/>
                </a:solidFill>
              </a:rPr>
              <a:t>кадрами</a:t>
            </a:r>
            <a:r>
              <a:rPr lang="ru-RU" sz="1400" b="1" dirty="0">
                <a:solidFill>
                  <a:schemeClr val="bg1"/>
                </a:solidFill>
              </a:rPr>
              <a:t>».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-41275" y="3074152"/>
            <a:ext cx="246990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 smtClean="0">
                <a:cs typeface="Times New Roman" panose="02020603050405020304" pitchFamily="18" charset="0"/>
              </a:rPr>
              <a:t>Мотивирование граждан к ведению здорового образа жизни посредством СМИ;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200" dirty="0" smtClean="0">
                <a:cs typeface="Times New Roman" panose="02020603050405020304" pitchFamily="18" charset="0"/>
              </a:rPr>
              <a:t>Проведение акций по формированию приверженности здоровому образу жизни с привлечением волонтерских движений (антинаркотические акции, акция «Конфету на сигарету» и пр.)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428360" y="2890258"/>
            <a:ext cx="34290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cs typeface="Times New Roman" panose="02020603050405020304" pitchFamily="18" charset="0"/>
              </a:rPr>
              <a:t>Выполнение диспансеризации по данным на </a:t>
            </a:r>
            <a:r>
              <a:rPr lang="ru-RU" sz="1200" dirty="0" smtClean="0">
                <a:cs typeface="Times New Roman" panose="02020603050405020304" pitchFamily="18" charset="0"/>
              </a:rPr>
              <a:t>01.07.2019г</a:t>
            </a:r>
            <a:r>
              <a:rPr lang="ru-RU" sz="1200" dirty="0">
                <a:cs typeface="Times New Roman" panose="02020603050405020304" pitchFamily="18" charset="0"/>
              </a:rPr>
              <a:t>.:</a:t>
            </a:r>
          </a:p>
          <a:p>
            <a:r>
              <a:rPr lang="ru-RU" sz="1200" dirty="0" smtClean="0">
                <a:cs typeface="Times New Roman" panose="02020603050405020304" pitchFamily="18" charset="0"/>
              </a:rPr>
              <a:t>•диспансеризация </a:t>
            </a:r>
            <a:r>
              <a:rPr lang="ru-RU" sz="1200" dirty="0">
                <a:cs typeface="Times New Roman" panose="02020603050405020304" pitchFamily="18" charset="0"/>
              </a:rPr>
              <a:t>детей-сирот и детей, попавших в трудную жизненную ситуацию </a:t>
            </a:r>
            <a:r>
              <a:rPr lang="ru-RU" sz="1200" dirty="0" smtClean="0">
                <a:cs typeface="Times New Roman" panose="02020603050405020304" pitchFamily="18" charset="0"/>
              </a:rPr>
              <a:t>35% </a:t>
            </a:r>
            <a:r>
              <a:rPr lang="ru-RU" sz="1200" dirty="0">
                <a:cs typeface="Times New Roman" panose="02020603050405020304" pitchFamily="18" charset="0"/>
              </a:rPr>
              <a:t>от плана</a:t>
            </a:r>
            <a:r>
              <a:rPr lang="ru-RU" sz="1200" dirty="0" smtClean="0">
                <a:cs typeface="Times New Roman" panose="02020603050405020304" pitchFamily="18" charset="0"/>
              </a:rPr>
              <a:t>,</a:t>
            </a:r>
            <a:endParaRPr lang="ru-RU" sz="1200" dirty="0">
              <a:cs typeface="Times New Roman" panose="02020603050405020304" pitchFamily="18" charset="0"/>
            </a:endParaRPr>
          </a:p>
          <a:p>
            <a:r>
              <a:rPr lang="ru-RU" sz="1200" dirty="0" smtClean="0">
                <a:cs typeface="Times New Roman" panose="02020603050405020304" pitchFamily="18" charset="0"/>
              </a:rPr>
              <a:t>•диспансеризация </a:t>
            </a:r>
            <a:r>
              <a:rPr lang="ru-RU" sz="1200" dirty="0">
                <a:cs typeface="Times New Roman" panose="02020603050405020304" pitchFamily="18" charset="0"/>
              </a:rPr>
              <a:t>опекаемых и усыновленных детей 1 этап – </a:t>
            </a:r>
            <a:r>
              <a:rPr lang="ru-RU" sz="1200" dirty="0" smtClean="0">
                <a:cs typeface="Times New Roman" panose="02020603050405020304" pitchFamily="18" charset="0"/>
              </a:rPr>
              <a:t>31%,</a:t>
            </a:r>
            <a:endParaRPr lang="ru-RU" sz="1200" dirty="0">
              <a:cs typeface="Times New Roman" panose="02020603050405020304" pitchFamily="18" charset="0"/>
            </a:endParaRPr>
          </a:p>
          <a:p>
            <a:r>
              <a:rPr lang="ru-RU" sz="1200" dirty="0" smtClean="0">
                <a:cs typeface="Times New Roman" panose="02020603050405020304" pitchFamily="18" charset="0"/>
              </a:rPr>
              <a:t>•медицинский </a:t>
            </a:r>
            <a:r>
              <a:rPr lang="ru-RU" sz="1200" dirty="0">
                <a:cs typeface="Times New Roman" panose="02020603050405020304" pitchFamily="18" charset="0"/>
              </a:rPr>
              <a:t>осмотр несовершеннолетних профилактический – </a:t>
            </a:r>
            <a:r>
              <a:rPr lang="ru-RU" sz="1200" dirty="0" smtClean="0">
                <a:cs typeface="Times New Roman" panose="02020603050405020304" pitchFamily="18" charset="0"/>
              </a:rPr>
              <a:t>32%.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 smtClean="0">
                <a:cs typeface="Times New Roman" panose="02020603050405020304" pitchFamily="18" charset="0"/>
              </a:rPr>
              <a:t>Проводятся профилактические медицинские осмотры детей в возрасте 15-17 лет, девочек – врачами акушерами – гинекологами, мальчиков врачами детскими урологами  - </a:t>
            </a:r>
            <a:r>
              <a:rPr lang="ru-RU" sz="1200" dirty="0" err="1" smtClean="0">
                <a:cs typeface="Times New Roman" panose="02020603050405020304" pitchFamily="18" charset="0"/>
              </a:rPr>
              <a:t>андрологами</a:t>
            </a:r>
            <a:endParaRPr lang="ru-RU" sz="1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6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8831090" y="2123747"/>
            <a:ext cx="2592288" cy="1350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858915" y="1025867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80110" y="502647"/>
            <a:ext cx="78844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«Жилье и городская среда»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134" y="3650583"/>
            <a:ext cx="5068959" cy="2253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3045" y="3672134"/>
            <a:ext cx="4608512" cy="22538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384773" y="5920744"/>
            <a:ext cx="575945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cs typeface="Times New Roman" panose="02020603050405020304" pitchFamily="18" charset="0"/>
              </a:rPr>
              <a:t>пгт</a:t>
            </a:r>
            <a:r>
              <a:rPr lang="ru-RU" dirty="0">
                <a:cs typeface="Times New Roman" panose="02020603050405020304" pitchFamily="18" charset="0"/>
              </a:rPr>
              <a:t>. Крапивинский, ул. Мостовая, д. 28 </a:t>
            </a:r>
            <a:r>
              <a:rPr lang="ru-RU" dirty="0" smtClean="0">
                <a:cs typeface="Times New Roman" panose="02020603050405020304" pitchFamily="18" charset="0"/>
              </a:rPr>
              <a:t>А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31090" y="2082332"/>
            <a:ext cx="26642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планируется ввести 3000 кв. метров жилья, за 6 месяцев введено – 1888,7 </a:t>
            </a:r>
            <a:r>
              <a:rPr lang="ru-RU" sz="1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(63%).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80110" y="47470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937" y="1031896"/>
            <a:ext cx="682811" cy="517191"/>
          </a:xfrm>
          <a:prstGeom prst="rect">
            <a:avLst/>
          </a:prstGeom>
        </p:spPr>
      </p:pic>
      <p:sp>
        <p:nvSpPr>
          <p:cNvPr id="12" name="Выноска со стрелкой вниз 11"/>
          <p:cNvSpPr/>
          <p:nvPr/>
        </p:nvSpPr>
        <p:spPr>
          <a:xfrm>
            <a:off x="3177714" y="1563557"/>
            <a:ext cx="3489256" cy="56019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«Жилье»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9551" y="2123747"/>
            <a:ext cx="94708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Начато строительство нового 33 квартирного жилого дома в </a:t>
            </a:r>
            <a:r>
              <a:rPr lang="ru-RU" sz="1600" dirty="0" err="1"/>
              <a:t>пгт</a:t>
            </a:r>
            <a:r>
              <a:rPr lang="ru-RU" sz="1600" dirty="0"/>
              <a:t>. </a:t>
            </a:r>
            <a:r>
              <a:rPr lang="ru-RU" sz="1600" dirty="0" smtClean="0"/>
              <a:t>Крапивинский.</a:t>
            </a:r>
          </a:p>
          <a:p>
            <a:pPr algn="ctr"/>
            <a:r>
              <a:rPr lang="ru-RU" sz="1600" dirty="0" smtClean="0"/>
              <a:t>В котором: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1600" dirty="0" smtClean="0"/>
              <a:t> </a:t>
            </a:r>
            <a:r>
              <a:rPr lang="ru-RU" sz="1600" dirty="0"/>
              <a:t>19 квартир получат </a:t>
            </a:r>
            <a:r>
              <a:rPr lang="ru-RU" sz="1600" dirty="0" smtClean="0"/>
              <a:t>дети-сироты (20 328,67 тыс. рублей); 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1600" dirty="0" smtClean="0"/>
              <a:t>4 </a:t>
            </a:r>
            <a:r>
              <a:rPr lang="ru-RU" sz="1600" dirty="0"/>
              <a:t>квартиры – социально не защищенная категория </a:t>
            </a:r>
            <a:r>
              <a:rPr lang="ru-RU" sz="1600" dirty="0" smtClean="0"/>
              <a:t>граждан (5 262,11 тыс. рублей); </a:t>
            </a: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1600" dirty="0" smtClean="0"/>
              <a:t>2 </a:t>
            </a:r>
            <a:r>
              <a:rPr lang="ru-RU" sz="1600" dirty="0"/>
              <a:t>квартиры – льготные долгосрочные жилищные </a:t>
            </a:r>
            <a:r>
              <a:rPr lang="ru-RU" sz="1600" dirty="0" smtClean="0"/>
              <a:t>займы (3 773,62 тыс. рублей).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50005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-10440" y="0"/>
            <a:ext cx="777240" cy="1263240"/>
          </a:xfrm>
          <a:prstGeom prst="rect">
            <a:avLst/>
          </a:prstGeom>
          <a:ln>
            <a:noFill/>
          </a:ln>
        </p:spPr>
      </p:pic>
      <p:sp>
        <p:nvSpPr>
          <p:cNvPr id="79" name="CustomShape 1"/>
          <p:cNvSpPr/>
          <p:nvPr/>
        </p:nvSpPr>
        <p:spPr>
          <a:xfrm>
            <a:off x="1004040" y="807480"/>
            <a:ext cx="183600" cy="58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" name="Line 2"/>
          <p:cNvSpPr/>
          <p:nvPr/>
        </p:nvSpPr>
        <p:spPr>
          <a:xfrm>
            <a:off x="843281" y="1007839"/>
            <a:ext cx="7603920" cy="360"/>
          </a:xfrm>
          <a:prstGeom prst="line">
            <a:avLst/>
          </a:prstGeom>
          <a:ln w="12600">
            <a:solidFill>
              <a:srgbClr val="3B455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1" name="Рисунок 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9213106" y="223675"/>
            <a:ext cx="1624320" cy="1150920"/>
          </a:xfrm>
          <a:prstGeom prst="rect">
            <a:avLst/>
          </a:prstGeom>
          <a:ln>
            <a:noFill/>
          </a:ln>
        </p:spPr>
      </p:pic>
      <p:sp>
        <p:nvSpPr>
          <p:cNvPr id="82" name="CustomShape 3"/>
          <p:cNvSpPr/>
          <p:nvPr/>
        </p:nvSpPr>
        <p:spPr>
          <a:xfrm>
            <a:off x="747287" y="529912"/>
            <a:ext cx="9136869" cy="5693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spc="-1" dirty="0" smtClean="0">
                <a:solidFill>
                  <a:srgbClr val="3B4555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«Жилье и городская среда»  </a:t>
            </a:r>
            <a:r>
              <a:rPr lang="ru-RU" sz="3200" spc="-1" dirty="0" smtClean="0">
                <a:solidFill>
                  <a:srgbClr val="3B4555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</p:txBody>
      </p:sp>
      <p:sp>
        <p:nvSpPr>
          <p:cNvPr id="84" name="CustomShape 5"/>
          <p:cNvSpPr/>
          <p:nvPr/>
        </p:nvSpPr>
        <p:spPr>
          <a:xfrm>
            <a:off x="576462" y="4248199"/>
            <a:ext cx="10225134" cy="1944216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just">
              <a:lnSpc>
                <a:spcPct val="100000"/>
              </a:lnSpc>
            </a:pPr>
            <a:r>
              <a:rPr lang="ru-RU" spc="-1" dirty="0" smtClean="0">
                <a:solidFill>
                  <a:srgbClr val="3B4555"/>
                </a:solidFill>
                <a:uFill>
                  <a:solidFill>
                    <a:srgbClr val="FFFFFF"/>
                  </a:solidFill>
                </a:uFill>
                <a:latin typeface="Futura PT Medium"/>
                <a:ea typeface="Times New Roman"/>
              </a:rPr>
              <a:t> </a:t>
            </a:r>
            <a:endParaRPr lang="ru-RU" sz="2400" spc="-1" dirty="0" smtClean="0">
              <a:solidFill>
                <a:srgbClr val="3B4555"/>
              </a:solidFill>
              <a:uFill>
                <a:solidFill>
                  <a:srgbClr val="FFFFFF"/>
                </a:solidFill>
              </a:uFill>
              <a:latin typeface="Futura PT Medium"/>
              <a:ea typeface="Times New Roman"/>
            </a:endParaRPr>
          </a:p>
          <a:p>
            <a:pPr algn="just">
              <a:lnSpc>
                <a:spcPct val="100000"/>
              </a:lnSpc>
            </a:pPr>
            <a:endParaRPr lang="ru-RU" sz="2400" spc="-1" dirty="0" smtClean="0">
              <a:solidFill>
                <a:srgbClr val="3B4555"/>
              </a:solidFill>
              <a:uFill>
                <a:solidFill>
                  <a:srgbClr val="FFFFFF"/>
                </a:solidFill>
              </a:uFill>
              <a:latin typeface="Futura PT Medium"/>
              <a:ea typeface="Times New Roman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29" name="Picture 5" descr="\\SKLAD\press_all\press3\Мои документы\Пресс-релиз АГБ\2019\05 май\Для слайдов\Выезд из города - 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962281" y="2597702"/>
            <a:ext cx="2442204" cy="302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\\SKLAD\press_all\press3\Мои документы\Пресс-релиз АГБ\2019\05 май\Для слайдов\Выезд из города - 2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43472" y="2561833"/>
            <a:ext cx="243918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\\SKLAD\press_all\press3\Мои документы\Пресс-релиз АГБ\2019\05 май\Для слайдов\Инской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474852" y="2597702"/>
            <a:ext cx="2237826" cy="298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40199" y="5586169"/>
            <a:ext cx="2442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cs typeface="Times New Roman" panose="02020603050405020304" pitchFamily="18" charset="0"/>
              </a:rPr>
              <a:t>пгт</a:t>
            </a:r>
            <a:r>
              <a:rPr lang="ru-RU" sz="1600" dirty="0" smtClean="0">
                <a:cs typeface="Times New Roman" panose="02020603050405020304" pitchFamily="18" charset="0"/>
              </a:rPr>
              <a:t>. Зеленогорский, </a:t>
            </a:r>
          </a:p>
          <a:p>
            <a:pPr algn="ctr"/>
            <a:r>
              <a:rPr lang="ru-RU" sz="1600" dirty="0" smtClean="0">
                <a:cs typeface="Times New Roman" panose="02020603050405020304" pitchFamily="18" charset="0"/>
              </a:rPr>
              <a:t>ул. Центральная, д.№406</a:t>
            </a:r>
            <a:endParaRPr lang="ru-RU" sz="1600" dirty="0"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1587" y="5625779"/>
            <a:ext cx="2221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>
                <a:cs typeface="Times New Roman" panose="02020603050405020304" pitchFamily="18" charset="0"/>
              </a:rPr>
              <a:t>п</a:t>
            </a:r>
            <a:r>
              <a:rPr lang="ru-RU" sz="1600" dirty="0" err="1" smtClean="0">
                <a:cs typeface="Times New Roman" panose="02020603050405020304" pitchFamily="18" charset="0"/>
              </a:rPr>
              <a:t>гт</a:t>
            </a:r>
            <a:r>
              <a:rPr lang="ru-RU" sz="1600" dirty="0" smtClean="0">
                <a:cs typeface="Times New Roman" panose="02020603050405020304" pitchFamily="18" charset="0"/>
              </a:rPr>
              <a:t>. Крапивинский, ул.Юбилейная,6, Парк</a:t>
            </a:r>
            <a:endParaRPr lang="ru-RU" sz="1600" dirty="0"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22906" y="5491790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>
                <a:cs typeface="Times New Roman" panose="02020603050405020304" pitchFamily="18" charset="0"/>
              </a:rPr>
              <a:t>п</a:t>
            </a:r>
            <a:r>
              <a:rPr lang="ru-RU" sz="1600" dirty="0" err="1" smtClean="0">
                <a:cs typeface="Times New Roman" panose="02020603050405020304" pitchFamily="18" charset="0"/>
              </a:rPr>
              <a:t>гт</a:t>
            </a:r>
            <a:r>
              <a:rPr lang="ru-RU" sz="1600" dirty="0" smtClean="0">
                <a:cs typeface="Times New Roman" panose="02020603050405020304" pitchFamily="18" charset="0"/>
              </a:rPr>
              <a:t>. Зеленогорский, </a:t>
            </a:r>
          </a:p>
          <a:p>
            <a:pPr algn="ctr"/>
            <a:r>
              <a:rPr lang="ru-RU" sz="1600" dirty="0" smtClean="0">
                <a:cs typeface="Times New Roman" panose="02020603050405020304" pitchFamily="18" charset="0"/>
              </a:rPr>
              <a:t>ул. Центральная, д.№14</a:t>
            </a:r>
            <a:endParaRPr lang="ru-RU" sz="1600" dirty="0"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0110" y="47470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90637" y="1854946"/>
            <a:ext cx="80107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Благоустройство дворовых территорий и общественных пространств</a:t>
            </a:r>
          </a:p>
          <a:p>
            <a:pPr algn="ctr"/>
            <a:r>
              <a:rPr lang="ru-RU" dirty="0" smtClean="0"/>
              <a:t>Общая </a:t>
            </a:r>
            <a:r>
              <a:rPr lang="ru-RU" dirty="0"/>
              <a:t>сумма </a:t>
            </a:r>
            <a:r>
              <a:rPr lang="ru-RU" dirty="0" smtClean="0"/>
              <a:t>- </a:t>
            </a:r>
            <a:r>
              <a:rPr lang="ru-RU" dirty="0"/>
              <a:t>8556,16 тысяч рублей</a:t>
            </a:r>
          </a:p>
        </p:txBody>
      </p:sp>
      <p:sp>
        <p:nvSpPr>
          <p:cNvPr id="16" name="Выноска со стрелкой вниз 15"/>
          <p:cNvSpPr/>
          <p:nvPr/>
        </p:nvSpPr>
        <p:spPr>
          <a:xfrm>
            <a:off x="877081" y="1391040"/>
            <a:ext cx="8250825" cy="56019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комфортной городской среды»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5416" y="1031897"/>
            <a:ext cx="474153" cy="35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6035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Рисунок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-10440" y="0"/>
            <a:ext cx="777240" cy="1263240"/>
          </a:xfrm>
          <a:prstGeom prst="rect">
            <a:avLst/>
          </a:prstGeom>
          <a:ln>
            <a:noFill/>
          </a:ln>
        </p:spPr>
      </p:pic>
      <p:sp>
        <p:nvSpPr>
          <p:cNvPr id="79" name="CustomShape 1"/>
          <p:cNvSpPr/>
          <p:nvPr/>
        </p:nvSpPr>
        <p:spPr>
          <a:xfrm>
            <a:off x="1004040" y="807480"/>
            <a:ext cx="183600" cy="58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" name="Line 2"/>
          <p:cNvSpPr/>
          <p:nvPr/>
        </p:nvSpPr>
        <p:spPr>
          <a:xfrm>
            <a:off x="872640" y="960352"/>
            <a:ext cx="7603920" cy="360"/>
          </a:xfrm>
          <a:prstGeom prst="line">
            <a:avLst/>
          </a:prstGeom>
          <a:ln w="12600">
            <a:solidFill>
              <a:srgbClr val="3B4555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1" name="Рисунок 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9341365" y="231480"/>
            <a:ext cx="1624320" cy="1150920"/>
          </a:xfrm>
          <a:prstGeom prst="rect">
            <a:avLst/>
          </a:prstGeom>
          <a:ln>
            <a:noFill/>
          </a:ln>
        </p:spPr>
      </p:pic>
      <p:sp>
        <p:nvSpPr>
          <p:cNvPr id="82" name="CustomShape 3"/>
          <p:cNvSpPr/>
          <p:nvPr/>
        </p:nvSpPr>
        <p:spPr>
          <a:xfrm>
            <a:off x="808062" y="444472"/>
            <a:ext cx="9064861" cy="515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spc="-1" dirty="0" smtClean="0">
                <a:solidFill>
                  <a:srgbClr val="3B4555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«Экология»</a:t>
            </a:r>
            <a:endParaRPr lang="ru-RU" sz="2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CustomShape 5"/>
          <p:cNvSpPr/>
          <p:nvPr/>
        </p:nvSpPr>
        <p:spPr>
          <a:xfrm>
            <a:off x="144413" y="1912513"/>
            <a:ext cx="9649072" cy="1169033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 algn="just">
              <a:lnSpc>
                <a:spcPct val="100000"/>
              </a:lnSpc>
            </a:pPr>
            <a:r>
              <a:rPr lang="ru-RU" spc="-1" dirty="0" smtClean="0">
                <a:solidFill>
                  <a:srgbClr val="3B4555"/>
                </a:solidFill>
                <a:uFill>
                  <a:solidFill>
                    <a:srgbClr val="FFFFFF"/>
                  </a:solidFill>
                </a:uFill>
                <a:latin typeface="Futura PT Medium"/>
                <a:ea typeface="Times New Roman"/>
              </a:rPr>
              <a:t>      </a:t>
            </a:r>
          </a:p>
          <a:p>
            <a:pPr algn="ctr">
              <a:lnSpc>
                <a:spcPct val="100000"/>
              </a:lnSpc>
            </a:pPr>
            <a:r>
              <a:rPr lang="ru-RU" sz="1800" spc="-1" dirty="0" smtClean="0">
                <a:uFill>
                  <a:solidFill>
                    <a:srgbClr val="FFFFFF"/>
                  </a:solidFill>
                </a:uFill>
                <a:ea typeface="Times New Roman"/>
                <a:cs typeface="Times New Roman" panose="02020603050405020304" pitchFamily="18" charset="0"/>
              </a:rPr>
              <a:t>Реализация проекта «Водоснабжение </a:t>
            </a:r>
            <a:r>
              <a:rPr lang="ru-RU" sz="1800" spc="-1" dirty="0" err="1" smtClean="0">
                <a:uFill>
                  <a:solidFill>
                    <a:srgbClr val="FFFFFF"/>
                  </a:solidFill>
                </a:uFill>
                <a:ea typeface="Times New Roman"/>
                <a:cs typeface="Times New Roman" panose="02020603050405020304" pitchFamily="18" charset="0"/>
              </a:rPr>
              <a:t>пгт</a:t>
            </a:r>
            <a:r>
              <a:rPr lang="ru-RU" sz="1800" spc="-1" dirty="0" smtClean="0">
                <a:uFill>
                  <a:solidFill>
                    <a:srgbClr val="FFFFFF"/>
                  </a:solidFill>
                </a:uFill>
                <a:ea typeface="Times New Roman"/>
                <a:cs typeface="Times New Roman" panose="02020603050405020304" pitchFamily="18" charset="0"/>
              </a:rPr>
              <a:t>. Крапивинский, Кемеровской обл. от водозабора </a:t>
            </a:r>
          </a:p>
          <a:p>
            <a:pPr algn="ctr">
              <a:lnSpc>
                <a:spcPct val="100000"/>
              </a:lnSpc>
            </a:pPr>
            <a:r>
              <a:rPr lang="ru-RU" sz="1800" spc="-1" dirty="0" err="1" smtClean="0">
                <a:uFill>
                  <a:solidFill>
                    <a:srgbClr val="FFFFFF"/>
                  </a:solidFill>
                </a:uFill>
                <a:ea typeface="Times New Roman"/>
                <a:cs typeface="Times New Roman" panose="02020603050405020304" pitchFamily="18" charset="0"/>
              </a:rPr>
              <a:t>пгт</a:t>
            </a:r>
            <a:r>
              <a:rPr lang="ru-RU" sz="1800" spc="-1" dirty="0" smtClean="0">
                <a:uFill>
                  <a:solidFill>
                    <a:srgbClr val="FFFFFF"/>
                  </a:solidFill>
                </a:uFill>
                <a:ea typeface="Times New Roman"/>
                <a:cs typeface="Times New Roman" panose="02020603050405020304" pitchFamily="18" charset="0"/>
              </a:rPr>
              <a:t>. Зеленогорский»</a:t>
            </a:r>
            <a:endParaRPr lang="ru-RU" sz="1800" spc="-1" dirty="0" smtClean="0">
              <a:solidFill>
                <a:srgbClr val="3B4555"/>
              </a:solidFill>
              <a:uFill>
                <a:solidFill>
                  <a:srgbClr val="FFFFFF"/>
                </a:solidFill>
              </a:uFill>
              <a:ea typeface="Times New Roman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800" dirty="0" smtClean="0">
                <a:cs typeface="Times New Roman" panose="02020603050405020304" pitchFamily="18" charset="0"/>
              </a:rPr>
              <a:t>Общая </a:t>
            </a:r>
            <a:r>
              <a:rPr lang="ru-RU" sz="1800" dirty="0">
                <a:cs typeface="Times New Roman" panose="02020603050405020304" pitchFamily="18" charset="0"/>
              </a:rPr>
              <a:t>сумма проекта составляет 552534,38 тыс. </a:t>
            </a:r>
            <a:r>
              <a:rPr lang="ru-RU" sz="1800" dirty="0" smtClean="0">
                <a:cs typeface="Times New Roman" panose="02020603050405020304" pitchFamily="18" charset="0"/>
              </a:rPr>
              <a:t>рублей</a:t>
            </a:r>
          </a:p>
          <a:p>
            <a:pPr algn="ctr">
              <a:lnSpc>
                <a:spcPct val="100000"/>
              </a:lnSpc>
            </a:pPr>
            <a:r>
              <a:rPr lang="ru-RU" sz="1800" dirty="0" smtClean="0">
                <a:cs typeface="Times New Roman" panose="02020603050405020304" pitchFamily="18" charset="0"/>
              </a:rPr>
              <a:t>2018 </a:t>
            </a:r>
            <a:r>
              <a:rPr lang="ru-RU" sz="1800" dirty="0">
                <a:cs typeface="Times New Roman" panose="02020603050405020304" pitchFamily="18" charset="0"/>
              </a:rPr>
              <a:t>год – 5802,0 тыс. </a:t>
            </a:r>
            <a:r>
              <a:rPr lang="ru-RU" sz="1800" dirty="0" smtClean="0">
                <a:cs typeface="Times New Roman" panose="02020603050405020304" pitchFamily="18" charset="0"/>
              </a:rPr>
              <a:t>рублей (ООО «</a:t>
            </a:r>
            <a:r>
              <a:rPr lang="ru-RU" sz="1800" dirty="0" err="1" smtClean="0">
                <a:cs typeface="Times New Roman" panose="02020603050405020304" pitchFamily="18" charset="0"/>
              </a:rPr>
              <a:t>Сибстройальянс</a:t>
            </a:r>
            <a:r>
              <a:rPr lang="ru-RU" sz="1800" dirty="0" smtClean="0">
                <a:cs typeface="Times New Roman" panose="02020603050405020304" pitchFamily="18" charset="0"/>
              </a:rPr>
              <a:t>»)</a:t>
            </a:r>
          </a:p>
          <a:p>
            <a:pPr algn="ctr">
              <a:lnSpc>
                <a:spcPct val="100000"/>
              </a:lnSpc>
            </a:pPr>
            <a:r>
              <a:rPr lang="ru-RU" sz="1800" dirty="0" smtClean="0">
                <a:cs typeface="Times New Roman" panose="02020603050405020304" pitchFamily="18" charset="0"/>
              </a:rPr>
              <a:t>2019 </a:t>
            </a:r>
            <a:r>
              <a:rPr lang="ru-RU" sz="1800" dirty="0">
                <a:cs typeface="Times New Roman" panose="02020603050405020304" pitchFamily="18" charset="0"/>
              </a:rPr>
              <a:t>год – 34259,0 тыс. </a:t>
            </a:r>
            <a:r>
              <a:rPr lang="ru-RU" sz="1800" dirty="0" smtClean="0">
                <a:cs typeface="Times New Roman" panose="02020603050405020304" pitchFamily="18" charset="0"/>
              </a:rPr>
              <a:t>рублей (ООО «</a:t>
            </a:r>
            <a:r>
              <a:rPr lang="ru-RU" sz="1800" dirty="0" err="1" smtClean="0">
                <a:cs typeface="Times New Roman" panose="02020603050405020304" pitchFamily="18" charset="0"/>
              </a:rPr>
              <a:t>Промышленновские</a:t>
            </a:r>
            <a:r>
              <a:rPr lang="ru-RU" sz="1800" dirty="0" smtClean="0">
                <a:cs typeface="Times New Roman" panose="02020603050405020304" pitchFamily="18" charset="0"/>
              </a:rPr>
              <a:t> коммунальные системы»).</a:t>
            </a:r>
            <a:endParaRPr lang="ru-RU" sz="1800" spc="-1" dirty="0" smtClean="0">
              <a:solidFill>
                <a:srgbClr val="3B4555"/>
              </a:solidFill>
              <a:uFill>
                <a:solidFill>
                  <a:srgbClr val="FFFFFF"/>
                </a:solidFill>
              </a:uFill>
              <a:latin typeface="Futura PT Medium"/>
              <a:ea typeface="Times New Roman"/>
            </a:endParaRPr>
          </a:p>
          <a:p>
            <a:pPr algn="just">
              <a:lnSpc>
                <a:spcPct val="100000"/>
              </a:lnSpc>
            </a:pPr>
            <a:endParaRPr lang="ru-RU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31" name="Picture 7" descr="\\SKLAD\press_all\press3\Мои документы\Пресс-релиз АГБ\2019\05 май\Для слайдов\Инской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16420" y="3285402"/>
            <a:ext cx="2524605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80110" y="47470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5416" y="960712"/>
            <a:ext cx="474153" cy="359144"/>
          </a:xfrm>
          <a:prstGeom prst="rect">
            <a:avLst/>
          </a:prstGeom>
        </p:spPr>
      </p:pic>
      <p:sp>
        <p:nvSpPr>
          <p:cNvPr id="13" name="Выноска со стрелкой вниз 12"/>
          <p:cNvSpPr/>
          <p:nvPr/>
        </p:nvSpPr>
        <p:spPr>
          <a:xfrm>
            <a:off x="3528789" y="1324056"/>
            <a:ext cx="2952328" cy="56019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«Чистая вода»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8710" y="3312095"/>
            <a:ext cx="4824536" cy="29523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0931" y="3312095"/>
            <a:ext cx="3643243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8647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865187" y="935831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609" y="3240087"/>
            <a:ext cx="6016185" cy="275403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32629" y="482159"/>
            <a:ext cx="55040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проект «Экология»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6420" y="3240088"/>
            <a:ext cx="4896060" cy="27540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91227" y="1392263"/>
            <a:ext cx="59041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экологических акциях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0110" y="47470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5416" y="960712"/>
            <a:ext cx="755803" cy="57247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2777" y="1974453"/>
            <a:ext cx="9721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dirty="0"/>
              <a:t>По итогам весеннего месячника посадки деревьев </a:t>
            </a:r>
            <a:r>
              <a:rPr lang="ru-RU" sz="1800" dirty="0" smtClean="0"/>
              <a:t>на территории района </a:t>
            </a:r>
            <a:r>
              <a:rPr lang="ru-RU" sz="1800" dirty="0"/>
              <a:t>высажено 3507 шт. </a:t>
            </a:r>
            <a:endParaRPr lang="ru-RU" sz="1800" dirty="0" smtClean="0"/>
          </a:p>
          <a:p>
            <a:pPr algn="ctr"/>
            <a:r>
              <a:rPr lang="ru-RU" sz="1800" dirty="0" smtClean="0"/>
              <a:t>деревьев </a:t>
            </a:r>
            <a:r>
              <a:rPr lang="ru-RU" sz="1800" dirty="0"/>
              <a:t>и кустарников. </a:t>
            </a:r>
            <a:endParaRPr lang="ru-RU" sz="1800" dirty="0" smtClean="0"/>
          </a:p>
          <a:p>
            <a:pPr algn="ctr"/>
            <a:r>
              <a:rPr lang="ru-RU" sz="1800" dirty="0" smtClean="0"/>
              <a:t>В </a:t>
            </a:r>
            <a:r>
              <a:rPr lang="ru-RU" sz="1800" dirty="0"/>
              <a:t>осенний период планируется высадить 2780 шт. деревьев и кустарников. </a:t>
            </a:r>
            <a:endParaRPr lang="ru-RU" sz="1800" dirty="0" smtClean="0"/>
          </a:p>
          <a:p>
            <a:pPr algn="ctr"/>
            <a:r>
              <a:rPr lang="ru-RU" sz="1800" dirty="0" smtClean="0"/>
              <a:t>Итого </a:t>
            </a:r>
            <a:r>
              <a:rPr lang="ru-RU" sz="1800" dirty="0"/>
              <a:t>за 2019 год в районе будет высажено 6287 шт. деревьев и кустарников.</a:t>
            </a:r>
          </a:p>
        </p:txBody>
      </p:sp>
    </p:spTree>
    <p:extLst>
      <p:ext uri="{BB962C8B-B14F-4D97-AF65-F5344CB8AC3E}">
        <p14:creationId xmlns:p14="http://schemas.microsoft.com/office/powerpoint/2010/main" val="237106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98977" y="935831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243368" y="506393"/>
            <a:ext cx="5446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28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</a:t>
            </a:r>
            <a:r>
              <a:rPr lang="ru-RU" sz="2800" dirty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800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«Культура»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410" y="3550007"/>
            <a:ext cx="3636888" cy="24219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0001" y="3510843"/>
            <a:ext cx="2825765" cy="24394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6981" y="3506407"/>
            <a:ext cx="2482008" cy="244827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15109" y="5946371"/>
            <a:ext cx="41854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Дом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пгт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Крапивинский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193085" y="5954679"/>
            <a:ext cx="42484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Борисовский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сельский Дом культуры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80110" y="47470"/>
            <a:ext cx="7042954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национальных проектов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3880" y="935831"/>
            <a:ext cx="474153" cy="359144"/>
          </a:xfrm>
          <a:prstGeom prst="rect">
            <a:avLst/>
          </a:prstGeom>
        </p:spPr>
      </p:pic>
      <p:sp>
        <p:nvSpPr>
          <p:cNvPr id="17" name="Выноска со стрелкой вниз 16"/>
          <p:cNvSpPr/>
          <p:nvPr/>
        </p:nvSpPr>
        <p:spPr>
          <a:xfrm>
            <a:off x="3312765" y="1324056"/>
            <a:ext cx="3456384" cy="56019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«Культурная среда»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7873" y="1799927"/>
            <a:ext cx="104657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1600" dirty="0"/>
              <a:t>Оснащение музыкальными инструментами – в МБУ ДО «Школа искусств Крапивинского муниципального района» </a:t>
            </a:r>
            <a:r>
              <a:rPr lang="ru-RU" sz="1600" dirty="0" smtClean="0"/>
              <a:t>будет приобретено </a:t>
            </a:r>
            <a:r>
              <a:rPr lang="ru-RU" sz="1600" dirty="0"/>
              <a:t>пианино</a:t>
            </a:r>
            <a:r>
              <a:rPr lang="ru-RU" sz="1600" dirty="0" smtClean="0"/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600" dirty="0"/>
              <a:t>В 2019 году на оснащение оборудованием будет выделено 5 млн. рублей для открытия 3D кинозала в </a:t>
            </a:r>
            <a:r>
              <a:rPr lang="ru-RU" sz="1600" dirty="0" err="1"/>
              <a:t>Зеленовском</a:t>
            </a:r>
            <a:r>
              <a:rPr lang="ru-RU" sz="1600" dirty="0"/>
              <a:t> сельском Доме культуры п. </a:t>
            </a:r>
            <a:r>
              <a:rPr lang="ru-RU" sz="1600" dirty="0" err="1"/>
              <a:t>Зеленовский</a:t>
            </a:r>
            <a:r>
              <a:rPr lang="ru-RU" sz="1600" dirty="0" smtClean="0"/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1600" dirty="0"/>
              <a:t>В 2019 году </a:t>
            </a:r>
            <a:r>
              <a:rPr lang="ru-RU" sz="1600" dirty="0" smtClean="0"/>
              <a:t>будет </a:t>
            </a:r>
            <a:r>
              <a:rPr lang="ru-RU" sz="1600" dirty="0"/>
              <a:t>выделено 2 млн. 850 тыс. рублей на укрепления материально-технической базы в </a:t>
            </a:r>
            <a:r>
              <a:rPr lang="ru-RU" sz="1600" dirty="0" err="1"/>
              <a:t>Зеленовском</a:t>
            </a:r>
            <a:r>
              <a:rPr lang="ru-RU" sz="1600" dirty="0"/>
              <a:t> СДК. Кроме того, из средств местного бюджета будет отремонтирован зал и сцена (2,061 млн. руб</a:t>
            </a:r>
            <a:r>
              <a:rPr lang="ru-RU" sz="1600" dirty="0" smtClean="0"/>
              <a:t>.)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3960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4773</TotalTime>
  <Words>1482</Words>
  <Application>Microsoft Office PowerPoint</Application>
  <PresentationFormat>Произвольный</PresentationFormat>
  <Paragraphs>139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Futura PT Medium</vt:lpstr>
      <vt:lpstr>Tahoma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Бахтигиреев Роман Иванович</dc:creator>
  <cp:lastModifiedBy>diman</cp:lastModifiedBy>
  <cp:revision>633</cp:revision>
  <cp:lastPrinted>2019-07-22T09:44:35Z</cp:lastPrinted>
  <dcterms:created xsi:type="dcterms:W3CDTF">2018-10-19T07:56:24Z</dcterms:created>
  <dcterms:modified xsi:type="dcterms:W3CDTF">2019-10-01T04:40:34Z</dcterms:modified>
</cp:coreProperties>
</file>