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14" r:id="rId3"/>
    <p:sldId id="353" r:id="rId4"/>
    <p:sldId id="347" r:id="rId5"/>
    <p:sldId id="346" r:id="rId6"/>
    <p:sldId id="335" r:id="rId7"/>
    <p:sldId id="339" r:id="rId8"/>
    <p:sldId id="340" r:id="rId9"/>
    <p:sldId id="341" r:id="rId10"/>
    <p:sldId id="342" r:id="rId11"/>
    <p:sldId id="326" r:id="rId12"/>
    <p:sldId id="327" r:id="rId13"/>
    <p:sldId id="332" r:id="rId14"/>
    <p:sldId id="348" r:id="rId15"/>
    <p:sldId id="333" r:id="rId16"/>
    <p:sldId id="351" r:id="rId17"/>
    <p:sldId id="350" r:id="rId18"/>
    <p:sldId id="349" r:id="rId19"/>
    <p:sldId id="336" r:id="rId20"/>
    <p:sldId id="334" r:id="rId21"/>
    <p:sldId id="352" r:id="rId22"/>
    <p:sldId id="338" r:id="rId23"/>
    <p:sldId id="343" r:id="rId24"/>
    <p:sldId id="345" r:id="rId25"/>
    <p:sldId id="266" r:id="rId26"/>
    <p:sldId id="344" r:id="rId27"/>
  </p:sldIdLst>
  <p:sldSz cx="11522075" cy="6480175"/>
  <p:notesSz cx="6797675" cy="9928225"/>
  <p:defaultTextStyle>
    <a:defPPr>
      <a:defRPr lang="ru-RU"/>
    </a:defPPr>
    <a:lvl1pPr marL="0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241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2482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3723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4964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6205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67446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78687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89928" algn="l" defTabSz="102248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4555"/>
    <a:srgbClr val="4970B5"/>
    <a:srgbClr val="3D6595"/>
    <a:srgbClr val="335D6A"/>
    <a:srgbClr val="2A5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594" y="114"/>
      </p:cViewPr>
      <p:guideLst>
        <p:guide orient="horz" pos="2041"/>
        <p:guide pos="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494969783533243E-2"/>
          <c:y val="2.8930978596046087E-2"/>
          <c:w val="0.97208543575094375"/>
          <c:h val="0.74911415704406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6340334902726143E-3"/>
                  <c:y val="6.3122135118645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9804200941635755E-3"/>
                  <c:y val="6.5752224081922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307226792218101E-3"/>
                  <c:y val="6.3122135118645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614453584436105E-2"/>
                  <c:y val="8.6792935788138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307226792218101E-3"/>
                  <c:y val="6.0492046155369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1">
                  <c:v>Укомплектованность врачами, %</c:v>
                </c:pt>
                <c:pt idx="2">
                  <c:v>Укомплектованность средним персоналом, %</c:v>
                </c:pt>
                <c:pt idx="3">
                  <c:v>Проф. осмотры, несовершеннолетние</c:v>
                </c:pt>
                <c:pt idx="4">
                  <c:v>Проф. осмотры, взрослые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81</c:v>
                </c:pt>
                <c:pt idx="2">
                  <c:v>90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307226792218101E-3"/>
                  <c:y val="6.838231304519978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0597238528711361E-3"/>
                  <c:y val="7.890266889830750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481679933688915E-2"/>
                      <c:h val="4.6315866643306509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1.3268066980545252E-3"/>
                  <c:y val="4.997169030226142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268066980545252E-3"/>
                  <c:y val="7.101240200847684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3268066980545252E-3"/>
                  <c:y val="6.312213511864600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1">
                  <c:v>Укомплектованность врачами, %</c:v>
                </c:pt>
                <c:pt idx="2">
                  <c:v>Укомплектованность средним персоналом, %</c:v>
                </c:pt>
                <c:pt idx="3">
                  <c:v>Проф. осмотры, несовершеннолетние</c:v>
                </c:pt>
                <c:pt idx="4">
                  <c:v>Проф. осмотры, взрослые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1">
                  <c:v>59</c:v>
                </c:pt>
                <c:pt idx="2">
                  <c:v>57.9</c:v>
                </c:pt>
                <c:pt idx="3">
                  <c:v>60</c:v>
                </c:pt>
                <c:pt idx="4">
                  <c:v>100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Лист1!$A$2:$A$6</c:f>
              <c:strCache>
                <c:ptCount val="5"/>
                <c:pt idx="1">
                  <c:v>Укомплектованность врачами, %</c:v>
                </c:pt>
                <c:pt idx="2">
                  <c:v>Укомплектованность средним персоналом, %</c:v>
                </c:pt>
                <c:pt idx="3">
                  <c:v>Проф. осмотры, несовершеннолетние</c:v>
                </c:pt>
                <c:pt idx="4">
                  <c:v>Проф. осмотры, взрослые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4450296"/>
        <c:axId val="294450688"/>
        <c:axId val="0"/>
      </c:bar3DChart>
      <c:catAx>
        <c:axId val="294450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4450688"/>
        <c:crosses val="autoZero"/>
        <c:auto val="1"/>
        <c:lblAlgn val="ctr"/>
        <c:lblOffset val="100"/>
        <c:noMultiLvlLbl val="0"/>
      </c:catAx>
      <c:valAx>
        <c:axId val="294450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4450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279191972496881E-2"/>
          <c:y val="7.1012402008476749E-2"/>
          <c:w val="0.9630464339941065"/>
          <c:h val="0.74911415704406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6340334902726143E-3"/>
                  <c:y val="6.3122135118645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9804200941635755E-3"/>
                  <c:y val="6.5752224081922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307226792218101E-3"/>
                  <c:y val="6.3122135118645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0829761199372913E-3"/>
                  <c:y val="-2.36708006694923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3B455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4"/>
              <c:layout>
                <c:manualLayout>
                  <c:x val="5.307226792218101E-3"/>
                  <c:y val="6.0492046155369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Смертность трудоспособного населения</c:v>
                </c:pt>
                <c:pt idx="1">
                  <c:v>Смертность от сердечно - сосудистых заболеваний</c:v>
                </c:pt>
                <c:pt idx="2">
                  <c:v>Смертность от новообразований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437</c:v>
                </c:pt>
                <c:pt idx="1">
                  <c:v>545</c:v>
                </c:pt>
                <c:pt idx="2">
                  <c:v>199.5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307226792218101E-3"/>
                  <c:y val="6.838231304519978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5678454205927225E-2"/>
                  <c:y val="7.637973423220473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13540414701397E-2"/>
                      <c:h val="4.6315874790518935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6533811653452686E-3"/>
                  <c:y val="8.781537378413568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0219003444061774E-3"/>
                  <c:y val="-1.57805337796615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3B455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3268066980545252E-3"/>
                  <c:y val="6.312213511864600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Смертность трудоспособного населения</c:v>
                </c:pt>
                <c:pt idx="1">
                  <c:v>Смертность от сердечно - сосудистых заболеваний</c:v>
                </c:pt>
                <c:pt idx="2">
                  <c:v>Смертность от новообразований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777.2</c:v>
                </c:pt>
                <c:pt idx="1">
                  <c:v>589.6</c:v>
                </c:pt>
                <c:pt idx="2">
                  <c:v>195.1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Лист1!$A$2:$A$6</c:f>
              <c:strCache>
                <c:ptCount val="3"/>
                <c:pt idx="0">
                  <c:v>Смертность трудоспособного населения</c:v>
                </c:pt>
                <c:pt idx="1">
                  <c:v>Смертность от сердечно - сосудистых заболеваний</c:v>
                </c:pt>
                <c:pt idx="2">
                  <c:v>Смертность от новообразований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4451080"/>
        <c:axId val="294451472"/>
        <c:axId val="0"/>
      </c:bar3DChart>
      <c:catAx>
        <c:axId val="294451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4451472"/>
        <c:crosses val="autoZero"/>
        <c:auto val="1"/>
        <c:lblAlgn val="ctr"/>
        <c:lblOffset val="100"/>
        <c:noMultiLvlLbl val="0"/>
      </c:catAx>
      <c:valAx>
        <c:axId val="294451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4451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«Образование»</a:t>
            </a:r>
            <a:endParaRPr lang="ru-RU" b="1" dirty="0"/>
          </a:p>
        </c:rich>
      </c:tx>
      <c:layout>
        <c:manualLayout>
          <c:xMode val="edge"/>
          <c:yMode val="edge"/>
          <c:x val="0.21558078048019805"/>
          <c:y val="4.546045173370771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2530223137092528"/>
          <c:y val="0.23398213616766886"/>
          <c:w val="0.45645106946656011"/>
          <c:h val="0.439534334296182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448723336520651E-2"/>
                  <c:y val="5.0006496907078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Доля детей 5-18 лет, получающих доп. образование, 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920957232315282E-2"/>
                  <c:y val="4.5460451733707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Доля детей 5-18 лет, получающих доп. образование, %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88.3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1"/>
                <c:pt idx="0">
                  <c:v>Доля детей 5-18 лет, получающих доп. образование, %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5456856"/>
        <c:axId val="295457248"/>
        <c:axId val="0"/>
      </c:bar3DChart>
      <c:catAx>
        <c:axId val="295456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5457248"/>
        <c:crosses val="autoZero"/>
        <c:auto val="1"/>
        <c:lblAlgn val="ctr"/>
        <c:lblOffset val="100"/>
        <c:noMultiLvlLbl val="0"/>
      </c:catAx>
      <c:valAx>
        <c:axId val="295457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5456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«Демография»</a:t>
            </a:r>
            <a:endParaRPr lang="ru-RU" b="1" dirty="0"/>
          </a:p>
        </c:rich>
      </c:tx>
      <c:layout>
        <c:manualLayout>
          <c:xMode val="edge"/>
          <c:yMode val="edge"/>
          <c:x val="0.2155807804801980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2530223137092528"/>
          <c:y val="0.23398213616766886"/>
          <c:w val="0.45645106946656011"/>
          <c:h val="0.439534334296182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448723336520651E-2"/>
                  <c:y val="5.0006496907078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Доля граждан, систематически занимающихся спортом, 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40.299999999999997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920957232315282E-2"/>
                  <c:y val="4.5460451733707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Доля граждан, систематически занимающихся спортом, %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44.5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1"/>
                <c:pt idx="0">
                  <c:v>Доля граждан, систематически занимающихся спортом, %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5458032"/>
        <c:axId val="295458424"/>
        <c:axId val="0"/>
      </c:bar3DChart>
      <c:catAx>
        <c:axId val="29545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5458424"/>
        <c:crosses val="autoZero"/>
        <c:auto val="1"/>
        <c:lblAlgn val="ctr"/>
        <c:lblOffset val="100"/>
        <c:noMultiLvlLbl val="0"/>
      </c:catAx>
      <c:valAx>
        <c:axId val="2954584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5458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«Жилье и городская среда»</a:t>
            </a:r>
            <a:endParaRPr lang="ru-RU" b="1" dirty="0"/>
          </a:p>
        </c:rich>
      </c:tx>
      <c:layout>
        <c:manualLayout>
          <c:xMode val="edge"/>
          <c:yMode val="edge"/>
          <c:x val="0.21558078048019805"/>
          <c:y val="4.546045173370771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2530223137092528"/>
          <c:y val="0.23398213616766886"/>
          <c:w val="0.45645106946656011"/>
          <c:h val="0.439534334296182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448723336520651E-2"/>
                  <c:y val="5.0006496907078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Введено жилья, кв.м.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3000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920957232315282E-2"/>
                  <c:y val="4.5460451733707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Введено жилья, кв.м.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3941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1"/>
                <c:pt idx="0">
                  <c:v>Введено жилья, кв.м.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5459208"/>
        <c:axId val="295459600"/>
        <c:axId val="0"/>
      </c:bar3DChart>
      <c:catAx>
        <c:axId val="295459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5459600"/>
        <c:crosses val="autoZero"/>
        <c:auto val="1"/>
        <c:lblAlgn val="ctr"/>
        <c:lblOffset val="100"/>
        <c:noMultiLvlLbl val="0"/>
      </c:catAx>
      <c:valAx>
        <c:axId val="2954596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5459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0.29989</cdr:x>
      <cdr:y>0.00703</cdr:y>
    </cdr:from>
    <cdr:to>
      <cdr:x>0.65751</cdr:x>
      <cdr:y>0.13283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19126" y="33936"/>
          <a:ext cx="3600400" cy="6074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Показатели смертности </a:t>
          </a:r>
          <a:endParaRPr lang="ru-RU" sz="20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0E753-E654-4DBB-88B5-199BF758B3DF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DB1B3-A8B5-4AA1-821C-D2F13B51D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5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B1B3-A8B5-4AA1-821C-D2F13B51D7C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74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B1B3-A8B5-4AA1-821C-D2F13B51D7C7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68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B1B3-A8B5-4AA1-821C-D2F13B51D7C7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037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B1B3-A8B5-4AA1-821C-D2F13B51D7C7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23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15CD9-E970-4BED-B3B0-1865A3ED6D4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02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3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4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6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78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89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78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69759" y="273008"/>
            <a:ext cx="3030547" cy="58051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4122" y="273008"/>
            <a:ext cx="8903603" cy="58051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30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3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112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24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37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49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62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7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786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899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99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4122" y="1587043"/>
            <a:ext cx="5967074" cy="4491122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3232" y="1587043"/>
            <a:ext cx="5967075" cy="4491122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13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41" indent="0">
              <a:buNone/>
              <a:defRPr sz="2200" b="1"/>
            </a:lvl2pPr>
            <a:lvl3pPr marL="1022482" indent="0">
              <a:buNone/>
              <a:defRPr sz="2000" b="1"/>
            </a:lvl3pPr>
            <a:lvl4pPr marL="1533723" indent="0">
              <a:buNone/>
              <a:defRPr sz="1800" b="1"/>
            </a:lvl4pPr>
            <a:lvl5pPr marL="2044964" indent="0">
              <a:buNone/>
              <a:defRPr sz="1800" b="1"/>
            </a:lvl5pPr>
            <a:lvl6pPr marL="2556205" indent="0">
              <a:buNone/>
              <a:defRPr sz="1800" b="1"/>
            </a:lvl6pPr>
            <a:lvl7pPr marL="3067446" indent="0">
              <a:buNone/>
              <a:defRPr sz="1800" b="1"/>
            </a:lvl7pPr>
            <a:lvl8pPr marL="3578687" indent="0">
              <a:buNone/>
              <a:defRPr sz="1800" b="1"/>
            </a:lvl8pPr>
            <a:lvl9pPr marL="40899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41" indent="0">
              <a:buNone/>
              <a:defRPr sz="2200" b="1"/>
            </a:lvl2pPr>
            <a:lvl3pPr marL="1022482" indent="0">
              <a:buNone/>
              <a:defRPr sz="2000" b="1"/>
            </a:lvl3pPr>
            <a:lvl4pPr marL="1533723" indent="0">
              <a:buNone/>
              <a:defRPr sz="1800" b="1"/>
            </a:lvl4pPr>
            <a:lvl5pPr marL="2044964" indent="0">
              <a:buNone/>
              <a:defRPr sz="1800" b="1"/>
            </a:lvl5pPr>
            <a:lvl6pPr marL="2556205" indent="0">
              <a:buNone/>
              <a:defRPr sz="1800" b="1"/>
            </a:lvl6pPr>
            <a:lvl7pPr marL="3067446" indent="0">
              <a:buNone/>
              <a:defRPr sz="1800" b="1"/>
            </a:lvl7pPr>
            <a:lvl8pPr marL="3578687" indent="0">
              <a:buNone/>
              <a:defRPr sz="1800" b="1"/>
            </a:lvl8pPr>
            <a:lvl9pPr marL="40899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931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88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0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106" y="258007"/>
            <a:ext cx="3790683" cy="109803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4811" y="258008"/>
            <a:ext cx="6441160" cy="5530650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6106" y="1356038"/>
            <a:ext cx="3790683" cy="4432620"/>
          </a:xfrm>
        </p:spPr>
        <p:txBody>
          <a:bodyPr/>
          <a:lstStyle>
            <a:lvl1pPr marL="0" indent="0">
              <a:buNone/>
              <a:defRPr sz="1600"/>
            </a:lvl1pPr>
            <a:lvl2pPr marL="511241" indent="0">
              <a:buNone/>
              <a:defRPr sz="1300"/>
            </a:lvl2pPr>
            <a:lvl3pPr marL="1022482" indent="0">
              <a:buNone/>
              <a:defRPr sz="1100"/>
            </a:lvl3pPr>
            <a:lvl4pPr marL="1533723" indent="0">
              <a:buNone/>
              <a:defRPr sz="1000"/>
            </a:lvl4pPr>
            <a:lvl5pPr marL="2044964" indent="0">
              <a:buNone/>
              <a:defRPr sz="1000"/>
            </a:lvl5pPr>
            <a:lvl6pPr marL="2556205" indent="0">
              <a:buNone/>
              <a:defRPr sz="1000"/>
            </a:lvl6pPr>
            <a:lvl7pPr marL="3067446" indent="0">
              <a:buNone/>
              <a:defRPr sz="1000"/>
            </a:lvl7pPr>
            <a:lvl8pPr marL="3578687" indent="0">
              <a:buNone/>
              <a:defRPr sz="1000"/>
            </a:lvl8pPr>
            <a:lvl9pPr marL="40899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07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8407" y="4536123"/>
            <a:ext cx="6913245" cy="5355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600"/>
            </a:lvl1pPr>
            <a:lvl2pPr marL="511241" indent="0">
              <a:buNone/>
              <a:defRPr sz="3100"/>
            </a:lvl2pPr>
            <a:lvl3pPr marL="1022482" indent="0">
              <a:buNone/>
              <a:defRPr sz="2700"/>
            </a:lvl3pPr>
            <a:lvl4pPr marL="1533723" indent="0">
              <a:buNone/>
              <a:defRPr sz="2200"/>
            </a:lvl4pPr>
            <a:lvl5pPr marL="2044964" indent="0">
              <a:buNone/>
              <a:defRPr sz="2200"/>
            </a:lvl5pPr>
            <a:lvl6pPr marL="2556205" indent="0">
              <a:buNone/>
              <a:defRPr sz="2200"/>
            </a:lvl6pPr>
            <a:lvl7pPr marL="3067446" indent="0">
              <a:buNone/>
              <a:defRPr sz="2200"/>
            </a:lvl7pPr>
            <a:lvl8pPr marL="3578687" indent="0">
              <a:buNone/>
              <a:defRPr sz="2200"/>
            </a:lvl8pPr>
            <a:lvl9pPr marL="4089928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58407" y="5071638"/>
            <a:ext cx="6913245" cy="760520"/>
          </a:xfrm>
        </p:spPr>
        <p:txBody>
          <a:bodyPr/>
          <a:lstStyle>
            <a:lvl1pPr marL="0" indent="0">
              <a:buNone/>
              <a:defRPr sz="1600"/>
            </a:lvl1pPr>
            <a:lvl2pPr marL="511241" indent="0">
              <a:buNone/>
              <a:defRPr sz="1300"/>
            </a:lvl2pPr>
            <a:lvl3pPr marL="1022482" indent="0">
              <a:buNone/>
              <a:defRPr sz="1100"/>
            </a:lvl3pPr>
            <a:lvl4pPr marL="1533723" indent="0">
              <a:buNone/>
              <a:defRPr sz="1000"/>
            </a:lvl4pPr>
            <a:lvl5pPr marL="2044964" indent="0">
              <a:buNone/>
              <a:defRPr sz="1000"/>
            </a:lvl5pPr>
            <a:lvl6pPr marL="2556205" indent="0">
              <a:buNone/>
              <a:defRPr sz="1000"/>
            </a:lvl6pPr>
            <a:lvl7pPr marL="3067446" indent="0">
              <a:buNone/>
              <a:defRPr sz="1000"/>
            </a:lvl7pPr>
            <a:lvl8pPr marL="3578687" indent="0">
              <a:buNone/>
              <a:defRPr sz="1000"/>
            </a:lvl8pPr>
            <a:lvl9pPr marL="40899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619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102248" tIns="51124" rIns="102248" bIns="5112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104" y="1512042"/>
            <a:ext cx="10369868" cy="4276616"/>
          </a:xfrm>
          <a:prstGeom prst="rect">
            <a:avLst/>
          </a:prstGeom>
        </p:spPr>
        <p:txBody>
          <a:bodyPr vert="horz" lIns="102248" tIns="51124" rIns="102248" bIns="5112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5" cy="345009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FBE7D-50CA-4F7A-A4F8-78429D7D0587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36710" y="6006163"/>
            <a:ext cx="3648657" cy="345009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5" cy="345009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AFB51-144D-447B-AA3C-70B42F49F3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2248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431" indent="-383431" algn="l" defTabSz="102248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0767" indent="-319526" algn="l" defTabSz="1022482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03" indent="-255621" algn="l" defTabSz="102248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9344" indent="-255621" algn="l" defTabSz="102248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300585" indent="-255621" algn="l" defTabSz="102248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1826" indent="-255621" algn="l" defTabSz="102248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23067" indent="-255621" algn="l" defTabSz="102248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4308" indent="-255621" algn="l" defTabSz="102248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45549" indent="-255621" algn="l" defTabSz="102248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241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482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3723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964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6205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7446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78687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89928" algn="l" defTabSz="102248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20.png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5.png"/><Relationship Id="rId7" Type="http://schemas.openxmlformats.org/officeDocument/2006/relationships/image" Target="../media/image4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57" y="2058"/>
            <a:ext cx="10493917" cy="64828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8614" y="1799927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96000"/>
            <a:r>
              <a:rPr lang="ru-RU" sz="4000" b="1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национальных проектов за 2019 год</a:t>
            </a:r>
          </a:p>
          <a:p>
            <a:pPr defTabSz="396000"/>
            <a:r>
              <a:rPr lang="ru-RU" sz="4000" b="1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b="1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планы на 2020 год</a:t>
            </a:r>
          </a:p>
        </p:txBody>
      </p:sp>
      <p:pic>
        <p:nvPicPr>
          <p:cNvPr id="8" name="Picture 2" descr="D:\Work\Bachti\!!!ВНУТРЕННИЕ\декабрь\презентация\gerb_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10" y="431775"/>
            <a:ext cx="100164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414" y="431775"/>
            <a:ext cx="720080" cy="106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4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864493" y="991470"/>
            <a:ext cx="8784976" cy="1636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80110" y="486523"/>
            <a:ext cx="6692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«Здравоохранение»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464893" y="1009742"/>
            <a:ext cx="432048" cy="5030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1153581" y="1592487"/>
            <a:ext cx="7108980" cy="7980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«Обеспечение медицинских организаций системы здравоохранения квалифицированными кадрами».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6562" y="2338744"/>
            <a:ext cx="87328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укомплектованность врачами –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52 %, работает 61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врач; 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численность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среднего медицинского персонала составляет 147 человек, укомплектованность 62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%;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2019 году прибыли на работу 5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врачей;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из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среднего медицинского персонала трудоустроились 13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человек;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федеральной программе «Земский доктор»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единовременную выплату получили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4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врача;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программе «Земский фельдшер»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единовременную выплату получили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3 средних медицинских работника.</a:t>
            </a:r>
            <a:endParaRPr lang="ru-RU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8749" y="3939182"/>
            <a:ext cx="4680521" cy="237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858915" y="1025867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0110" y="502647"/>
            <a:ext cx="7884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«Жилье и городская среда»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937" y="1031897"/>
            <a:ext cx="682811" cy="449148"/>
          </a:xfrm>
          <a:prstGeom prst="rect">
            <a:avLst/>
          </a:prstGeom>
        </p:spPr>
      </p:pic>
      <p:sp>
        <p:nvSpPr>
          <p:cNvPr id="12" name="Выноска со стрелкой вниз 11"/>
          <p:cNvSpPr/>
          <p:nvPr/>
        </p:nvSpPr>
        <p:spPr>
          <a:xfrm>
            <a:off x="3177714" y="1487074"/>
            <a:ext cx="3489256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«Жилье»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0925" y="1995975"/>
            <a:ext cx="984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/>
              <a:t>продолжено </a:t>
            </a:r>
            <a:r>
              <a:rPr lang="ru-RU" sz="1600" b="1" dirty="0"/>
              <a:t>строительство нового 33 квартирного жилого дома в пгт. </a:t>
            </a:r>
            <a:r>
              <a:rPr lang="ru-RU" sz="1600" b="1" dirty="0" smtClean="0"/>
              <a:t>Крапивинский ул. Мостовая;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/>
              <a:t>введено  жилья – 3941 </a:t>
            </a:r>
            <a:r>
              <a:rPr lang="ru-RU" sz="1600" b="1" dirty="0"/>
              <a:t>кв.м. </a:t>
            </a:r>
            <a:r>
              <a:rPr lang="ru-RU" sz="1600" b="1" dirty="0" smtClean="0"/>
              <a:t>при плане 3000 кв. м. (131,4%)</a:t>
            </a:r>
            <a:endParaRPr lang="ru-RU" sz="16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8" y="2743343"/>
            <a:ext cx="4615279" cy="35724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77" y="2743343"/>
            <a:ext cx="4752528" cy="357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88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Рисунок 4"/>
          <p:cNvPicPr/>
          <p:nvPr/>
        </p:nvPicPr>
        <p:blipFill>
          <a:blip r:embed="rId3" cstate="print"/>
          <a:stretch/>
        </p:blipFill>
        <p:spPr>
          <a:xfrm>
            <a:off x="-10440" y="0"/>
            <a:ext cx="777240" cy="1263240"/>
          </a:xfrm>
          <a:prstGeom prst="rect">
            <a:avLst/>
          </a:prstGeom>
          <a:ln>
            <a:noFill/>
          </a:ln>
        </p:spPr>
      </p:pic>
      <p:sp>
        <p:nvSpPr>
          <p:cNvPr id="79" name="CustomShape 1"/>
          <p:cNvSpPr/>
          <p:nvPr/>
        </p:nvSpPr>
        <p:spPr>
          <a:xfrm>
            <a:off x="1004040" y="807480"/>
            <a:ext cx="183600" cy="58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Line 2"/>
          <p:cNvSpPr/>
          <p:nvPr/>
        </p:nvSpPr>
        <p:spPr>
          <a:xfrm>
            <a:off x="843281" y="1007839"/>
            <a:ext cx="7603920" cy="360"/>
          </a:xfrm>
          <a:prstGeom prst="line">
            <a:avLst/>
          </a:prstGeom>
          <a:ln w="12600">
            <a:solidFill>
              <a:srgbClr val="3B45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81" name="Рисунок 8"/>
          <p:cNvPicPr/>
          <p:nvPr/>
        </p:nvPicPr>
        <p:blipFill>
          <a:blip r:embed="rId4" cstate="print"/>
          <a:stretch/>
        </p:blipFill>
        <p:spPr>
          <a:xfrm>
            <a:off x="9213106" y="223675"/>
            <a:ext cx="1624320" cy="1150920"/>
          </a:xfrm>
          <a:prstGeom prst="rect">
            <a:avLst/>
          </a:prstGeom>
          <a:ln>
            <a:noFill/>
          </a:ln>
        </p:spPr>
      </p:pic>
      <p:sp>
        <p:nvSpPr>
          <p:cNvPr id="82" name="CustomShape 3"/>
          <p:cNvSpPr/>
          <p:nvPr/>
        </p:nvSpPr>
        <p:spPr>
          <a:xfrm>
            <a:off x="747287" y="529912"/>
            <a:ext cx="9136869" cy="5693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3B4555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«Жилье и городская среда»  </a:t>
            </a:r>
            <a:r>
              <a:rPr lang="ru-RU" sz="3200" spc="-1" dirty="0" smtClean="0">
                <a:solidFill>
                  <a:srgbClr val="3B4555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sp>
        <p:nvSpPr>
          <p:cNvPr id="84" name="CustomShape 5"/>
          <p:cNvSpPr/>
          <p:nvPr/>
        </p:nvSpPr>
        <p:spPr>
          <a:xfrm>
            <a:off x="576462" y="4248199"/>
            <a:ext cx="10225134" cy="194421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just">
              <a:lnSpc>
                <a:spcPct val="100000"/>
              </a:lnSpc>
            </a:pPr>
            <a:r>
              <a:rPr lang="ru-RU" spc="-1" dirty="0" smtClean="0">
                <a:solidFill>
                  <a:srgbClr val="3B4555"/>
                </a:solidFill>
                <a:uFill>
                  <a:solidFill>
                    <a:srgbClr val="FFFFFF"/>
                  </a:solidFill>
                </a:uFill>
                <a:latin typeface="Futura PT Medium"/>
                <a:ea typeface="Times New Roman"/>
              </a:rPr>
              <a:t> </a:t>
            </a:r>
            <a:endParaRPr lang="ru-RU" sz="2400" spc="-1" dirty="0" smtClean="0">
              <a:solidFill>
                <a:srgbClr val="3B4555"/>
              </a:solidFill>
              <a:uFill>
                <a:solidFill>
                  <a:srgbClr val="FFFFFF"/>
                </a:solidFill>
              </a:uFill>
              <a:latin typeface="Futura PT Medium"/>
              <a:ea typeface="Times New Roman"/>
            </a:endParaRPr>
          </a:p>
          <a:p>
            <a:pPr algn="just">
              <a:lnSpc>
                <a:spcPct val="100000"/>
              </a:lnSpc>
            </a:pPr>
            <a:endParaRPr lang="ru-RU" sz="2400" spc="-1" dirty="0" smtClean="0">
              <a:solidFill>
                <a:srgbClr val="3B4555"/>
              </a:solidFill>
              <a:uFill>
                <a:solidFill>
                  <a:srgbClr val="FFFFFF"/>
                </a:solidFill>
              </a:uFill>
              <a:latin typeface="Futura PT Medium"/>
              <a:ea typeface="Times New Roman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9" name="Picture 5" descr="\\SKLAD\press_all\press3\Мои документы\Пресс-релиз АГБ\2019\05 май\Для слайдов\Выезд из города - 1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57944" y="2767693"/>
            <a:ext cx="2442204" cy="342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61427" y="4587526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cs typeface="Times New Roman" panose="02020603050405020304" pitchFamily="18" charset="0"/>
            </a:endParaRPr>
          </a:p>
          <a:p>
            <a:pPr algn="ctr"/>
            <a:r>
              <a:rPr lang="ru-RU" sz="1600" dirty="0" err="1" smtClean="0">
                <a:solidFill>
                  <a:schemeClr val="bg1"/>
                </a:solidFill>
                <a:cs typeface="Times New Roman" panose="02020603050405020304" pitchFamily="18" charset="0"/>
              </a:rPr>
              <a:t>пгт</a:t>
            </a:r>
            <a:r>
              <a:rPr lang="ru-RU" sz="16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. Зеленогорский,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ул. Центральная, д.№14</a:t>
            </a:r>
            <a:endParaRPr lang="ru-RU" sz="16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6234" y="2052964"/>
            <a:ext cx="289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600" b="1" dirty="0"/>
              <a:t>б</a:t>
            </a:r>
            <a:r>
              <a:rPr lang="ru-RU" sz="1600" b="1" dirty="0" smtClean="0"/>
              <a:t>лагоустройство придомовых территорий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877081" y="1391040"/>
            <a:ext cx="8250825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комфортной городской среды»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5416" y="1031897"/>
            <a:ext cx="474153" cy="359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11" y="2767693"/>
            <a:ext cx="2604078" cy="34247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12243" y="205296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600" b="1" dirty="0" smtClean="0"/>
              <a:t>благоустройство общественных пространств</a:t>
            </a:r>
            <a:endParaRPr lang="ru-RU" sz="1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0507" y="2767693"/>
            <a:ext cx="2818569" cy="34247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8429" y="5256311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chemeClr val="bg1"/>
                </a:solidFill>
              </a:rPr>
              <a:t>Пгт</a:t>
            </a:r>
            <a:r>
              <a:rPr lang="ru-RU" sz="1600" dirty="0" smtClean="0">
                <a:solidFill>
                  <a:schemeClr val="bg1"/>
                </a:solidFill>
              </a:rPr>
              <a:t>. Зеленогорский, д. 406, 425 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8181" y="5256310"/>
            <a:ext cx="220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chemeClr val="bg1"/>
                </a:solidFill>
              </a:rPr>
              <a:t>Пгт</a:t>
            </a:r>
            <a:r>
              <a:rPr lang="ru-RU" sz="1600" dirty="0" smtClean="0">
                <a:solidFill>
                  <a:schemeClr val="bg1"/>
                </a:solidFill>
              </a:rPr>
              <a:t>. Зеленогорский, д. 14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8359" y="5256310"/>
            <a:ext cx="2392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chemeClr val="bg1"/>
                </a:solidFill>
              </a:rPr>
              <a:t>Пгт</a:t>
            </a:r>
            <a:r>
              <a:rPr lang="ru-RU" sz="1600" dirty="0" smtClean="0">
                <a:solidFill>
                  <a:schemeClr val="bg1"/>
                </a:solidFill>
              </a:rPr>
              <a:t>. Крапивинский, Сквер Победителей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6928" y="5220307"/>
            <a:ext cx="2486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chemeClr val="bg1"/>
                </a:solidFill>
              </a:rPr>
              <a:t>Пгт</a:t>
            </a:r>
            <a:r>
              <a:rPr lang="ru-RU" sz="1600" dirty="0" smtClean="0">
                <a:solidFill>
                  <a:schemeClr val="bg1"/>
                </a:solidFill>
              </a:rPr>
              <a:t>. Зеленогорский, аллея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6439" y="2766166"/>
            <a:ext cx="2810500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610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98977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43368" y="506393"/>
            <a:ext cx="54466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44814" y="5950243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880" y="935831"/>
            <a:ext cx="474153" cy="359144"/>
          </a:xfrm>
          <a:prstGeom prst="rect">
            <a:avLst/>
          </a:prstGeom>
        </p:spPr>
      </p:pic>
      <p:sp>
        <p:nvSpPr>
          <p:cNvPr id="17" name="Выноска со стрелкой вниз 16"/>
          <p:cNvSpPr/>
          <p:nvPr/>
        </p:nvSpPr>
        <p:spPr>
          <a:xfrm>
            <a:off x="3312765" y="1324056"/>
            <a:ext cx="3456384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«Культурная среда»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7874" y="1952367"/>
            <a:ext cx="104657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b="1" dirty="0" smtClean="0"/>
              <a:t>открытие 3-</a:t>
            </a:r>
            <a:r>
              <a:rPr lang="en-US" sz="1600" b="1" dirty="0" smtClean="0"/>
              <a:t>D </a:t>
            </a:r>
            <a:r>
              <a:rPr lang="ru-RU" sz="1600" b="1" dirty="0" smtClean="0"/>
              <a:t>кинозала в Зеленовском СДК;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b="1" dirty="0" smtClean="0"/>
              <a:t>укрепление материально-технической базы Зеленовского СДК;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b="1" dirty="0" smtClean="0"/>
              <a:t>в 2020 году модернизация Тарадановского СДК.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1600" dirty="0" smtClean="0"/>
          </a:p>
          <a:p>
            <a:pPr marL="342900" indent="-342900">
              <a:buFont typeface="Wingdings" pitchFamily="2" charset="2"/>
              <a:buChar char="Ø"/>
            </a:pP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3700697" y="6083580"/>
            <a:ext cx="4536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Зеленовский сельский Дом культуры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0698" y="5388158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Было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7244" y="5616351"/>
            <a:ext cx="1962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Стало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308" y="3074021"/>
            <a:ext cx="3426249" cy="290914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2605" y="3074021"/>
            <a:ext cx="3520406" cy="290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98977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43368" y="506393"/>
            <a:ext cx="54466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44814" y="5950243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880" y="935831"/>
            <a:ext cx="474153" cy="359144"/>
          </a:xfrm>
          <a:prstGeom prst="rect">
            <a:avLst/>
          </a:prstGeom>
        </p:spPr>
      </p:pic>
      <p:sp>
        <p:nvSpPr>
          <p:cNvPr id="17" name="Выноска со стрелкой вниз 16"/>
          <p:cNvSpPr/>
          <p:nvPr/>
        </p:nvSpPr>
        <p:spPr>
          <a:xfrm>
            <a:off x="3312765" y="1324056"/>
            <a:ext cx="3456384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«Культурная среда»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7874" y="1952367"/>
            <a:ext cx="10465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endParaRPr lang="ru-RU" sz="1600" dirty="0" smtClean="0"/>
          </a:p>
          <a:p>
            <a:pPr marL="342900" indent="-342900">
              <a:buFont typeface="Wingdings" pitchFamily="2" charset="2"/>
              <a:buChar char="Ø"/>
            </a:pP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700698" y="5388158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Было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7244" y="5616351"/>
            <a:ext cx="1962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Стало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781" y="1925322"/>
            <a:ext cx="4083840" cy="38350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80517" y="2244754"/>
            <a:ext cx="54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2019 году: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Каменный СДК получил субсидию на 100 тыс. руб.;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Школа искусств получила пианино отечественного производства.</a:t>
            </a:r>
          </a:p>
          <a:p>
            <a:r>
              <a:rPr lang="ru-RU" b="1" dirty="0" smtClean="0"/>
              <a:t>В 2020 году: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выделена целевая субсидия в размере 3,7 млн. руб. на приобретение музыкальных инструментов.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9463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3433593" y="1313044"/>
            <a:ext cx="2607019" cy="6236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67874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2063" y="506393"/>
            <a:ext cx="596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«Демография»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52461" y="1262244"/>
            <a:ext cx="2769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«Спорт – норма жизни»</a:t>
            </a:r>
            <a:endParaRPr lang="ru-RU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699" y="935831"/>
            <a:ext cx="682811" cy="3728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7260" y="2002303"/>
            <a:ext cx="9960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доля </a:t>
            </a:r>
            <a:r>
              <a:rPr lang="ru-RU" b="1" dirty="0"/>
              <a:t>граждан, систематически занимающихся физической культурой 44,5</a:t>
            </a:r>
            <a:r>
              <a:rPr lang="ru-RU" b="1" dirty="0" smtClean="0"/>
              <a:t>%;</a:t>
            </a:r>
            <a:endParaRPr lang="ru-RU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997 </a:t>
            </a:r>
            <a:r>
              <a:rPr lang="ru-RU" b="1" dirty="0"/>
              <a:t>человек приняли участие по выполнению нормативов </a:t>
            </a:r>
            <a:r>
              <a:rPr lang="ru-RU" b="1" dirty="0" smtClean="0"/>
              <a:t>ГТО </a:t>
            </a:r>
            <a:r>
              <a:rPr lang="ru-RU" b="1" dirty="0"/>
              <a:t>(124,6</a:t>
            </a:r>
            <a:r>
              <a:rPr lang="ru-RU" b="1" dirty="0" smtClean="0"/>
              <a:t>% от плана). 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274" y="3235324"/>
            <a:ext cx="9525" cy="9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57" y="3003203"/>
            <a:ext cx="4457124" cy="333781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1" y="3003203"/>
            <a:ext cx="4464133" cy="333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2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3504195" y="1308664"/>
            <a:ext cx="2607019" cy="6236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67874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2063" y="506393"/>
            <a:ext cx="596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«Демография»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23062" y="1262244"/>
            <a:ext cx="2769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«Спорт – норма жизни»</a:t>
            </a:r>
            <a:endParaRPr lang="ru-RU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4" b="33586"/>
          <a:stretch/>
        </p:blipFill>
        <p:spPr>
          <a:xfrm>
            <a:off x="936502" y="3391313"/>
            <a:ext cx="2952328" cy="28731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901" y="935831"/>
            <a:ext cx="541609" cy="3728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8230" y="1551907"/>
            <a:ext cx="6860204" cy="243143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1600" b="1" dirty="0" smtClean="0"/>
              <a:t>В 2019 году приобретено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микроавтобус;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снегоход «Буран»;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12 пар гоночных лыж;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6 пар лыжероллеров;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10 велосипедов и </a:t>
            </a:r>
            <a:r>
              <a:rPr lang="ru-RU" sz="1600" b="1" dirty="0" err="1" smtClean="0"/>
              <a:t>велопарковка</a:t>
            </a:r>
            <a:r>
              <a:rPr lang="ru-RU" sz="1600" b="1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р</a:t>
            </a:r>
            <a:r>
              <a:rPr lang="ru-RU" sz="1600" b="1" dirty="0" smtClean="0"/>
              <a:t>олики.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4211" y="1978772"/>
            <a:ext cx="2974978" cy="42856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8434" y="2008338"/>
            <a:ext cx="3311155" cy="20238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8434" y="4176191"/>
            <a:ext cx="3311155" cy="210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4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67874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2063" y="506393"/>
            <a:ext cx="596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«Демография»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3360" y="928164"/>
            <a:ext cx="682811" cy="374762"/>
          </a:xfrm>
          <a:prstGeom prst="rect">
            <a:avLst/>
          </a:prstGeom>
        </p:spPr>
      </p:pic>
      <p:sp>
        <p:nvSpPr>
          <p:cNvPr id="23" name="Выноска со стрелкой вниз 22"/>
          <p:cNvSpPr/>
          <p:nvPr/>
        </p:nvSpPr>
        <p:spPr>
          <a:xfrm>
            <a:off x="3421255" y="1339151"/>
            <a:ext cx="2607019" cy="6236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«Старшее поколение»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4" y="3672135"/>
            <a:ext cx="3243344" cy="25922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4453" y="1978174"/>
            <a:ext cx="100841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п</a:t>
            </a:r>
            <a:r>
              <a:rPr lang="ru-RU" b="1" dirty="0" smtClean="0"/>
              <a:t>олучен специализированный автотранспорт;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4 специалиста прошли обучение;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организовано 18 социальных клубов;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22 человека старшего поколения – волонтеры;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29 человек предпенсионного возраста завершили профессиональное обучение.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229" y="3672135"/>
            <a:ext cx="3456384" cy="25922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838" y="3672135"/>
            <a:ext cx="331236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5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67874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2063" y="506393"/>
            <a:ext cx="596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«Демография»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1954" y="940511"/>
            <a:ext cx="682811" cy="374762"/>
          </a:xfrm>
          <a:prstGeom prst="rect">
            <a:avLst/>
          </a:prstGeom>
        </p:spPr>
      </p:pic>
      <p:sp>
        <p:nvSpPr>
          <p:cNvPr id="24" name="Выноска со стрелкой вниз 23"/>
          <p:cNvSpPr/>
          <p:nvPr/>
        </p:nvSpPr>
        <p:spPr>
          <a:xfrm>
            <a:off x="2691516" y="1333199"/>
            <a:ext cx="3383686" cy="91385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«Финансовая поддержка семей при рождении детей»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20476" y="2247055"/>
            <a:ext cx="54726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Ежемесячные денежные выплаты </a:t>
            </a:r>
            <a:r>
              <a:rPr lang="ru-RU" b="1" dirty="0"/>
              <a:t>при рождении (усыновлении) первого ребенка </a:t>
            </a:r>
            <a:r>
              <a:rPr lang="ru-RU" b="1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Ежемесячные денежные выплаты, </a:t>
            </a:r>
            <a:r>
              <a:rPr lang="ru-RU" b="1" dirty="0"/>
              <a:t>предоставляемую в случае рождения (усыновления) третьего или последующего ребенка до достижения ребенком возраста 3 </a:t>
            </a:r>
            <a:r>
              <a:rPr lang="ru-RU" b="1" dirty="0" smtClean="0"/>
              <a:t>лет; </a:t>
            </a:r>
            <a:endParaRPr lang="ru-RU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Меры </a:t>
            </a:r>
            <a:r>
              <a:rPr lang="ru-RU" b="1" dirty="0"/>
              <a:t>социальной поддержки многодетным семьям, установленные для семей, воспитывающих трех и более </a:t>
            </a:r>
            <a:r>
              <a:rPr lang="ru-RU" b="1" dirty="0" smtClean="0"/>
              <a:t>детей;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/>
              <a:t>Средства </a:t>
            </a:r>
            <a:r>
              <a:rPr lang="ru-RU" b="1" dirty="0"/>
              <a:t>областного материнского </a:t>
            </a:r>
            <a:r>
              <a:rPr lang="ru-RU" b="1" dirty="0" smtClean="0"/>
              <a:t>капитала.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24" y="2159967"/>
            <a:ext cx="446449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5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80176" y="931178"/>
            <a:ext cx="7591341" cy="4653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780176" y="0"/>
            <a:ext cx="7603643" cy="67167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Реализация национальных проектов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7874" y="46576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«Демография»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413" y="1425509"/>
            <a:ext cx="75608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С января текущего года семьи, чьи доходы не превышают двух прожиточных минимумов на человека, будут получать ежемесячные выплаты на первых и вторых детей до трёх лет.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Размер выплаты зависит от прожиточного минимума в конкретном регионе. </a:t>
            </a:r>
            <a:endParaRPr lang="ru-RU" b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С 1 января 2020 года материнский капитал начнут выплачивать при рождении первого ребенка, а сама программа будет продлена до 2026-го. Размер </a:t>
            </a:r>
            <a:r>
              <a:rPr lang="ru-RU" b="1" dirty="0" err="1"/>
              <a:t>маткапитала</a:t>
            </a:r>
            <a:r>
              <a:rPr lang="ru-RU" b="1" dirty="0"/>
              <a:t> на первого ребенка составит </a:t>
            </a:r>
            <a:br>
              <a:rPr lang="ru-RU" b="1" dirty="0"/>
            </a:br>
            <a:r>
              <a:rPr lang="ru-RU" b="1" dirty="0"/>
              <a:t>466,6 тыс. руб.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При рождении второго ребенка семьям, получившим </a:t>
            </a:r>
            <a:r>
              <a:rPr lang="ru-RU" b="1" dirty="0" err="1"/>
              <a:t>маткапитал</a:t>
            </a:r>
            <a:r>
              <a:rPr lang="ru-RU" b="1" dirty="0"/>
              <a:t> на первого, добавят еще 150 тыс. руб.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/>
              <a:t>После рождения третьего ребенка семьи могут получить от государства 450 тыс. руб. на погашение ипотечного кредита.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261" y="1828789"/>
            <a:ext cx="3600400" cy="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3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71767" y="1079847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6462" y="1236961"/>
            <a:ext cx="9222994" cy="4702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Указом президента РФ от 07.05.2018г. № 204 «О национальных целях и стратегических задачах развития Российской Федерации на период до 2024 года»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были разработаны и утверждены Нацпроекты в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сферах: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Человеческий капитал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Здравоохранение (1 января 2019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 (1 января 2019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Демография (1 января 2019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 (1 января 2019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Комфортная среда для жизни: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Безопасные и качественные автомобильные дороги (3 декабря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Жильё и городская среда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Экология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Экономический рост: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Наука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Малое и среднее предпринимательство и поддержка индивидуальной предпринимательской инициативы (15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Цифровая экономика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Производительность труда и поддержка занятости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Международная кооперация и экспорт (1 октября 2018 — 31 декабря 2024)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Комплексный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модернизации и расширения магистральной инфраструктуры (1 октября 2018 — 31 декабря 2024)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743268" y="1330541"/>
            <a:ext cx="8940940" cy="684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64492" y="506393"/>
            <a:ext cx="8934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«Малое и </a:t>
            </a:r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предпринимательство 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индивидуальной предпринимательской инициативы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 smtClean="0">
              <a:solidFill>
                <a:srgbClr val="3B4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5369" y="3093751"/>
            <a:ext cx="2769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cs typeface="Times New Roman" panose="02020603050405020304" pitchFamily="18" charset="0"/>
              </a:rPr>
              <a:t>«Спорт – норма жизни»</a:t>
            </a:r>
            <a:endParaRPr lang="ru-RU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012" y="1350699"/>
            <a:ext cx="682811" cy="374762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48473" y="2840218"/>
            <a:ext cx="5544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endParaRPr lang="ru-RU" sz="14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9484" y="2549596"/>
            <a:ext cx="4392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557 субъектов малого и среднего предпринимательства;</a:t>
            </a:r>
            <a:endParaRPr lang="ru-RU" sz="16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з</a:t>
            </a:r>
            <a:r>
              <a:rPr lang="ru-RU" sz="1600" b="1" dirty="0" smtClean="0"/>
              <a:t>арегистрировано </a:t>
            </a:r>
            <a:r>
              <a:rPr lang="ru-RU" sz="1600" b="1" dirty="0"/>
              <a:t>79 субъектов малого и среднего предпринимательства;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/>
              <a:t>организовано 224 рабочих места.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640011" y="1721606"/>
            <a:ext cx="2952328" cy="879863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07804" y="1670364"/>
            <a:ext cx="2703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«Популяризация предпринимательства»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3750" y="1350699"/>
            <a:ext cx="682811" cy="3779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2073" y="1720807"/>
            <a:ext cx="4187381" cy="90838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710203" y="1658735"/>
            <a:ext cx="3991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«Улучшение условий ведения предпринимательской деятельности»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12073" y="2717862"/>
            <a:ext cx="418738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о</a:t>
            </a:r>
            <a:r>
              <a:rPr lang="ru-RU" sz="1600" b="1" dirty="0" smtClean="0"/>
              <a:t>казание имущественной </a:t>
            </a:r>
            <a:r>
              <a:rPr lang="ru-RU" sz="1600" b="1" dirty="0"/>
              <a:t>поддержки субъектов малого и среднего </a:t>
            </a:r>
            <a:r>
              <a:rPr lang="ru-RU" sz="1600" b="1" dirty="0" smtClean="0"/>
              <a:t>предпринимательства.</a:t>
            </a:r>
            <a:endParaRPr lang="ru-RU" sz="16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000" y="3600127"/>
            <a:ext cx="3449719" cy="277629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64" y="3873035"/>
            <a:ext cx="3091123" cy="250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5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743268" y="1330541"/>
            <a:ext cx="8940940" cy="684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64492" y="506393"/>
            <a:ext cx="8934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«Малое и </a:t>
            </a:r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предпринимательство 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индивидуальной предпринимательской инициативы</a:t>
            </a:r>
            <a:r>
              <a:rPr lang="ru-RU" sz="2400" dirty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 smtClean="0">
              <a:solidFill>
                <a:srgbClr val="3B4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5369" y="3093751"/>
            <a:ext cx="2769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cs typeface="Times New Roman" panose="02020603050405020304" pitchFamily="18" charset="0"/>
              </a:rPr>
              <a:t>«Спорт – норма жизни»</a:t>
            </a:r>
            <a:endParaRPr lang="ru-RU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595" y="1348413"/>
            <a:ext cx="682811" cy="374762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48473" y="2840218"/>
            <a:ext cx="5544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endParaRPr lang="ru-RU" sz="14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7904" y="1348413"/>
            <a:ext cx="682811" cy="3747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916" y="4078215"/>
            <a:ext cx="3220786" cy="23396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586" y="4078215"/>
            <a:ext cx="3320488" cy="2339675"/>
          </a:xfrm>
          <a:prstGeom prst="rect">
            <a:avLst/>
          </a:prstGeom>
        </p:spPr>
      </p:pic>
      <p:sp>
        <p:nvSpPr>
          <p:cNvPr id="2" name="Выноска со стрелкой вниз 1"/>
          <p:cNvSpPr/>
          <p:nvPr/>
        </p:nvSpPr>
        <p:spPr>
          <a:xfrm>
            <a:off x="1044186" y="1734198"/>
            <a:ext cx="4401627" cy="130721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44186" y="1673408"/>
            <a:ext cx="4179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«Расширение доступа субъектов МСП к финансовой поддержке, в том числе, к льготному финансированию»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989755" y="1734198"/>
            <a:ext cx="3399110" cy="130721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«Акселерация субъектов МСП»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44186" y="3000997"/>
            <a:ext cx="4293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к</a:t>
            </a:r>
            <a:r>
              <a:rPr lang="ru-RU" sz="1600" b="1" dirty="0" smtClean="0"/>
              <a:t>онсультационная поддержка;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п</a:t>
            </a:r>
            <a:r>
              <a:rPr lang="ru-RU" sz="1600" b="1" dirty="0" smtClean="0"/>
              <a:t>убликации в газете;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и</a:t>
            </a:r>
            <a:r>
              <a:rPr lang="ru-RU" sz="1600" b="1" dirty="0" smtClean="0"/>
              <a:t>нформация на официальном сайте АКМО.</a:t>
            </a:r>
            <a:endParaRPr lang="ru-RU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121077" y="3093751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/>
              <a:t>у</a:t>
            </a:r>
            <a:r>
              <a:rPr lang="ru-RU" sz="1600" b="1" dirty="0" smtClean="0"/>
              <a:t>частие в конкурсах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8416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80176" y="931178"/>
            <a:ext cx="7591341" cy="4653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69703" y="166685"/>
            <a:ext cx="7603643" cy="67167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Целевые показатели в области здравоохранения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6461" y="1028654"/>
            <a:ext cx="9150987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91454776"/>
              </p:ext>
            </p:extLst>
          </p:nvPr>
        </p:nvGraphicFramePr>
        <p:xfrm>
          <a:off x="504453" y="1386443"/>
          <a:ext cx="9721080" cy="4828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687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80176" y="931178"/>
            <a:ext cx="7591341" cy="4653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69703" y="166685"/>
            <a:ext cx="7603643" cy="67167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Целевые показатели в области здравоохранения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6461" y="1028654"/>
            <a:ext cx="9150987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65475303"/>
              </p:ext>
            </p:extLst>
          </p:nvPr>
        </p:nvGraphicFramePr>
        <p:xfrm>
          <a:off x="1440557" y="1230555"/>
          <a:ext cx="8873834" cy="5033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668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80176" y="931178"/>
            <a:ext cx="7591341" cy="4653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69703" y="166685"/>
            <a:ext cx="7603643" cy="67167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Целевые показатели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6461" y="1028654"/>
            <a:ext cx="9150987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76249267"/>
              </p:ext>
            </p:extLst>
          </p:nvPr>
        </p:nvGraphicFramePr>
        <p:xfrm>
          <a:off x="899607" y="1022514"/>
          <a:ext cx="3552659" cy="279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943903206"/>
              </p:ext>
            </p:extLst>
          </p:nvPr>
        </p:nvGraphicFramePr>
        <p:xfrm>
          <a:off x="5313527" y="1047371"/>
          <a:ext cx="3552659" cy="279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168483239"/>
              </p:ext>
            </p:extLst>
          </p:nvPr>
        </p:nvGraphicFramePr>
        <p:xfrm>
          <a:off x="2592685" y="3590543"/>
          <a:ext cx="4032448" cy="279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15227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653" y="2058"/>
            <a:ext cx="9512422" cy="6482843"/>
          </a:xfrm>
          <a:prstGeom prst="rect">
            <a:avLst/>
          </a:prstGeom>
        </p:spPr>
      </p:pic>
      <p:pic>
        <p:nvPicPr>
          <p:cNvPr id="4098" name="Picture 2" descr="D:\Work\Bachti\!!!ВНУТРЕННИЕ\декабрь\презентация\gerb_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10" y="431775"/>
            <a:ext cx="100164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268" y="431775"/>
            <a:ext cx="719390" cy="10668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4493" y="2231975"/>
            <a:ext cx="62172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Необходимо не только разрабатывать мероприятия по достижению показателей </a:t>
            </a:r>
            <a:r>
              <a:rPr lang="ru-RU" sz="2400" b="1" dirty="0" smtClean="0"/>
              <a:t>национальных проектов</a:t>
            </a:r>
            <a:r>
              <a:rPr lang="ru-RU" sz="2400" b="1" dirty="0"/>
              <a:t>, но и достигать их, а также осваивать денежные средства, выделенные на эти проекты. </a:t>
            </a:r>
          </a:p>
        </p:txBody>
      </p:sp>
    </p:spTree>
    <p:extLst>
      <p:ext uri="{BB962C8B-B14F-4D97-AF65-F5344CB8AC3E}">
        <p14:creationId xmlns:p14="http://schemas.microsoft.com/office/powerpoint/2010/main" val="1904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653" y="2058"/>
            <a:ext cx="9512422" cy="64828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0557" y="2447999"/>
            <a:ext cx="444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3B4555"/>
                </a:solidFill>
                <a:latin typeface="Futura PT Medium" pitchFamily="34" charset="-52"/>
              </a:rPr>
              <a:t>Спасибо </a:t>
            </a:r>
          </a:p>
          <a:p>
            <a:r>
              <a:rPr lang="ru-RU" sz="3600" b="1" dirty="0" smtClean="0">
                <a:solidFill>
                  <a:srgbClr val="3B4555"/>
                </a:solidFill>
                <a:latin typeface="Futura PT Medium" pitchFamily="34" charset="-52"/>
              </a:rPr>
              <a:t>за внимание!</a:t>
            </a:r>
            <a:endParaRPr lang="ru-RU" sz="3600" b="1" dirty="0">
              <a:solidFill>
                <a:srgbClr val="3B4555"/>
              </a:solidFill>
              <a:latin typeface="Futura PT Medium" pitchFamily="34" charset="-52"/>
            </a:endParaRPr>
          </a:p>
        </p:txBody>
      </p:sp>
      <p:pic>
        <p:nvPicPr>
          <p:cNvPr id="4098" name="Picture 2" descr="D:\Work\Bachti\!!!ВНУТРЕННИЕ\декабрь\презентация\gerb_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10" y="431775"/>
            <a:ext cx="100164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268" y="431775"/>
            <a:ext cx="719390" cy="10668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921367" y="863823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4453" y="1095402"/>
            <a:ext cx="9222994" cy="5055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Указом Президента России от 7 мая 2018 года «О национальных целях и стратегических задачах развития РФ на период до 2024 года» определены 9 национальных целей: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устойчивого естественного роста численности населения Российской Федерации;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ожидаемой продолжительности жизни до 78 лет (к 2030 году - до 80 лет);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устойчивого роста реальных доходов граждан, а также роста уровня пенсионного обеспечения выше уровня инфляции;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два раза уровня бедности в Российской Федерации;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улучшение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жилищных условий не менее 5 млн. семей ежегодно;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технологического развития Российской Федерации, увеличение количества организаций, осуществляющих технологические инновации, до 50 процентов от их общего числа;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ускоренного внедрения цифровых технологий в экономике и социальной сфере;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вхождение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Российской Федерации в число пяти крупнейших экономик мира, обеспечение темпов экономического роста выше мировых при сохранении макроэкономической стабильности, в том числе инфляции на уровне, не превышающем 4 процентов;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базовых отраслях экономики, прежде всего в обрабатывающей промышленности и агропромышленном комплексе, высокопроизводительного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экспортно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ориентированного сектора, развивающегося на основе современных технологий и обеспеченного высококвалифицированными кадрами.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3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sp>
        <p:nvSpPr>
          <p:cNvPr id="41" name="Скругленный прямоугольник 40"/>
          <p:cNvSpPr/>
          <p:nvPr/>
        </p:nvSpPr>
        <p:spPr>
          <a:xfrm>
            <a:off x="5492048" y="3586615"/>
            <a:ext cx="4638249" cy="9241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492048" y="2399257"/>
            <a:ext cx="4140408" cy="315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69093" y="1724389"/>
            <a:ext cx="3926264" cy="2976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469093" y="1056218"/>
            <a:ext cx="3885160" cy="3126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22081" y="4614705"/>
            <a:ext cx="5002034" cy="6535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54031" y="1787400"/>
            <a:ext cx="4982966" cy="317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1163" y="1071099"/>
            <a:ext cx="4273083" cy="327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65187" y="935831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052111" y="183228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1163" y="1019397"/>
            <a:ext cx="4426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«Образование»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«Современная школа»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4031" y="1751455"/>
            <a:ext cx="513813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«Здравоохранение»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«Формирование системы мотивации граждан к здоровому образу жизни, включая здоровое питание и отказ от вредных привычек»;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«Создание единого цифрового контура в здравоохранении на основе ЕГИСЗ»;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«Программа развития детского здравоохранения, включая создание современной инфраструктуры оказания медицинской помощи детям»;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«Обеспечение медицинских организаций системы здравоохранения квалифицированными кадрами».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8358" y="4614705"/>
            <a:ext cx="68120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«Жилье и городская </a:t>
            </a:r>
          </a:p>
          <a:p>
            <a:r>
              <a:rPr lang="ru-RU" dirty="0" smtClean="0">
                <a:solidFill>
                  <a:prstClr val="white"/>
                </a:solidFill>
              </a:rPr>
              <a:t>среда»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«Жилье»;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«Формирование комфортной городской среды».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78677" y="1019398"/>
            <a:ext cx="3967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«Экология»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«Чистая вода».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06658" y="1679202"/>
            <a:ext cx="3922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«Культура»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«Культурная среда».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06658" y="2325533"/>
            <a:ext cx="53768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«Демография»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«Спорт – норма жизни»;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«Старшее поколение»;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«Финансовая поддержка семей при рождении детей».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42055" y="3555236"/>
            <a:ext cx="5167440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Национальный проект «МСП и поддержка</a:t>
            </a:r>
          </a:p>
          <a:p>
            <a:r>
              <a:rPr lang="ru-RU" dirty="0" smtClean="0">
                <a:solidFill>
                  <a:prstClr val="white"/>
                </a:solidFill>
              </a:rPr>
              <a:t>индивидуальной предпринимательской</a:t>
            </a:r>
          </a:p>
          <a:p>
            <a:r>
              <a:rPr lang="ru-RU" dirty="0" smtClean="0">
                <a:solidFill>
                  <a:prstClr val="white"/>
                </a:solidFill>
              </a:rPr>
              <a:t>инициативы»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«Популяризация предпринимательства»;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«Улучшение условий ведения предпринимательской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деятельности»;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«Расширение доступа субъектов МСП к финансовой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поддержке, в том числе, к льготному финансированию»;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</a:rPr>
              <a:t>«Акселерация субъектов МСП».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носка со стрелкой вниз 13"/>
          <p:cNvSpPr/>
          <p:nvPr/>
        </p:nvSpPr>
        <p:spPr>
          <a:xfrm>
            <a:off x="3636173" y="1365300"/>
            <a:ext cx="3489256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0110" y="564785"/>
            <a:ext cx="6037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71767" y="1079847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6821" y="6049381"/>
            <a:ext cx="54603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Шевелёвская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66198" y="6049381"/>
            <a:ext cx="54009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Борисовская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962616" y="1096543"/>
            <a:ext cx="621602" cy="3596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9983" y="1265840"/>
            <a:ext cx="3600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«Современная школа»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9" y="2797985"/>
            <a:ext cx="2807948" cy="325139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85" y="2795834"/>
            <a:ext cx="2846285" cy="325354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10" y="2789599"/>
            <a:ext cx="2602139" cy="3259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3394" y="2793835"/>
            <a:ext cx="2694666" cy="32555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8696" y="1871935"/>
            <a:ext cx="10782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b="1" dirty="0"/>
              <a:t>В Шевелевской и Борисовской школах были открыты «Точки роста»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b="1" dirty="0"/>
              <a:t>24 педагога, работающих в центре «Точка роста», прошли курсы повышения квалификации (онлайн-обучение)</a:t>
            </a:r>
          </a:p>
        </p:txBody>
      </p:sp>
    </p:spTree>
    <p:extLst>
      <p:ext uri="{BB962C8B-B14F-4D97-AF65-F5344CB8AC3E}">
        <p14:creationId xmlns:p14="http://schemas.microsoft.com/office/powerpoint/2010/main" val="243286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носка со стрелкой вниз 13"/>
          <p:cNvSpPr/>
          <p:nvPr/>
        </p:nvSpPr>
        <p:spPr>
          <a:xfrm>
            <a:off x="3528789" y="1624676"/>
            <a:ext cx="3489256" cy="56019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0110" y="564785"/>
            <a:ext cx="6037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71767" y="1079847"/>
            <a:ext cx="7603643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6415" y="5321078"/>
            <a:ext cx="3561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953170" y="1101143"/>
            <a:ext cx="621602" cy="5309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28789" y="1510573"/>
            <a:ext cx="422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 каждого ребенка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696" y="2138387"/>
            <a:ext cx="58863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18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конца 2020 года будет внедрена система персонифицированного дополнительного образования детей;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вводится именной сертификат.</a:t>
            </a:r>
            <a:endParaRPr lang="ru-RU" sz="18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907" y="3443310"/>
            <a:ext cx="4113082" cy="27491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800" y="2138387"/>
            <a:ext cx="3967757" cy="405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864493" y="991470"/>
            <a:ext cx="8784976" cy="1636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80110" y="486523"/>
            <a:ext cx="6692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«Здравоохранение»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261505" y="1434027"/>
            <a:ext cx="24003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white"/>
                </a:solidFill>
              </a:rPr>
              <a:t>«Обеспечение медицинских организаций системы </a:t>
            </a:r>
            <a:r>
              <a:rPr lang="ru-RU" sz="1400" b="1" dirty="0" smtClean="0">
                <a:solidFill>
                  <a:prstClr val="white"/>
                </a:solidFill>
              </a:rPr>
              <a:t>здравоохранения </a:t>
            </a:r>
            <a:r>
              <a:rPr lang="ru-RU" sz="1400" b="1" dirty="0">
                <a:solidFill>
                  <a:prstClr val="white"/>
                </a:solidFill>
              </a:rPr>
              <a:t>квалифицированными </a:t>
            </a:r>
            <a:r>
              <a:rPr lang="ru-RU" sz="1400" b="1" dirty="0" smtClean="0">
                <a:solidFill>
                  <a:prstClr val="white"/>
                </a:solidFill>
              </a:rPr>
              <a:t>кадрами</a:t>
            </a:r>
            <a:r>
              <a:rPr lang="ru-RU" sz="1400" b="1" dirty="0">
                <a:solidFill>
                  <a:prstClr val="white"/>
                </a:solidFill>
              </a:rPr>
              <a:t>».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464893" y="1009742"/>
            <a:ext cx="432048" cy="3825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1153053" y="1406702"/>
            <a:ext cx="7108980" cy="7980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«Формирование системы мотивации граждан к здоровому образу жизни, включая здоровое питание и отказ от вредных привычек»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890" y="3728239"/>
            <a:ext cx="3114044" cy="253618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030" y="3728239"/>
            <a:ext cx="3257657" cy="25361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890" y="3728240"/>
            <a:ext cx="3505504" cy="25361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8429" y="2155770"/>
            <a:ext cx="10513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акции, спортивные мероприятия, творческие конкурсы.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школы здоровья для пациентов с сахарным диабетом, школа по отказу от курения.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для населения проводятся лекции по формированию здорового образа жизни, а для фельдшеров регулярно доводится информация по медицинской профилактике.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мотивирование граждан к ведению здорового образа жизни посредством СМИ (90 публикаций)</a:t>
            </a: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6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864493" y="991470"/>
            <a:ext cx="8784976" cy="1636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80110" y="486523"/>
            <a:ext cx="6692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«Здравоохранение»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53581" y="2386103"/>
            <a:ext cx="86458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больничные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вызовов скорой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помощи; 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cаll-центр;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cаll-центр, внедрена открытая регистратура, навигация, в будущем будет открыто картохранилище.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261505" y="1434027"/>
            <a:ext cx="24003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white"/>
                </a:solidFill>
              </a:rPr>
              <a:t>«Обеспечение медицинских организаций системы </a:t>
            </a:r>
            <a:r>
              <a:rPr lang="ru-RU" sz="1400" b="1" dirty="0" smtClean="0">
                <a:solidFill>
                  <a:prstClr val="white"/>
                </a:solidFill>
              </a:rPr>
              <a:t>здравоохранения </a:t>
            </a:r>
            <a:r>
              <a:rPr lang="ru-RU" sz="1400" b="1" dirty="0">
                <a:solidFill>
                  <a:prstClr val="white"/>
                </a:solidFill>
              </a:rPr>
              <a:t>квалифицированными </a:t>
            </a:r>
            <a:r>
              <a:rPr lang="ru-RU" sz="1400" b="1" dirty="0" smtClean="0">
                <a:solidFill>
                  <a:prstClr val="white"/>
                </a:solidFill>
              </a:rPr>
              <a:t>кадрами</a:t>
            </a:r>
            <a:r>
              <a:rPr lang="ru-RU" sz="1400" b="1" dirty="0">
                <a:solidFill>
                  <a:prstClr val="white"/>
                </a:solidFill>
              </a:rPr>
              <a:t>».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464893" y="1009742"/>
            <a:ext cx="432048" cy="5030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1153581" y="1592487"/>
            <a:ext cx="7703800" cy="7980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«Создание единого цифрового контура в здравоохранении на основе единой государственной информационной системы в сфере здравоохранения (ЕГИСЗ)»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051" y="3816151"/>
            <a:ext cx="3994407" cy="25093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1207" y="3816150"/>
            <a:ext cx="4288719" cy="250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8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2" y="0"/>
            <a:ext cx="778356" cy="126449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864493" y="991470"/>
            <a:ext cx="8784976" cy="16369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ork\Bachti\!!!ВНУТРЕННИЕ\декабрь\презентация\фотозона разме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6" y="143743"/>
            <a:ext cx="1578205" cy="12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80110" y="486523"/>
            <a:ext cx="6692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B4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«Здравоохранение»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110" y="47470"/>
            <a:ext cx="7042954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261505" y="1434027"/>
            <a:ext cx="24003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white"/>
                </a:solidFill>
              </a:rPr>
              <a:t>«Обеспечение медицинских организаций системы </a:t>
            </a:r>
            <a:r>
              <a:rPr lang="ru-RU" sz="1400" b="1" dirty="0" smtClean="0">
                <a:solidFill>
                  <a:prstClr val="white"/>
                </a:solidFill>
              </a:rPr>
              <a:t>здравоохранения </a:t>
            </a:r>
            <a:r>
              <a:rPr lang="ru-RU" sz="1400" b="1" dirty="0">
                <a:solidFill>
                  <a:prstClr val="white"/>
                </a:solidFill>
              </a:rPr>
              <a:t>квалифицированными </a:t>
            </a:r>
            <a:r>
              <a:rPr lang="ru-RU" sz="1400" b="1" dirty="0" smtClean="0">
                <a:solidFill>
                  <a:prstClr val="white"/>
                </a:solidFill>
              </a:rPr>
              <a:t>кадрами</a:t>
            </a:r>
            <a:r>
              <a:rPr lang="ru-RU" sz="1400" b="1" dirty="0">
                <a:solidFill>
                  <a:prstClr val="white"/>
                </a:solidFill>
              </a:rPr>
              <a:t>».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464893" y="1009742"/>
            <a:ext cx="432048" cy="5030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1126427" y="1531268"/>
            <a:ext cx="7108980" cy="7980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«Программа развития детского здравоохранения, включая создание современной инфраструктуры оказания медицинской помощи детям»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427" y="3581792"/>
            <a:ext cx="4320481" cy="25077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7874" y="2316500"/>
            <a:ext cx="98176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диспансеризация детей-сирот и детей, попавших в трудную жизненную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ситуацию выполнена на 96%: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 плане 138 человек диспансеризацию прошли 132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ребенка;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диспансеризация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опекаемых и усыновленных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детей выполнена на 93%: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 плане 966 человек диспансеризацию прошли 898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детей;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медицинский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осмотр несовершеннолетних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профилактический выполнен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 60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%: план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– 3910 чел., факт – 2339 чел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40" y="3581792"/>
            <a:ext cx="4032448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3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6038</TotalTime>
  <Words>1648</Words>
  <Application>Microsoft Office PowerPoint</Application>
  <PresentationFormat>Произвольный</PresentationFormat>
  <Paragraphs>213</Paragraphs>
  <Slides>26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Futura PT Medium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национальных проектов</vt:lpstr>
      <vt:lpstr>Презентация PowerPoint</vt:lpstr>
      <vt:lpstr>Презентация PowerPoint</vt:lpstr>
      <vt:lpstr>Целевые показатели в области здравоохранения</vt:lpstr>
      <vt:lpstr>Целевые показатели в области здравоохранения</vt:lpstr>
      <vt:lpstr>Целевые показатели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Бахтигиреев Роман Иванович</dc:creator>
  <cp:lastModifiedBy>Экономист 4</cp:lastModifiedBy>
  <cp:revision>1130</cp:revision>
  <cp:lastPrinted>2020-03-11T07:03:08Z</cp:lastPrinted>
  <dcterms:created xsi:type="dcterms:W3CDTF">2018-10-19T07:56:24Z</dcterms:created>
  <dcterms:modified xsi:type="dcterms:W3CDTF">2020-03-12T07:35:01Z</dcterms:modified>
</cp:coreProperties>
</file>