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353" r:id="rId4"/>
    <p:sldId id="347" r:id="rId5"/>
    <p:sldId id="346" r:id="rId6"/>
    <p:sldId id="354" r:id="rId7"/>
    <p:sldId id="335" r:id="rId8"/>
    <p:sldId id="356" r:id="rId9"/>
    <p:sldId id="332" r:id="rId10"/>
    <p:sldId id="357" r:id="rId11"/>
    <p:sldId id="348" r:id="rId12"/>
    <p:sldId id="339" r:id="rId13"/>
    <p:sldId id="358" r:id="rId14"/>
    <p:sldId id="350" r:id="rId15"/>
    <p:sldId id="326" r:id="rId16"/>
    <p:sldId id="327" r:id="rId17"/>
    <p:sldId id="334" r:id="rId18"/>
    <p:sldId id="359" r:id="rId19"/>
    <p:sldId id="352" r:id="rId20"/>
    <p:sldId id="355" r:id="rId21"/>
    <p:sldId id="338" r:id="rId22"/>
    <p:sldId id="345" r:id="rId23"/>
    <p:sldId id="344" r:id="rId24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119" d="100"/>
          <a:sy n="119" d="100"/>
        </p:scale>
        <p:origin x="486" y="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32787266061346E-4"/>
          <c:y val="2.7148011909653325E-2"/>
          <c:w val="0.99913265614650415"/>
          <c:h val="0.7491141570440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340334902726143E-3"/>
                  <c:y val="6.312213511864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49696165967494E-3"/>
                  <c:y val="-1.874551116592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391007187667913E-3"/>
                  <c:y val="-1.025756584119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576224301378612E-3"/>
                  <c:y val="-1.327014035452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761895654350726E-2"/>
                  <c:y val="4.9014303688381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043176637195025E-3"/>
                  <c:y val="-2.723363157926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83.5</c:v>
                </c:pt>
                <c:pt idx="2">
                  <c:v>91</c:v>
                </c:pt>
                <c:pt idx="3">
                  <c:v>419</c:v>
                </c:pt>
                <c:pt idx="4">
                  <c:v>525</c:v>
                </c:pt>
                <c:pt idx="5">
                  <c:v>196.5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307226792218101E-3"/>
                  <c:y val="6.838231304519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041665654817309E-3"/>
                  <c:y val="-2.642070944951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039422483296518E-2"/>
                      <c:h val="4.631583812988562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779346598619843E-2"/>
                  <c:y val="-2.037138393884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65842191936465E-2"/>
                      <c:h val="4.631583812988562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088309456473812E-2"/>
                  <c:y val="-2.35993174345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054275966524032E-2"/>
                  <c:y val="-2.582294270015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518147069453605E-2"/>
                  <c:y val="-3.148951026667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53.8</c:v>
                </c:pt>
                <c:pt idx="2">
                  <c:v>59.8</c:v>
                </c:pt>
                <c:pt idx="3">
                  <c:v>749.3</c:v>
                </c:pt>
                <c:pt idx="4">
                  <c:v>766.9</c:v>
                </c:pt>
                <c:pt idx="5">
                  <c:v>226.1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1">
                  <c:v>Укомплектованность врачами, %</c:v>
                </c:pt>
                <c:pt idx="2">
                  <c:v>Укомплектованность средним персоналом, %</c:v>
                </c:pt>
                <c:pt idx="3">
                  <c:v>Смертность населения трудоспособного возраста, на 100 тыс. чел.</c:v>
                </c:pt>
                <c:pt idx="4">
                  <c:v>Смертность населения от болезней системы кровообращения, на 100 тыс. чел.</c:v>
                </c:pt>
                <c:pt idx="5">
                  <c:v>Смерность населения от новообразований, на 100 тыс. чел.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743504"/>
        <c:axId val="89474808"/>
        <c:axId val="0"/>
      </c:bar3DChart>
      <c:catAx>
        <c:axId val="887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474808"/>
        <c:crosses val="autoZero"/>
        <c:auto val="0"/>
        <c:lblAlgn val="ctr"/>
        <c:lblOffset val="100"/>
        <c:tickLblSkip val="1"/>
        <c:noMultiLvlLbl val="0"/>
      </c:catAx>
      <c:valAx>
        <c:axId val="89474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1.7860181498820807E-2"/>
          <c:y val="0.27113603215372722"/>
          <c:w val="0.22763689055646419"/>
          <c:h val="0.24751749157308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77138278680843E-2"/>
                  <c:y val="9.0920903467415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74.5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88.3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детей 5-18 лет, получающих доп. образование,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023960"/>
        <c:axId val="194024344"/>
        <c:axId val="0"/>
      </c:bar3DChart>
      <c:catAx>
        <c:axId val="19402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024344"/>
        <c:crosses val="autoZero"/>
        <c:auto val="1"/>
        <c:lblAlgn val="ctr"/>
        <c:lblOffset val="100"/>
        <c:noMultiLvlLbl val="0"/>
      </c:catAx>
      <c:valAx>
        <c:axId val="194024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02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60138026193906"/>
          <c:y val="0.23398208142289068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346170009561873E-2"/>
                  <c:y val="1.818418069348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45.2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47.8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Доля граждан, систематически занимающихся спортом, 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814704"/>
        <c:axId val="193817056"/>
        <c:axId val="0"/>
      </c:bar3DChart>
      <c:catAx>
        <c:axId val="19381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817056"/>
        <c:crosses val="autoZero"/>
        <c:auto val="1"/>
        <c:lblAlgn val="ctr"/>
        <c:lblOffset val="100"/>
        <c:noMultiLvlLbl val="0"/>
      </c:catAx>
      <c:valAx>
        <c:axId val="193817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381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558078048019805"/>
          <c:y val="4.5460451733707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530223137092528"/>
          <c:y val="0.23398213616766886"/>
          <c:w val="0.45645106946656011"/>
          <c:h val="0.43953433429618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0648395217991653"/>
                  <c:y val="4.0914406560336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7920957232315282E-2"/>
                  <c:y val="4.5460451733707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9170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Введено жилья, кв.м.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815880"/>
        <c:axId val="193818232"/>
        <c:axId val="0"/>
      </c:bar3DChart>
      <c:catAx>
        <c:axId val="19381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818232"/>
        <c:crosses val="autoZero"/>
        <c:auto val="1"/>
        <c:lblAlgn val="ctr"/>
        <c:lblOffset val="100"/>
        <c:noMultiLvlLbl val="0"/>
      </c:catAx>
      <c:valAx>
        <c:axId val="193818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381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0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90445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национальных проектов в Крапивинском муниципальном округе </a:t>
            </a:r>
          </a:p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50" y="248664"/>
            <a:ext cx="818452" cy="1191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53" y="944897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1209438" y="1292013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2570" y="2213297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оцифровано </a:t>
            </a: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8000 </a:t>
            </a: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экземпляров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5" y="945381"/>
            <a:ext cx="475529" cy="359695"/>
          </a:xfrm>
          <a:prstGeom prst="rect">
            <a:avLst/>
          </a:prstGeom>
        </p:spPr>
      </p:pic>
      <p:sp>
        <p:nvSpPr>
          <p:cNvPr id="21" name="Выноска со стрелкой вниз 20"/>
          <p:cNvSpPr/>
          <p:nvPr/>
        </p:nvSpPr>
        <p:spPr>
          <a:xfrm>
            <a:off x="5462817" y="1320137"/>
            <a:ext cx="368259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культура»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5021" y="2133029"/>
            <a:ext cx="392521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</a:t>
            </a: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институт культуры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государственный институт кинематографии имени С.А. Герасимова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Кемеровский государственный институт культуры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045" y="3301419"/>
            <a:ext cx="3528393" cy="26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2952725" y="1324056"/>
            <a:ext cx="417646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«Спорт-норма жизни»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4" y="1952367"/>
            <a:ext cx="10465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977" y="2033063"/>
            <a:ext cx="957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пгт. Крапивинский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спортивная площадка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368" y="2736031"/>
            <a:ext cx="3941605" cy="3457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85" y="2736031"/>
            <a:ext cx="3888069" cy="34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3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2520677" y="1406702"/>
            <a:ext cx="4536504" cy="82527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7 региональных проектов: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56" y="2143491"/>
            <a:ext cx="70385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оказания первичной медико-санитарной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сердечно-сосудистыми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онкологическими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здравоохранения, включая создание современной инфраструктуры оказания медицинской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организаций системы здравоохранения квалифицированными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кадрами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 цифрового контура в здравоохранении на основе единой государственной информационной системы здравоохранении (ЕГИСЗ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экспорта медицинских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698" y="1918493"/>
            <a:ext cx="3810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64893" y="1009742"/>
            <a:ext cx="432048" cy="38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66" y="1871935"/>
            <a:ext cx="3744416" cy="3799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045" y="1871935"/>
            <a:ext cx="4098231" cy="37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680" y="952838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864493" y="1412567"/>
            <a:ext cx="3096344" cy="7338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1" y="2147890"/>
            <a:ext cx="3743268" cy="4011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896941" y="1363767"/>
            <a:ext cx="4612970" cy="11558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поддержка семей при рождении детей»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70" y="948374"/>
            <a:ext cx="682811" cy="37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191" y="2590122"/>
            <a:ext cx="3888432" cy="29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8915" y="102586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10" y="502647"/>
            <a:ext cx="788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37" y="1031897"/>
            <a:ext cx="682811" cy="360366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177714" y="1430857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925" y="1995975"/>
            <a:ext cx="984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Сдан в эксплуатацию 33 квартирный жилой дом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пгт.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ул. Мостовая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жилья  за 2020 год составил 9170 м2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26" y="2726696"/>
            <a:ext cx="3670110" cy="362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013" y="2722531"/>
            <a:ext cx="3843114" cy="36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9190" y="1951230"/>
            <a:ext cx="289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дворовой территории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678" y="191009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территории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40" y="2698251"/>
            <a:ext cx="3615241" cy="362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40" y="5949034"/>
            <a:ext cx="31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Борисово, ул. Санаторная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77" y="2673145"/>
            <a:ext cx="3672408" cy="3645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4690" y="59160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гт. Крапивинский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610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25" y="1358375"/>
            <a:ext cx="682811" cy="374762"/>
          </a:xfrm>
          <a:prstGeom prst="rect">
            <a:avLst/>
          </a:prstGeom>
        </p:spPr>
      </p:pic>
      <p:sp>
        <p:nvSpPr>
          <p:cNvPr id="4" name="Выноска со стрелкой вниз 3"/>
          <p:cNvSpPr/>
          <p:nvPr/>
        </p:nvSpPr>
        <p:spPr>
          <a:xfrm>
            <a:off x="2853797" y="1733137"/>
            <a:ext cx="4481066" cy="8798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24653" y="1792206"/>
            <a:ext cx="3888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5</a:t>
            </a:r>
            <a:r>
              <a:rPr lang="ru-RU" sz="2600" dirty="0" smtClean="0">
                <a:solidFill>
                  <a:schemeClr val="bg1"/>
                </a:solidFill>
              </a:rPr>
              <a:t> региональных проектов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110" y="2706382"/>
            <a:ext cx="9616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ведения предпринимательской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малого и среднего предпринимательства к финансовым ресурсам, в том числе к льготному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925" y="1358375"/>
            <a:ext cx="682811" cy="37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461" y="2664023"/>
            <a:ext cx="65773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9 субъектам МСП: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«Плотниковское»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Маслакова Т.И.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Сызранов А.А.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Ребрикова Е.П.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«Ритуальный зал»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Ельцов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Шепелева М.Г.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Александрова И.А.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Скорюпина Т.Н.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2232645" y="1733137"/>
            <a:ext cx="6048672" cy="111060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«Акселерация субъектов малого и среднего предпринимательства»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064" y="3416536"/>
            <a:ext cx="3185898" cy="2341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7301" y="5355323"/>
            <a:ext cx="25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Александрова И.А.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999" y="3416535"/>
            <a:ext cx="3206774" cy="2341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6901" y="5354959"/>
            <a:ext cx="297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«Плотниковское»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4745" y="666438"/>
            <a:ext cx="893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60" y="1330541"/>
            <a:ext cx="682811" cy="3747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8473" y="284021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2736701" y="1734198"/>
            <a:ext cx="5184576" cy="7601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«Сохранение лесов»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4745" y="2486274"/>
            <a:ext cx="1035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 эффективности работ по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лесных участках непереданных в аренду путем проведения приемки работ по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лесоразведению - 141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749" y="3530901"/>
            <a:ext cx="4572000" cy="28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462" y="805673"/>
            <a:ext cx="9222994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Указом президента РФ от 07.05.2018г. № 204 «О национальных целях и стратегических задачах развития Российской Федерации на период до 2024 года»</a:t>
            </a:r>
            <a:r>
              <a:rPr lang="ru-RU" sz="198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разработаны и утверждены Нацпроекты в </a:t>
            </a: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сферах</a:t>
            </a: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98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Демография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Безопасные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качественные автомобильные дороги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Жильё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городская среда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Наука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среднее предпринимательство и поддержка индивидуальной предпринимательской инициативы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 и поддержка занятости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кооперация </a:t>
            </a: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</a:t>
            </a:r>
            <a:endParaRPr lang="ru-RU" sz="198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Комплексный </a:t>
            </a:r>
            <a:r>
              <a:rPr lang="ru-RU" sz="198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модернизации и расширения магистральной </a:t>
            </a:r>
            <a:r>
              <a:rPr lang="ru-RU" sz="198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инфраструктуры</a:t>
            </a:r>
            <a:endParaRPr lang="ru-RU" sz="198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67874" y="1120088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5194" y="573791"/>
            <a:ext cx="893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экономика»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2261" y="62154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839" y="1133554"/>
            <a:ext cx="682811" cy="374762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8473" y="2840218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1914872" y="1528882"/>
            <a:ext cx="6696744" cy="76015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«Информационная инфраструктура»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7874" y="2240053"/>
            <a:ext cx="956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сети "Интернет"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фельдшерских и фельдшерско-акушерских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пунктов, государственных и муниципальных образовательных организаций, органов государственной власти, органов местного самоуправления, пожарных частей и пожарных постов, расположенных на территории Кемеровской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062" y="3493861"/>
            <a:ext cx="4390054" cy="28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5507" y="45811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45116071"/>
              </p:ext>
            </p:extLst>
          </p:nvPr>
        </p:nvGraphicFramePr>
        <p:xfrm>
          <a:off x="216421" y="1079847"/>
          <a:ext cx="11089232" cy="513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87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80176" y="931178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69703" y="166685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23899548"/>
              </p:ext>
            </p:extLst>
          </p:nvPr>
        </p:nvGraphicFramePr>
        <p:xfrm>
          <a:off x="899607" y="1022514"/>
          <a:ext cx="3552659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09472"/>
              </p:ext>
            </p:extLst>
          </p:nvPr>
        </p:nvGraphicFramePr>
        <p:xfrm>
          <a:off x="6112797" y="1067524"/>
          <a:ext cx="3552659" cy="310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97323085"/>
              </p:ext>
            </p:extLst>
          </p:nvPr>
        </p:nvGraphicFramePr>
        <p:xfrm>
          <a:off x="2376661" y="3855021"/>
          <a:ext cx="4032448" cy="279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46" y="208898"/>
            <a:ext cx="719390" cy="1188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4493" y="1148662"/>
            <a:ext cx="9222994" cy="5298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Президента России от 21.07.2020 № 474 «О национальных целях развития РФ на период до 2030 года» определены 5 национальных целей развития РФ: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сохранение населения, здоровье и благополучие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возможности для самореализации и развития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комфортная и безопасная среда для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цифровая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8549" y="1583903"/>
            <a:ext cx="7920880" cy="365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359410" algn="just">
              <a:lnSpc>
                <a:spcPct val="107000"/>
              </a:lnSpc>
            </a:pPr>
            <a:r>
              <a:rPr lang="ru-RU" sz="2800" dirty="0">
                <a:ea typeface="Calibri" panose="020F0502020204030204" pitchFamily="34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Кузбассе в 2020 году реализуются 11 национальных проектов, 49 региональных проектов </a:t>
            </a:r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359410" algn="just">
              <a:lnSpc>
                <a:spcPct val="107000"/>
              </a:lnSpc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2020 году Крапивинский муниципальный округ принял участие в 25 региональных проектах 8 национальных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8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03908" y="1490376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962616" y="1096543"/>
            <a:ext cx="621602" cy="35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8460" y="1373457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429" y="1943028"/>
            <a:ext cx="1078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3 центров образования цифрового и гуманитарного профилей «Точка роста» на базе Зеленовской, Мунгатской и Перехляйской основных общеобразовательных школ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48" y="2736031"/>
            <a:ext cx="3423415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8549" y="57755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Перехляйская школа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818" y="2736031"/>
            <a:ext cx="3392367" cy="3411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71798" y="5775566"/>
            <a:ext cx="260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Зеленовская школа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167" y="2736031"/>
            <a:ext cx="3233928" cy="3408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2329" y="5751075"/>
            <a:ext cx="252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Мунгатская школа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160637" y="1490376"/>
            <a:ext cx="597666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4838168" y="1102966"/>
            <a:ext cx="621602" cy="359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4653" y="1377160"/>
            <a:ext cx="634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028" y="2090471"/>
            <a:ext cx="869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оборудование для Банновской основной общеобразовательной школы (2 интерактивных комплекса и 36 компьютеров)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53" y="2806349"/>
            <a:ext cx="2780268" cy="3386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702" y="2806349"/>
            <a:ext cx="2940851" cy="3381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434" y="2810826"/>
            <a:ext cx="3032140" cy="33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624676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101143"/>
            <a:ext cx="621602" cy="43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8789" y="1510573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453" y="2184866"/>
            <a:ext cx="1029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спортивного зала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Мунгатской основной общеобразовательной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892" y="2705271"/>
            <a:ext cx="2892033" cy="3527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092" y="2705271"/>
            <a:ext cx="3136001" cy="3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565039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101143"/>
            <a:ext cx="621602" cy="43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9810" y="1450482"/>
            <a:ext cx="422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каждого ребенка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2645" y="2061771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направления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«Аэромоделирование»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48" y="2554198"/>
            <a:ext cx="2880320" cy="3666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077" y="2558070"/>
            <a:ext cx="3103133" cy="3663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12" y="2554198"/>
            <a:ext cx="3067086" cy="36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312765" y="1324056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4" y="1952367"/>
            <a:ext cx="90976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новых музыкальных инструментов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Было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13" y="2807000"/>
            <a:ext cx="2582278" cy="2794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15" y="2825308"/>
            <a:ext cx="2645559" cy="2776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854" y="2807000"/>
            <a:ext cx="2501333" cy="27944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328" y="2825308"/>
            <a:ext cx="2692325" cy="27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6589</TotalTime>
  <Words>780</Words>
  <Application>Microsoft Office PowerPoint</Application>
  <PresentationFormat>Произвольный</PresentationFormat>
  <Paragraphs>144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показатели</vt:lpstr>
      <vt:lpstr>Целевые показатели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""</cp:lastModifiedBy>
  <cp:revision>1357</cp:revision>
  <cp:lastPrinted>2020-07-10T04:24:24Z</cp:lastPrinted>
  <dcterms:created xsi:type="dcterms:W3CDTF">2018-10-19T07:56:24Z</dcterms:created>
  <dcterms:modified xsi:type="dcterms:W3CDTF">2021-03-10T07:12:24Z</dcterms:modified>
</cp:coreProperties>
</file>