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14" r:id="rId3"/>
    <p:sldId id="353" r:id="rId4"/>
    <p:sldId id="347" r:id="rId5"/>
    <p:sldId id="346" r:id="rId6"/>
    <p:sldId id="354" r:id="rId7"/>
    <p:sldId id="335" r:id="rId8"/>
    <p:sldId id="356" r:id="rId9"/>
    <p:sldId id="332" r:id="rId10"/>
    <p:sldId id="357" r:id="rId11"/>
    <p:sldId id="348" r:id="rId12"/>
    <p:sldId id="339" r:id="rId13"/>
    <p:sldId id="358" r:id="rId14"/>
    <p:sldId id="350" r:id="rId15"/>
    <p:sldId id="326" r:id="rId16"/>
    <p:sldId id="327" r:id="rId17"/>
    <p:sldId id="334" r:id="rId18"/>
    <p:sldId id="359" r:id="rId19"/>
    <p:sldId id="352" r:id="rId20"/>
    <p:sldId id="355" r:id="rId21"/>
    <p:sldId id="338" r:id="rId22"/>
    <p:sldId id="345" r:id="rId23"/>
    <p:sldId id="344" r:id="rId24"/>
  </p:sldIdLst>
  <p:sldSz cx="11522075" cy="6480175"/>
  <p:notesSz cx="6797675" cy="9928225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555"/>
    <a:srgbClr val="4970B5"/>
    <a:srgbClr val="3D6595"/>
    <a:srgbClr val="335D6A"/>
    <a:srgbClr val="2A5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73" autoAdjust="0"/>
  </p:normalViewPr>
  <p:slideViewPr>
    <p:cSldViewPr>
      <p:cViewPr varScale="1">
        <p:scale>
          <a:sx n="116" d="100"/>
          <a:sy n="116" d="100"/>
        </p:scale>
        <p:origin x="516" y="102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732787266061346E-4"/>
          <c:y val="2.7148011909653325E-2"/>
          <c:w val="0.99913265614650415"/>
          <c:h val="0.749114157044061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Целевой показатель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6340334902726143E-3"/>
                  <c:y val="6.3122135118645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949696165967494E-3"/>
                  <c:y val="-1.8745511165925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7391007187667913E-3"/>
                  <c:y val="-1.0257565841193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6576224301378612E-3"/>
                  <c:y val="-1.327014035452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3761895654350726E-2"/>
                  <c:y val="4.90143036883815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7043176637195025E-3"/>
                  <c:y val="-2.7233631579260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1">
                  <c:v>Укомплектованность врачами, %</c:v>
                </c:pt>
                <c:pt idx="2">
                  <c:v>Укомплектованность средним персоналом, %</c:v>
                </c:pt>
                <c:pt idx="3">
                  <c:v>Смертность населения трудоспособного возраста, на 100 тыс. чел.</c:v>
                </c:pt>
                <c:pt idx="4">
                  <c:v>Смертность населения от болезней системы кровообращения, на 100 тыс. чел.</c:v>
                </c:pt>
                <c:pt idx="5">
                  <c:v>Смерность населения от новообразований, на 100 тыс. чел.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83.5</c:v>
                </c:pt>
                <c:pt idx="2">
                  <c:v>91</c:v>
                </c:pt>
                <c:pt idx="3">
                  <c:v>419</c:v>
                </c:pt>
                <c:pt idx="4">
                  <c:v>525</c:v>
                </c:pt>
                <c:pt idx="5">
                  <c:v>196.5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2020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307226792218101E-3"/>
                  <c:y val="6.8382313045199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0041665654817309E-3"/>
                  <c:y val="-2.6420709449512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039422483296518E-2"/>
                      <c:h val="4.6315838129885628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2779346598619843E-2"/>
                  <c:y val="-2.037138393884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065842191936465E-2"/>
                      <c:h val="4.631583812988562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2.0088309456473812E-2"/>
                  <c:y val="-2.3599317434587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054275966524032E-2"/>
                  <c:y val="-2.582294270015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518147069453605E-2"/>
                  <c:y val="-3.1489510266670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1">
                  <c:v>Укомплектованность врачами, %</c:v>
                </c:pt>
                <c:pt idx="2">
                  <c:v>Укомплектованность средним персоналом, %</c:v>
                </c:pt>
                <c:pt idx="3">
                  <c:v>Смертность населения трудоспособного возраста, на 100 тыс. чел.</c:v>
                </c:pt>
                <c:pt idx="4">
                  <c:v>Смертность населения от болезней системы кровообращения, на 100 тыс. чел.</c:v>
                </c:pt>
                <c:pt idx="5">
                  <c:v>Смерность населения от новообразований, на 100 тыс. чел.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1">
                  <c:v>53.8</c:v>
                </c:pt>
                <c:pt idx="2">
                  <c:v>59.8</c:v>
                </c:pt>
                <c:pt idx="3">
                  <c:v>749.3</c:v>
                </c:pt>
                <c:pt idx="4">
                  <c:v>766.9</c:v>
                </c:pt>
                <c:pt idx="5">
                  <c:v>226.1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Лист1!$A$2:$A$7</c:f>
              <c:strCache>
                <c:ptCount val="6"/>
                <c:pt idx="1">
                  <c:v>Укомплектованность врачами, %</c:v>
                </c:pt>
                <c:pt idx="2">
                  <c:v>Укомплектованность средним персоналом, %</c:v>
                </c:pt>
                <c:pt idx="3">
                  <c:v>Смертность населения трудоспособного возраста, на 100 тыс. чел.</c:v>
                </c:pt>
                <c:pt idx="4">
                  <c:v>Смертность населения от болезней системы кровообращения, на 100 тыс. чел.</c:v>
                </c:pt>
                <c:pt idx="5">
                  <c:v>Смерность населения от новообразований, на 100 тыс. чел.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5029096"/>
        <c:axId val="295029488"/>
        <c:axId val="0"/>
      </c:bar3DChart>
      <c:catAx>
        <c:axId val="295029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5029488"/>
        <c:crosses val="autoZero"/>
        <c:auto val="0"/>
        <c:lblAlgn val="ctr"/>
        <c:lblOffset val="100"/>
        <c:tickLblSkip val="1"/>
        <c:noMultiLvlLbl val="0"/>
      </c:catAx>
      <c:valAx>
        <c:axId val="295029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5029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egendEntry>
        <c:idx val="2"/>
        <c:delete val="1"/>
      </c:legendEntry>
      <c:layout>
        <c:manualLayout>
          <c:xMode val="edge"/>
          <c:yMode val="edge"/>
          <c:x val="1.7860181498820807E-2"/>
          <c:y val="0.27113603215372722"/>
          <c:w val="0.22763689055646419"/>
          <c:h val="0.247517491573082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rot="0" vert="horz"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«Образование»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1558078048019805"/>
          <c:y val="4.546045173370771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530223137092528"/>
          <c:y val="0.23398213616766886"/>
          <c:w val="0.45645106946656011"/>
          <c:h val="0.439534334296182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Целевой показатель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077138278680843E-2"/>
                  <c:y val="9.09209034674154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Доля детей 5-18 лет, получающих доп. образование, 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74.5</c:v>
                </c:pt>
              </c:numCache>
            </c:numRef>
          </c:val>
          <c:shape val="pyramid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2020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7920957232315282E-2"/>
                  <c:y val="4.5460451733707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Доля детей 5-18 лет, получающих доп. образование, %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88.3</c:v>
                </c:pt>
              </c:numCache>
            </c:numRef>
          </c:val>
          <c:shape val="pyramid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1"/>
                <c:pt idx="0">
                  <c:v>Доля детей 5-18 лет, получающих доп. образование, %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5030272"/>
        <c:axId val="295030664"/>
        <c:axId val="0"/>
      </c:bar3DChart>
      <c:catAx>
        <c:axId val="29503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5030664"/>
        <c:crosses val="autoZero"/>
        <c:auto val="1"/>
        <c:lblAlgn val="ctr"/>
        <c:lblOffset val="100"/>
        <c:noMultiLvlLbl val="0"/>
      </c:catAx>
      <c:valAx>
        <c:axId val="2950306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5030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«Демография»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155807804801980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3960138026193906"/>
          <c:y val="0.23398208142289068"/>
          <c:w val="0.45645106946656011"/>
          <c:h val="0.439534334296182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Целевой показатель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4346170009561873E-2"/>
                  <c:y val="1.8184180693483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Доля граждан, систематически занимающихся спортом, 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45.2</c:v>
                </c:pt>
              </c:numCache>
            </c:numRef>
          </c:val>
          <c:shape val="pyramid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7920957232315282E-2"/>
                  <c:y val="4.5460451733707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Доля граждан, систематически занимающихся спортом, %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47.8</c:v>
                </c:pt>
              </c:numCache>
            </c:numRef>
          </c:val>
          <c:shape val="pyramid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1"/>
                <c:pt idx="0">
                  <c:v>Доля граждан, систематически занимающихся спортом, %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9711504"/>
        <c:axId val="299711896"/>
        <c:axId val="0"/>
      </c:bar3DChart>
      <c:catAx>
        <c:axId val="29971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9711896"/>
        <c:crosses val="autoZero"/>
        <c:auto val="1"/>
        <c:lblAlgn val="ctr"/>
        <c:lblOffset val="100"/>
        <c:noMultiLvlLbl val="0"/>
      </c:catAx>
      <c:valAx>
        <c:axId val="2997118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971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«Жилье и городская среда»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1558078048019805"/>
          <c:y val="4.546045173370771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530223137092528"/>
          <c:y val="0.23398213616766886"/>
          <c:w val="0.45645106946656011"/>
          <c:h val="0.439534334296182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Целевой показатель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0.10648395217991653"/>
                  <c:y val="4.0914406560336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Введено жилья, кв.м.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9000</c:v>
                </c:pt>
              </c:numCache>
            </c:numRef>
          </c:val>
          <c:shape val="pyramid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7920957232315282E-2"/>
                  <c:y val="4.5460451733707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Введено жилья, кв.м.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9170</c:v>
                </c:pt>
              </c:numCache>
            </c:numRef>
          </c:val>
          <c:shape val="pyramid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1"/>
                <c:pt idx="0">
                  <c:v>Введено жилья, кв.м.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9712680"/>
        <c:axId val="300277408"/>
        <c:axId val="0"/>
      </c:bar3DChart>
      <c:catAx>
        <c:axId val="299712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0277408"/>
        <c:crosses val="autoZero"/>
        <c:auto val="1"/>
        <c:lblAlgn val="ctr"/>
        <c:lblOffset val="100"/>
        <c:noMultiLvlLbl val="0"/>
      </c:catAx>
      <c:valAx>
        <c:axId val="3002774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9712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0E753-E654-4DBB-88B5-199BF758B3DF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B1B3-A8B5-4AA1-821C-D2F13B51D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5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27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25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102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BE7D-50CA-4F7A-A4F8-78429D7D0587}" type="datetimeFigureOut">
              <a:rPr lang="ru-RU" smtClean="0"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7" y="2058"/>
            <a:ext cx="10493917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429" y="1904452"/>
            <a:ext cx="741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96000"/>
            <a:r>
              <a:rPr lang="ru-RU" sz="40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национальных проектов в Крапивинском муниципальном округе </a:t>
            </a:r>
          </a:p>
          <a:p>
            <a:pPr algn="ctr" defTabSz="396000"/>
            <a:r>
              <a:rPr lang="ru-RU" sz="40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250" y="248664"/>
            <a:ext cx="818452" cy="11912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64" y="248665"/>
            <a:ext cx="1780186" cy="11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98977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43368" y="506393"/>
            <a:ext cx="5446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2800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44814" y="5950243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553" y="944897"/>
            <a:ext cx="474153" cy="359144"/>
          </a:xfrm>
          <a:prstGeom prst="rect">
            <a:avLst/>
          </a:prstGeom>
        </p:spPr>
      </p:pic>
      <p:sp>
        <p:nvSpPr>
          <p:cNvPr id="17" name="Выноска со стрелкой вниз 16"/>
          <p:cNvSpPr/>
          <p:nvPr/>
        </p:nvSpPr>
        <p:spPr>
          <a:xfrm>
            <a:off x="1209438" y="1292013"/>
            <a:ext cx="3456384" cy="56019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«Творческие люди»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0698" y="5388158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Было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7244" y="5616351"/>
            <a:ext cx="196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Стало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92570" y="2213297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оцифровано </a:t>
            </a:r>
            <a:r>
              <a:rPr lang="ru-RU" sz="1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8000 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экземпляров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45" y="945381"/>
            <a:ext cx="475529" cy="359695"/>
          </a:xfrm>
          <a:prstGeom prst="rect">
            <a:avLst/>
          </a:prstGeom>
        </p:spPr>
      </p:pic>
      <p:sp>
        <p:nvSpPr>
          <p:cNvPr id="21" name="Выноска со стрелкой вниз 20"/>
          <p:cNvSpPr/>
          <p:nvPr/>
        </p:nvSpPr>
        <p:spPr>
          <a:xfrm>
            <a:off x="5462817" y="1320137"/>
            <a:ext cx="3682596" cy="56019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культура»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75021" y="2133029"/>
            <a:ext cx="392521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Московский 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институт культуры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государственный институт кинематографии имени С.А. Герасимова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Кемеровский государственный институт культуры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045" y="3301419"/>
            <a:ext cx="3528393" cy="26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98977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43368" y="506393"/>
            <a:ext cx="5446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2800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880" y="935831"/>
            <a:ext cx="474153" cy="359144"/>
          </a:xfrm>
          <a:prstGeom prst="rect">
            <a:avLst/>
          </a:prstGeom>
        </p:spPr>
      </p:pic>
      <p:sp>
        <p:nvSpPr>
          <p:cNvPr id="17" name="Выноска со стрелкой вниз 16"/>
          <p:cNvSpPr/>
          <p:nvPr/>
        </p:nvSpPr>
        <p:spPr>
          <a:xfrm>
            <a:off x="2952725" y="1324056"/>
            <a:ext cx="4176464" cy="56019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«Спорт-норма жизни»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7874" y="1952367"/>
            <a:ext cx="10465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endParaRPr lang="ru-RU" sz="1600" dirty="0" smtClean="0"/>
          </a:p>
          <a:p>
            <a:pPr marL="342900" indent="-342900">
              <a:buFont typeface="Wingdings" pitchFamily="2" charset="2"/>
              <a:buChar char="Ø"/>
            </a:pP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700698" y="5388158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Было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7244" y="5616351"/>
            <a:ext cx="196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Стало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8977" y="2033063"/>
            <a:ext cx="957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установлена спортивная площадка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68" y="2736031"/>
            <a:ext cx="3941605" cy="3457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85" y="2736031"/>
            <a:ext cx="3888069" cy="34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864493" y="991470"/>
            <a:ext cx="8784976" cy="16369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80110" y="486523"/>
            <a:ext cx="6692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«Здравоохранение»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4464893" y="1009742"/>
            <a:ext cx="432048" cy="3825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Выноска со стрелкой вниз 20"/>
          <p:cNvSpPr/>
          <p:nvPr/>
        </p:nvSpPr>
        <p:spPr>
          <a:xfrm>
            <a:off x="2520677" y="1406702"/>
            <a:ext cx="4536504" cy="82527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7 региональных проектов:</a:t>
            </a:r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356" y="2143491"/>
            <a:ext cx="70385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системы оказания первичной медико-санитарной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помощи</a:t>
            </a:r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борьба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сердечно-сосудистыми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заболеваниями</a:t>
            </a:r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борьба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онкологическими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заболеваниями</a:t>
            </a:r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детского здравоохранения, включая создание современной инфраструктуры оказания медицинской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помощи</a:t>
            </a:r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медицинских организаций системы здравоохранения квалифицированными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кадрами</a:t>
            </a:r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единого цифрового контура в здравоохранении на основе единой государственной информационной системы здравоохранении (ЕГИСЗ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экспорта медицинских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услуг</a:t>
            </a:r>
            <a:endParaRPr lang="ru-RU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698" y="1918493"/>
            <a:ext cx="38100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864493" y="991470"/>
            <a:ext cx="8784976" cy="16369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80110" y="486523"/>
            <a:ext cx="6692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«Здравоохранение»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4464893" y="1009742"/>
            <a:ext cx="432048" cy="3825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566" y="1871935"/>
            <a:ext cx="3744416" cy="3799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45" y="1871935"/>
            <a:ext cx="4098231" cy="37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67874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02063" y="506393"/>
            <a:ext cx="5962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2800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«Демография»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680" y="952838"/>
            <a:ext cx="682811" cy="374762"/>
          </a:xfrm>
          <a:prstGeom prst="rect">
            <a:avLst/>
          </a:prstGeom>
        </p:spPr>
      </p:pic>
      <p:sp>
        <p:nvSpPr>
          <p:cNvPr id="23" name="Выноска со стрелкой вниз 22"/>
          <p:cNvSpPr/>
          <p:nvPr/>
        </p:nvSpPr>
        <p:spPr>
          <a:xfrm>
            <a:off x="864493" y="1412567"/>
            <a:ext cx="3096344" cy="73387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«Старшее поколение»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01" y="2147890"/>
            <a:ext cx="3743268" cy="4011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4051" y="518430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МТБ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4896941" y="1363767"/>
            <a:ext cx="4612970" cy="115585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поддержка семей при рождении детей»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870" y="948374"/>
            <a:ext cx="682811" cy="374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191" y="2590122"/>
            <a:ext cx="3888432" cy="296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858915" y="1025867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0110" y="502647"/>
            <a:ext cx="7884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«Жилье и городская среда»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937" y="1031897"/>
            <a:ext cx="682811" cy="360366"/>
          </a:xfrm>
          <a:prstGeom prst="rect">
            <a:avLst/>
          </a:prstGeom>
        </p:spPr>
      </p:pic>
      <p:sp>
        <p:nvSpPr>
          <p:cNvPr id="12" name="Выноска со стрелкой вниз 11"/>
          <p:cNvSpPr/>
          <p:nvPr/>
        </p:nvSpPr>
        <p:spPr>
          <a:xfrm>
            <a:off x="3177714" y="1430857"/>
            <a:ext cx="3489256" cy="56019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«Жилье»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925" y="1995975"/>
            <a:ext cx="984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Сдан в эксплуатацию 33 квартирный жилой дом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пгт.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ул. Мостовая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 жилья  за 2020 год составил 9170 м2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26" y="2726696"/>
            <a:ext cx="3670110" cy="3621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013" y="2722531"/>
            <a:ext cx="3843114" cy="364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8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print"/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43281" y="1007839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3"/>
          <p:cNvSpPr/>
          <p:nvPr/>
        </p:nvSpPr>
        <p:spPr>
          <a:xfrm>
            <a:off x="747287" y="529912"/>
            <a:ext cx="913686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«Жилье и городская среда»  </a:t>
            </a:r>
            <a:r>
              <a:rPr lang="ru-RU" sz="3200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99190" y="1951230"/>
            <a:ext cx="289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лагоустройство дворовой территории</a:t>
            </a:r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877081" y="1391040"/>
            <a:ext cx="8250825" cy="56019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городской среды»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416" y="1031897"/>
            <a:ext cx="474153" cy="3591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678" y="1910099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общественной территории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9050" y="185634"/>
            <a:ext cx="1572904" cy="12436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40" y="2698251"/>
            <a:ext cx="3615241" cy="362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7640" y="5949034"/>
            <a:ext cx="313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Борисово, ул. Санаторная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077" y="2673145"/>
            <a:ext cx="3672408" cy="3645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04690" y="591606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8610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743268" y="1330541"/>
            <a:ext cx="8940940" cy="6849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64492" y="506393"/>
            <a:ext cx="8934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2400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«Малое и </a:t>
            </a:r>
            <a:r>
              <a:rPr lang="ru-RU" sz="24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предпринимательство </a:t>
            </a:r>
            <a:r>
              <a:rPr lang="ru-RU" sz="2400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индивидуальной предпринимательской инициативы</a:t>
            </a:r>
            <a:r>
              <a:rPr lang="ru-RU" sz="2400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 smtClean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925" y="1358375"/>
            <a:ext cx="682811" cy="374762"/>
          </a:xfrm>
          <a:prstGeom prst="rect">
            <a:avLst/>
          </a:prstGeom>
        </p:spPr>
      </p:pic>
      <p:sp>
        <p:nvSpPr>
          <p:cNvPr id="4" name="Выноска со стрелкой вниз 3"/>
          <p:cNvSpPr/>
          <p:nvPr/>
        </p:nvSpPr>
        <p:spPr>
          <a:xfrm>
            <a:off x="2853797" y="1733137"/>
            <a:ext cx="4481066" cy="87986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024653" y="1792206"/>
            <a:ext cx="38885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chemeClr val="bg1"/>
                </a:solidFill>
              </a:rPr>
              <a:t>5</a:t>
            </a:r>
            <a:r>
              <a:rPr lang="ru-RU" sz="2600" dirty="0" smtClean="0">
                <a:solidFill>
                  <a:schemeClr val="bg1"/>
                </a:solidFill>
              </a:rPr>
              <a:t> региональных проектов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0110" y="2706382"/>
            <a:ext cx="9616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условий ведения предпринимательской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 субъектов малого и среднего предпринимательства к финансовым ресурсам, в том числе к льготному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финансированию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акселерация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и среднего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поддержки фермеров и развитие сельской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кооперации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предпринимательства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5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743268" y="1330541"/>
            <a:ext cx="8940940" cy="6849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64492" y="506393"/>
            <a:ext cx="8934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2400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«Малое и </a:t>
            </a:r>
            <a:r>
              <a:rPr lang="ru-RU" sz="24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предпринимательство </a:t>
            </a:r>
            <a:r>
              <a:rPr lang="ru-RU" sz="2400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индивидуальной предпринимательской инициативы</a:t>
            </a:r>
            <a:r>
              <a:rPr lang="ru-RU" sz="2400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 smtClean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925" y="1358375"/>
            <a:ext cx="682811" cy="374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461" y="2664023"/>
            <a:ext cx="65773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поддержка 9 субъектам МСП: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«Плотниковское»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 Маслакова Т.И.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 Сызранов А.А.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 Ребрикова Е.П.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«Ритуальный зал»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Ельцов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А.Ю.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 Шепелева М.Г.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 Александрова И.А.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 Скорюпина Т.Н.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2232645" y="1733137"/>
            <a:ext cx="6048672" cy="111060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«Акселерация субъектов малого и среднего предпринимательства»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064" y="3416536"/>
            <a:ext cx="3185898" cy="2341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37301" y="5355323"/>
            <a:ext cx="256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Александрова И.А.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999" y="3416535"/>
            <a:ext cx="3206774" cy="2341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6901" y="5354959"/>
            <a:ext cx="297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«Плотниковское»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5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743268" y="1330541"/>
            <a:ext cx="8940940" cy="6849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4745" y="666438"/>
            <a:ext cx="8934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2400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5369" y="3093751"/>
            <a:ext cx="2769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«Спорт – норма жизни»</a:t>
            </a:r>
            <a:endParaRPr lang="ru-RU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260" y="1330541"/>
            <a:ext cx="682811" cy="374762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48473" y="2840218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ru-RU" sz="14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Выноска со стрелкой вниз 1"/>
          <p:cNvSpPr/>
          <p:nvPr/>
        </p:nvSpPr>
        <p:spPr>
          <a:xfrm>
            <a:off x="2736701" y="1734198"/>
            <a:ext cx="5184576" cy="76015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«Сохранение лесов»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34745" y="2486274"/>
            <a:ext cx="10354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лесовосстановления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повышение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и эффективности работ по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лесовосстановлению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лесных участках непереданных в аренду путем проведения приемки работ по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лесовосстановлению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лесоразведению - 141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749" y="3530901"/>
            <a:ext cx="4572000" cy="282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1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008509" y="82562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24533" y="105577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6462" y="805673"/>
            <a:ext cx="9222994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98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Указом президента РФ от 07.05.2018г. № 204 «О национальных целях и стратегических задачах развития Российской Федерации на период до 2024 года»</a:t>
            </a:r>
            <a:r>
              <a:rPr lang="ru-RU" sz="198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98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разработаны и утверждены Нацпроекты в </a:t>
            </a: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lang="ru-RU" sz="198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сферах</a:t>
            </a: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98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Здравоохранение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Демография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Безопасные </a:t>
            </a:r>
            <a:r>
              <a:rPr lang="ru-RU" sz="198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качественные автомобильные дороги </a:t>
            </a:r>
            <a:endParaRPr lang="ru-RU" sz="198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Жильё </a:t>
            </a:r>
            <a:r>
              <a:rPr lang="ru-RU" sz="198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городская среда </a:t>
            </a:r>
            <a:endParaRPr lang="ru-RU" sz="198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Наука 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Малое </a:t>
            </a:r>
            <a:r>
              <a:rPr lang="ru-RU" sz="198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среднее предпринимательство и поддержка индивидуальной предпринимательской инициативы </a:t>
            </a:r>
            <a:endParaRPr lang="ru-RU" sz="198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Цифровая </a:t>
            </a:r>
            <a:r>
              <a:rPr lang="ru-RU" sz="198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 </a:t>
            </a:r>
            <a:endParaRPr lang="ru-RU" sz="198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Производительность </a:t>
            </a:r>
            <a:r>
              <a:rPr lang="ru-RU" sz="198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труда и поддержка занятости </a:t>
            </a:r>
            <a:endParaRPr lang="ru-RU" sz="198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</a:t>
            </a:r>
            <a:r>
              <a:rPr lang="ru-RU" sz="198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кооперация </a:t>
            </a: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98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экспорт </a:t>
            </a:r>
            <a:endParaRPr lang="ru-RU" sz="198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Комплексный </a:t>
            </a:r>
            <a:r>
              <a:rPr lang="ru-RU" sz="198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модернизации и расширения магистральной </a:t>
            </a:r>
            <a:r>
              <a:rPr lang="ru-RU" sz="198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инфраструктуры</a:t>
            </a:r>
            <a:endParaRPr lang="ru-RU" sz="198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8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767874" y="1120088"/>
            <a:ext cx="8940940" cy="6849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5194" y="573791"/>
            <a:ext cx="8934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2400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экономика»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5369" y="3093751"/>
            <a:ext cx="2769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«Спорт – норма жизни»</a:t>
            </a:r>
            <a:endParaRPr lang="ru-RU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2261" y="62154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839" y="1133554"/>
            <a:ext cx="682811" cy="374762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148473" y="2840218"/>
            <a:ext cx="55446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ru-RU" sz="1400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Выноска со стрелкой вниз 1"/>
          <p:cNvSpPr/>
          <p:nvPr/>
        </p:nvSpPr>
        <p:spPr>
          <a:xfrm>
            <a:off x="1914872" y="1528882"/>
            <a:ext cx="6696744" cy="76015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«Информационная инфраструктура»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67874" y="2240053"/>
            <a:ext cx="9562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Подключение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сети "Интернет"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фельдшерских и фельдшерско-акушерских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пунктов, государственных и муниципальных образовательных организаций, органов государственной власти, органов местного самоуправления, пожарных частей и пожарных постов, расположенных на территории Кемеровской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062" y="3493861"/>
            <a:ext cx="4390054" cy="28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2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80176" y="931178"/>
            <a:ext cx="7591341" cy="465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845507" y="45811"/>
            <a:ext cx="7603643" cy="6716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6461" y="1028654"/>
            <a:ext cx="9150987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845116071"/>
              </p:ext>
            </p:extLst>
          </p:nvPr>
        </p:nvGraphicFramePr>
        <p:xfrm>
          <a:off x="216421" y="1079847"/>
          <a:ext cx="11089232" cy="5135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6872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80176" y="931178"/>
            <a:ext cx="7591341" cy="4653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869703" y="166685"/>
            <a:ext cx="7603643" cy="67167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6461" y="1028654"/>
            <a:ext cx="9150987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723899548"/>
              </p:ext>
            </p:extLst>
          </p:nvPr>
        </p:nvGraphicFramePr>
        <p:xfrm>
          <a:off x="899607" y="1022514"/>
          <a:ext cx="3552659" cy="279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09472"/>
              </p:ext>
            </p:extLst>
          </p:nvPr>
        </p:nvGraphicFramePr>
        <p:xfrm>
          <a:off x="6112797" y="1067524"/>
          <a:ext cx="3552659" cy="310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797323085"/>
              </p:ext>
            </p:extLst>
          </p:nvPr>
        </p:nvGraphicFramePr>
        <p:xfrm>
          <a:off x="2376661" y="3855021"/>
          <a:ext cx="4032448" cy="2793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15227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53" y="2058"/>
            <a:ext cx="9512422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0557" y="2447999"/>
            <a:ext cx="4444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r>
              <a:rPr lang="ru-RU" sz="36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36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846" y="208898"/>
            <a:ext cx="719390" cy="1188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0" y="208899"/>
            <a:ext cx="1780186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921367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64493" y="1148662"/>
            <a:ext cx="9222994" cy="5298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Президента России от 21.07.2020 № 474 «О национальных целях развития РФ на период до 2030 года» определены 5 национальных целей развития РФ: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сохранение населения, здоровье и благополучие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возможности для самореализации и развития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талантов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комфортная и безопасная среда для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достойный, эффективный труд и успешное предпринимательство;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 цифровая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трансформация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5187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52111" y="183228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68549" y="1583903"/>
            <a:ext cx="7920880" cy="3659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359410" algn="just">
              <a:lnSpc>
                <a:spcPct val="107000"/>
              </a:lnSpc>
            </a:pPr>
            <a:r>
              <a:rPr lang="ru-RU" sz="2800" dirty="0">
                <a:ea typeface="Calibri" panose="020F0502020204030204" pitchFamily="34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Кузбассе в 2020 году реализуются 11 национальных проектов, 49 региональных проектов </a:t>
            </a: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indent="359410" algn="just">
              <a:lnSpc>
                <a:spcPct val="107000"/>
              </a:lnSpc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2020 году Крапивинский муниципальный округ принял участие в 25 региональных проектах 8 национальных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endParaRPr lang="ru-RU" sz="2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305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 со стрелкой вниз 13"/>
          <p:cNvSpPr/>
          <p:nvPr/>
        </p:nvSpPr>
        <p:spPr>
          <a:xfrm>
            <a:off x="3503908" y="1490376"/>
            <a:ext cx="3489256" cy="56019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0110" y="564785"/>
            <a:ext cx="6037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«Образование»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71767" y="1079847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низ 15"/>
          <p:cNvSpPr/>
          <p:nvPr/>
        </p:nvSpPr>
        <p:spPr>
          <a:xfrm>
            <a:off x="4962616" y="1096543"/>
            <a:ext cx="621602" cy="3596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8460" y="1373457"/>
            <a:ext cx="3600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«Современная школа»</a:t>
            </a:r>
            <a:endParaRPr lang="ru-RU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429" y="1943028"/>
            <a:ext cx="10782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3 центров образования цифрового и гуманитарного профилей «Точка роста» на базе Зеленовской, Мунгатской и Перехляйской основных общеобразовательных школ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48" y="2736031"/>
            <a:ext cx="3423415" cy="3384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8549" y="577556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Перехляйская школа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818" y="2736031"/>
            <a:ext cx="3392367" cy="34117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71798" y="5775566"/>
            <a:ext cx="260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Зеленовская школа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167" y="2736031"/>
            <a:ext cx="3233928" cy="34088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92329" y="5751075"/>
            <a:ext cx="252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Мунгатская школа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 со стрелкой вниз 13"/>
          <p:cNvSpPr/>
          <p:nvPr/>
        </p:nvSpPr>
        <p:spPr>
          <a:xfrm>
            <a:off x="2160637" y="1490376"/>
            <a:ext cx="5976664" cy="56019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0110" y="564785"/>
            <a:ext cx="6037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«Образование»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71767" y="1079847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низ 15"/>
          <p:cNvSpPr/>
          <p:nvPr/>
        </p:nvSpPr>
        <p:spPr>
          <a:xfrm>
            <a:off x="4838168" y="1102966"/>
            <a:ext cx="621602" cy="3596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04653" y="1377160"/>
            <a:ext cx="6348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образовательная среда»</a:t>
            </a:r>
            <a:endParaRPr lang="ru-RU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028" y="2090471"/>
            <a:ext cx="8696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Новое оборудование для Банновской основной общеобразовательной школы (2 интерактивных комплекса и 36 компьютеров)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553" y="2806349"/>
            <a:ext cx="2780268" cy="33860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702" y="2806349"/>
            <a:ext cx="2940851" cy="33815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434" y="2810826"/>
            <a:ext cx="3032140" cy="33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 со стрелкой вниз 13"/>
          <p:cNvSpPr/>
          <p:nvPr/>
        </p:nvSpPr>
        <p:spPr>
          <a:xfrm>
            <a:off x="3528789" y="1624676"/>
            <a:ext cx="3489256" cy="56019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0110" y="564785"/>
            <a:ext cx="6037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«Образование»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71767" y="1079847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6415" y="5321078"/>
            <a:ext cx="3561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962616" y="1101143"/>
            <a:ext cx="621602" cy="434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28789" y="1510573"/>
            <a:ext cx="422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 каждого ребенка</a:t>
            </a:r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4453" y="2184866"/>
            <a:ext cx="1029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спортивного зала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Мунгатской основной общеобразовательной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892" y="2705271"/>
            <a:ext cx="2892033" cy="35270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092" y="2705271"/>
            <a:ext cx="3136001" cy="35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5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 со стрелкой вниз 13"/>
          <p:cNvSpPr/>
          <p:nvPr/>
        </p:nvSpPr>
        <p:spPr>
          <a:xfrm>
            <a:off x="3528789" y="1565039"/>
            <a:ext cx="3489256" cy="56019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0110" y="564785"/>
            <a:ext cx="6037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«Образование»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71767" y="1079847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6415" y="5321078"/>
            <a:ext cx="3561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962616" y="1101143"/>
            <a:ext cx="621602" cy="434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9810" y="1450482"/>
            <a:ext cx="422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 каждого ребенка</a:t>
            </a:r>
            <a:r>
              <a:rPr lang="ru-RU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2645" y="2061771"/>
            <a:ext cx="6408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</a:t>
            </a: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направления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«Аэромоделирование»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48" y="2554198"/>
            <a:ext cx="2880320" cy="3666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077" y="2558070"/>
            <a:ext cx="3103133" cy="36630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512" y="2554198"/>
            <a:ext cx="3067086" cy="36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98977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43368" y="506393"/>
            <a:ext cx="5446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2800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800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44814" y="5950243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0110" y="47470"/>
            <a:ext cx="7042954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880" y="935831"/>
            <a:ext cx="474153" cy="359144"/>
          </a:xfrm>
          <a:prstGeom prst="rect">
            <a:avLst/>
          </a:prstGeom>
        </p:spPr>
      </p:pic>
      <p:sp>
        <p:nvSpPr>
          <p:cNvPr id="17" name="Выноска со стрелкой вниз 16"/>
          <p:cNvSpPr/>
          <p:nvPr/>
        </p:nvSpPr>
        <p:spPr>
          <a:xfrm>
            <a:off x="3312765" y="1324056"/>
            <a:ext cx="3456384" cy="56019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«Культурная среда»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7874" y="1952367"/>
            <a:ext cx="909761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новых музыкальных инструментов</a:t>
            </a:r>
            <a:endParaRPr lang="ru-RU" sz="1600" dirty="0" smtClean="0"/>
          </a:p>
          <a:p>
            <a:pPr marL="342900" indent="-342900">
              <a:buFont typeface="Wingdings" pitchFamily="2" charset="2"/>
              <a:buChar char="Ø"/>
            </a:pP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700698" y="5388158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Было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7244" y="5616351"/>
            <a:ext cx="196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Стало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13" y="2807000"/>
            <a:ext cx="2582278" cy="27944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515" y="2825308"/>
            <a:ext cx="2645559" cy="27760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7854" y="2807000"/>
            <a:ext cx="2501333" cy="27944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3328" y="2825308"/>
            <a:ext cx="2692325" cy="277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6589</TotalTime>
  <Words>780</Words>
  <Application>Microsoft Office PowerPoint</Application>
  <PresentationFormat>Произвольный</PresentationFormat>
  <Paragraphs>144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Целевые показатели</vt:lpstr>
      <vt:lpstr>Целевые показатели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Экономист 4</cp:lastModifiedBy>
  <cp:revision>1356</cp:revision>
  <cp:lastPrinted>2020-07-10T04:24:24Z</cp:lastPrinted>
  <dcterms:created xsi:type="dcterms:W3CDTF">2018-10-19T07:56:24Z</dcterms:created>
  <dcterms:modified xsi:type="dcterms:W3CDTF">2021-02-24T07:36:13Z</dcterms:modified>
</cp:coreProperties>
</file>