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4" r:id="rId3"/>
    <p:sldId id="353" r:id="rId4"/>
    <p:sldId id="347" r:id="rId5"/>
    <p:sldId id="346" r:id="rId6"/>
    <p:sldId id="354" r:id="rId7"/>
    <p:sldId id="335" r:id="rId8"/>
    <p:sldId id="356" r:id="rId9"/>
    <p:sldId id="357" r:id="rId10"/>
    <p:sldId id="360" r:id="rId11"/>
    <p:sldId id="339" r:id="rId12"/>
    <p:sldId id="358" r:id="rId13"/>
    <p:sldId id="350" r:id="rId14"/>
    <p:sldId id="364" r:id="rId15"/>
    <p:sldId id="366" r:id="rId16"/>
    <p:sldId id="365" r:id="rId17"/>
    <p:sldId id="363" r:id="rId18"/>
    <p:sldId id="326" r:id="rId19"/>
    <p:sldId id="327" r:id="rId20"/>
    <p:sldId id="368" r:id="rId21"/>
    <p:sldId id="367" r:id="rId22"/>
    <p:sldId id="369" r:id="rId23"/>
    <p:sldId id="334" r:id="rId24"/>
    <p:sldId id="370" r:id="rId25"/>
    <p:sldId id="338" r:id="rId26"/>
    <p:sldId id="345" r:id="rId27"/>
    <p:sldId id="344" r:id="rId28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3" autoAdjust="0"/>
  </p:normalViewPr>
  <p:slideViewPr>
    <p:cSldViewPr>
      <p:cViewPr varScale="1">
        <p:scale>
          <a:sx n="119" d="100"/>
          <a:sy n="119" d="100"/>
        </p:scale>
        <p:origin x="486" y="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732787266061346E-4"/>
          <c:y val="2.7148011909653325E-2"/>
          <c:w val="0.99913265614650415"/>
          <c:h val="0.7491141570440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340334902726143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49696165967494E-3"/>
                  <c:y val="-1.8745511165925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391007187667913E-3"/>
                  <c:y val="-1.025756584119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576224301378612E-3"/>
                  <c:y val="-1.327014035452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761895654350726E-2"/>
                  <c:y val="4.9014303688381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043176637195025E-3"/>
                  <c:y val="-2.723363157926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Смертность населения трудоспособного возраста, на 100 тыс. чел.</c:v>
                </c:pt>
                <c:pt idx="4">
                  <c:v>Смертность населения от болезней системы кровообращения, на 100 тыс. чел.</c:v>
                </c:pt>
                <c:pt idx="5">
                  <c:v>Смерность населения от новообразований, на 100 тыс. чел.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86</c:v>
                </c:pt>
                <c:pt idx="2">
                  <c:v>92</c:v>
                </c:pt>
                <c:pt idx="3">
                  <c:v>401</c:v>
                </c:pt>
                <c:pt idx="4">
                  <c:v>505</c:v>
                </c:pt>
                <c:pt idx="5">
                  <c:v>193.5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2021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07226792218101E-3"/>
                  <c:y val="6.838231304519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041665654817309E-3"/>
                  <c:y val="-2.642070944951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039422483296518E-2"/>
                      <c:h val="4.631583812988562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779346598619843E-2"/>
                  <c:y val="-2.037138393884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65842191936465E-2"/>
                      <c:h val="4.631583812988562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088309456473812E-2"/>
                  <c:y val="-2.35993174345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54275966524032E-2"/>
                  <c:y val="-2.582294270015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518147069453605E-2"/>
                  <c:y val="-3.148951026667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Смертность населения трудоспособного возраста, на 100 тыс. чел.</c:v>
                </c:pt>
                <c:pt idx="4">
                  <c:v>Смертность населения от болезней системы кровообращения, на 100 тыс. чел.</c:v>
                </c:pt>
                <c:pt idx="5">
                  <c:v>Смерность населения от новообразований, на 100 тыс. чел.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54</c:v>
                </c:pt>
                <c:pt idx="2">
                  <c:v>52</c:v>
                </c:pt>
                <c:pt idx="3">
                  <c:v>183</c:v>
                </c:pt>
                <c:pt idx="4">
                  <c:v>504.6</c:v>
                </c:pt>
                <c:pt idx="5">
                  <c:v>98.3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Смертность населения трудоспособного возраста, на 100 тыс. чел.</c:v>
                </c:pt>
                <c:pt idx="4">
                  <c:v>Смертность населения от болезней системы кровообращения, на 100 тыс. чел.</c:v>
                </c:pt>
                <c:pt idx="5">
                  <c:v>Смерность населения от новообразований, на 100 тыс. чел.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186760"/>
        <c:axId val="194676384"/>
        <c:axId val="0"/>
      </c:bar3DChart>
      <c:catAx>
        <c:axId val="8618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676384"/>
        <c:crosses val="autoZero"/>
        <c:auto val="0"/>
        <c:lblAlgn val="ctr"/>
        <c:lblOffset val="100"/>
        <c:tickLblSkip val="1"/>
        <c:noMultiLvlLbl val="0"/>
      </c:catAx>
      <c:valAx>
        <c:axId val="194676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18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1.7860181498820807E-2"/>
          <c:y val="0.27113603215372722"/>
          <c:w val="0.22763689055646419"/>
          <c:h val="0.24751749157308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77138278680843E-2"/>
                  <c:y val="9.0920903467415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88.3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470272"/>
        <c:axId val="194478856"/>
        <c:axId val="0"/>
      </c:bar3DChart>
      <c:catAx>
        <c:axId val="1944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478856"/>
        <c:crosses val="autoZero"/>
        <c:auto val="1"/>
        <c:lblAlgn val="ctr"/>
        <c:lblOffset val="100"/>
        <c:noMultiLvlLbl val="0"/>
      </c:catAx>
      <c:valAx>
        <c:axId val="194478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4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5580780480198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60138026193906"/>
          <c:y val="0.23398208142289068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346170009561873E-2"/>
                  <c:y val="1.818418069348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45.2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48.4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564520"/>
        <c:axId val="194564904"/>
        <c:axId val="0"/>
      </c:bar3DChart>
      <c:catAx>
        <c:axId val="19456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64904"/>
        <c:crosses val="autoZero"/>
        <c:auto val="1"/>
        <c:lblAlgn val="ctr"/>
        <c:lblOffset val="100"/>
        <c:noMultiLvlLbl val="0"/>
      </c:catAx>
      <c:valAx>
        <c:axId val="194564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6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0648395217991653"/>
                  <c:y val="4.0914406560336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месяцев 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761304"/>
        <c:axId val="194761688"/>
        <c:axId val="0"/>
      </c:bar3DChart>
      <c:catAx>
        <c:axId val="19476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761688"/>
        <c:crosses val="autoZero"/>
        <c:auto val="1"/>
        <c:lblAlgn val="ctr"/>
        <c:lblOffset val="100"/>
        <c:noMultiLvlLbl val="0"/>
      </c:catAx>
      <c:valAx>
        <c:axId val="194761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76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0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0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6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9" y="1904452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национальных проектов в Крапивинском муниципальном округе </a:t>
            </a:r>
          </a:p>
          <a:p>
            <a:pPr algn="ctr"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8 месяцев 2021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50" y="248664"/>
            <a:ext cx="818452" cy="1191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" y="248665"/>
            <a:ext cx="1780186" cy="11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Было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Стало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0517" y="2213297"/>
            <a:ext cx="8184461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оцифровано </a:t>
            </a:r>
            <a:r>
              <a:rPr lang="ru-RU" sz="2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8644 экземпляра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каталог книг – 53943 экземпляра</a:t>
            </a:r>
            <a:endParaRPr lang="ru-RU" sz="26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17" y="935831"/>
            <a:ext cx="720080" cy="550330"/>
          </a:xfrm>
          <a:prstGeom prst="rect">
            <a:avLst/>
          </a:prstGeom>
        </p:spPr>
      </p:pic>
      <p:sp>
        <p:nvSpPr>
          <p:cNvPr id="21" name="Выноска со стрелкой вниз 20"/>
          <p:cNvSpPr/>
          <p:nvPr/>
        </p:nvSpPr>
        <p:spPr>
          <a:xfrm>
            <a:off x="3174648" y="1486161"/>
            <a:ext cx="368259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культура»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833" y="3545776"/>
            <a:ext cx="3528393" cy="26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1007840"/>
            <a:ext cx="7416824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382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2520677" y="1406702"/>
            <a:ext cx="4536504" cy="82527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7 региональных проектов: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56" y="2143491"/>
            <a:ext cx="7038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системы оказания первичной медико-санитарной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сердечно-сосудистыми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онкологическими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здравоохранения, включая создание современной инфраструктуры оказания медицинской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 организаций системы здравоохранения квалифицированными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кадрами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единого цифрового контура в здравоохранении на основе единой государственной информационной системы здравоохранении (ЕГИСЗ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экспорта медицинских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698" y="1918493"/>
            <a:ext cx="3810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1007840"/>
            <a:ext cx="7488832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382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874" y="1703544"/>
            <a:ext cx="9721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легковых автомобиля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1 657,5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руб.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32 автоматизированных рабочих места –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2,2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руб.,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медицинское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353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руб.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проводится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диспансеризация детей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определенных групп взрослого населения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прибыло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врача и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среднего медицинского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персонала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93" y="957509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3197026" y="1352870"/>
            <a:ext cx="3096344" cy="7338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«Старшее поколение»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37" y="3528119"/>
            <a:ext cx="4645555" cy="2767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529" y="3631760"/>
            <a:ext cx="4932091" cy="2664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441" y="2086746"/>
            <a:ext cx="112562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доставки лиц старше 65 лет, проживающих в сельской местности для проведения профилактических осмотров и прохождения диспансеризации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93" y="957509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3197026" y="1352870"/>
            <a:ext cx="3096344" cy="7338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«Старшее поколение»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637" y="2120715"/>
            <a:ext cx="54288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досуговых мероприятий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05" y="2929641"/>
            <a:ext cx="4285859" cy="3212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037" y="2929641"/>
            <a:ext cx="4824536" cy="32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93" y="957509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3197026" y="1352870"/>
            <a:ext cx="3096344" cy="7338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«Старшее поколение»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525" y="2120715"/>
            <a:ext cx="943304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оборудованием для организации занятий в Школе ухода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565" y="2579826"/>
            <a:ext cx="3942181" cy="3779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617" y="2725761"/>
            <a:ext cx="3523793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93" y="957509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3197026" y="1352870"/>
            <a:ext cx="3096344" cy="7338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«Старшее поколение»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6701" y="2086746"/>
            <a:ext cx="54288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Школе ухода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3" y="2729172"/>
            <a:ext cx="2975106" cy="31752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54" y="2733463"/>
            <a:ext cx="2808312" cy="3170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14" y="2729172"/>
            <a:ext cx="3186089" cy="31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751687" y="1340489"/>
            <a:ext cx="4612970" cy="11558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поддержка семей при рождении детей»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853" y="953754"/>
            <a:ext cx="682811" cy="374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0110" y="2483359"/>
            <a:ext cx="9548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первого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третьего и последующего ребенка до 3-х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меры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многодетным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семьям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областного материнского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капитала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58915" y="102586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110" y="502647"/>
            <a:ext cx="788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937" y="1031897"/>
            <a:ext cx="682811" cy="360366"/>
          </a:xfrm>
          <a:prstGeom prst="rect">
            <a:avLst/>
          </a:prstGeom>
        </p:spPr>
      </p:pic>
      <p:sp>
        <p:nvSpPr>
          <p:cNvPr id="12" name="Выноска со стрелкой вниз 11"/>
          <p:cNvSpPr/>
          <p:nvPr/>
        </p:nvSpPr>
        <p:spPr>
          <a:xfrm>
            <a:off x="3177714" y="1414024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925" y="1995975"/>
            <a:ext cx="11036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Начато строительство 33 квартирного жилого дома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пгт.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жилья  5000 кв.м. (план 7000 кв.м.)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069" y="2826972"/>
            <a:ext cx="4032085" cy="343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22" y="2826972"/>
            <a:ext cx="3744052" cy="34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6800" y="2058344"/>
            <a:ext cx="88582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финансирование –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7 427,38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 них: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5 645,50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– федеральный бюджет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174,60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– областной бюджет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1 336,64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– местный бюджет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270,64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– иные средства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989" y="3240087"/>
            <a:ext cx="24203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1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8509" y="825626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533" y="105577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533" y="845580"/>
            <a:ext cx="8111485" cy="54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421" y="1910099"/>
            <a:ext cx="105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(Сквер Победителей)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101" y="2297354"/>
            <a:ext cx="3953871" cy="3895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1117" y="568835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площадки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39" y="2297354"/>
            <a:ext cx="4128081" cy="3892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39" y="5688359"/>
            <a:ext cx="4357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тротуарной дорожки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98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9189" y="1951230"/>
            <a:ext cx="803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лагоустройство места массового отдыха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061" y="2412895"/>
            <a:ext cx="3726209" cy="3851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22" y="2412895"/>
            <a:ext cx="3744052" cy="3851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0922" y="5832375"/>
            <a:ext cx="8262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привокзальной                 площади в пгт. Зеленогорский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93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3281" y="1951230"/>
            <a:ext cx="8662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лагоустройство 3-х дворовых территорий в с. Борисово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205" y="2511419"/>
            <a:ext cx="3456384" cy="3536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29" y="2511419"/>
            <a:ext cx="3096344" cy="35369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4" y="2511419"/>
            <a:ext cx="3096343" cy="35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1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25" y="1358375"/>
            <a:ext cx="682811" cy="374762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2853797" y="1733137"/>
            <a:ext cx="4481066" cy="8798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24653" y="1792206"/>
            <a:ext cx="3888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5</a:t>
            </a:r>
            <a:r>
              <a:rPr lang="ru-RU" sz="2600" dirty="0" smtClean="0">
                <a:solidFill>
                  <a:schemeClr val="bg1"/>
                </a:solidFill>
              </a:rPr>
              <a:t> региональных проектов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54" y="2671298"/>
            <a:ext cx="1080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ведения предпринимательской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субъектов малого и среднего предпринимательства к финансовым ресурсам, в том числе к льготному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фермеров и развитие сельской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предпринимательства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25" y="1358375"/>
            <a:ext cx="682811" cy="3747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467" y="2250419"/>
            <a:ext cx="3022988" cy="3958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6" y="2250419"/>
            <a:ext cx="5078055" cy="3958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429" y="1733137"/>
            <a:ext cx="1072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Грантовая поддержка - 4,0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рублей получил Полухин Сергей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Николаевич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7173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5507" y="45811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33506381"/>
              </p:ext>
            </p:extLst>
          </p:nvPr>
        </p:nvGraphicFramePr>
        <p:xfrm>
          <a:off x="216421" y="1079847"/>
          <a:ext cx="11089232" cy="513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87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18199803"/>
              </p:ext>
            </p:extLst>
          </p:nvPr>
        </p:nvGraphicFramePr>
        <p:xfrm>
          <a:off x="899607" y="1022514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09984040"/>
              </p:ext>
            </p:extLst>
          </p:nvPr>
        </p:nvGraphicFramePr>
        <p:xfrm>
          <a:off x="6112797" y="1067524"/>
          <a:ext cx="3552659" cy="310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10459778"/>
              </p:ext>
            </p:extLst>
          </p:nvPr>
        </p:nvGraphicFramePr>
        <p:xfrm>
          <a:off x="2376661" y="3855021"/>
          <a:ext cx="4032448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46" y="208898"/>
            <a:ext cx="719390" cy="1188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" y="208899"/>
            <a:ext cx="178018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1367" y="86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327" y="935831"/>
            <a:ext cx="9222994" cy="503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России от 21.07.2020 № 474 «О национальных целях развития РФ на период до 2030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года»,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 целей развития РФ: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населения, здоровье и благополучие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для самореализации и развития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комфортная и безопасная среда для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достойный, эффективный труд и успешное предпринимательство;</a:t>
            </a: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цифровая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41" y="3384103"/>
            <a:ext cx="24203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3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388621" y="1007932"/>
            <a:ext cx="475252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7539" y="1307868"/>
            <a:ext cx="528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80718" y="2566106"/>
            <a:ext cx="518457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3140" y="279465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–Кузбасс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-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проектов 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2613" y="4278879"/>
            <a:ext cx="5217992" cy="2075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88840" y="433259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округ: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национальных проектов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029" y="2650914"/>
            <a:ext cx="4320480" cy="3669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69" y="2666053"/>
            <a:ext cx="4104456" cy="3669834"/>
          </a:xfrm>
          <a:prstGeom prst="rect">
            <a:avLst/>
          </a:prstGeom>
        </p:spPr>
      </p:pic>
      <p:sp>
        <p:nvSpPr>
          <p:cNvPr id="14" name="Выноска со стрелкой вниз 13"/>
          <p:cNvSpPr/>
          <p:nvPr/>
        </p:nvSpPr>
        <p:spPr>
          <a:xfrm>
            <a:off x="3503908" y="1490376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4962616" y="1096543"/>
            <a:ext cx="621602" cy="35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8460" y="1373457"/>
            <a:ext cx="36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13" y="1943028"/>
            <a:ext cx="1092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5 центров образования цифрового и гуманитарного профилей «Точка роста» на базе Зеленогорской, Крапивинской, Тарадановской, Красноключинской и Барачатской школ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205" y="590174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Зеленогорская школа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4218" y="588772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Барачатская школа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2160637" y="1490376"/>
            <a:ext cx="597666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4838168" y="1102966"/>
            <a:ext cx="621602" cy="35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4653" y="1377160"/>
            <a:ext cx="634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14" y="2090471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оборудование для Крапивинской средней общеобразовательной школы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3342" y="3562759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компьютера</a:t>
            </a:r>
          </a:p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телевизоров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969" y="2664023"/>
            <a:ext cx="4752528" cy="33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624676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415" y="5321078"/>
            <a:ext cx="35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101143"/>
            <a:ext cx="621602" cy="43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8789" y="1510573"/>
            <a:ext cx="42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453" y="2184866"/>
            <a:ext cx="1087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 в МБУДО «Крапивинский дом детского творчества»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765" y="2640624"/>
            <a:ext cx="4536503" cy="3479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2" y="2640624"/>
            <a:ext cx="2449101" cy="3479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725" y="2640624"/>
            <a:ext cx="2375856" cy="34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565039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415" y="5321078"/>
            <a:ext cx="35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101143"/>
            <a:ext cx="621602" cy="43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9810" y="1450482"/>
            <a:ext cx="42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05" y="2061771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 направленность в МБОУ «Борисовская средняя общеобразовательная школа»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29" y="2892768"/>
            <a:ext cx="3350854" cy="3371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58" y="2892768"/>
            <a:ext cx="3123587" cy="3371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45" y="2892768"/>
            <a:ext cx="3096344" cy="33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514" y="953763"/>
            <a:ext cx="720079" cy="494942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3051362" y="1472137"/>
            <a:ext cx="345638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5021" y="2133029"/>
            <a:ext cx="9106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«Крапивинский краеведческий музей»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Барачатский сельский дом культуры</a:t>
            </a:r>
            <a:endParaRPr lang="ru-RU" sz="2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077" y="4127123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212 тыс. руб.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252" y="3199910"/>
            <a:ext cx="24203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7243</TotalTime>
  <Words>812</Words>
  <Application>Microsoft Office PowerPoint</Application>
  <PresentationFormat>Произвольный</PresentationFormat>
  <Paragraphs>154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показатели</vt:lpstr>
      <vt:lpstr>Целевые показатели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""</cp:lastModifiedBy>
  <cp:revision>1497</cp:revision>
  <cp:lastPrinted>2020-07-10T04:24:24Z</cp:lastPrinted>
  <dcterms:created xsi:type="dcterms:W3CDTF">2018-10-19T07:56:24Z</dcterms:created>
  <dcterms:modified xsi:type="dcterms:W3CDTF">2022-01-18T09:18:48Z</dcterms:modified>
</cp:coreProperties>
</file>