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8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25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>
        <p:scale>
          <a:sx n="90" d="100"/>
          <a:sy n="90" d="100"/>
        </p:scale>
        <p:origin x="-642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128200809229076E-2"/>
          <c:y val="6.4761861085202418E-2"/>
          <c:w val="0.84978535928085464"/>
          <c:h val="0.73467101538982593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дох.</c:v>
                </c:pt>
              </c:strCache>
            </c:strRef>
          </c:tx>
          <c:marker>
            <c:spPr>
              <a:solidFill>
                <a:srgbClr val="3725E7"/>
              </a:solidFill>
            </c:spPr>
          </c:marker>
          <c:dLbls>
            <c:dLbl>
              <c:idx val="0"/>
              <c:layout>
                <c:manualLayout>
                  <c:x val="-7.7396306324387071E-2"/>
                  <c:y val="-5.11367599982432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1906349563310178"/>
                  <c:y val="-1.6273062682957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1195183062097032"/>
                  <c:y val="-2.03746741318148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4720799391465464"/>
                  <c:y val="2.978835684923918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8.3505170572445622E-2"/>
                  <c:y val="-3.88319256516718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7990514494805276E-2"/>
                  <c:y val="4.114949760104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4.5102291501661097E-2"/>
                  <c:y val="5.34543319476131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374DF1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на 01.02.2018</c:v>
                </c:pt>
                <c:pt idx="1">
                  <c:v>на 01.03.2018</c:v>
                </c:pt>
                <c:pt idx="2">
                  <c:v>на 01.04.2018</c:v>
                </c:pt>
                <c:pt idx="3">
                  <c:v>на 01.05.2018</c:v>
                </c:pt>
                <c:pt idx="4">
                  <c:v>на 01.06.2018</c:v>
                </c:pt>
                <c:pt idx="5">
                  <c:v>на 01.07.2018</c:v>
                </c:pt>
                <c:pt idx="6">
                  <c:v>на 01.08.2018</c:v>
                </c:pt>
                <c:pt idx="7">
                  <c:v>на 01.09.2018</c:v>
                </c:pt>
                <c:pt idx="8">
                  <c:v>на 01.10.2018</c:v>
                </c:pt>
                <c:pt idx="9">
                  <c:v>на 01.11.2018</c:v>
                </c:pt>
                <c:pt idx="10">
                  <c:v>на 01.12.2018</c:v>
                </c:pt>
                <c:pt idx="11">
                  <c:v>на 01.01.2019</c:v>
                </c:pt>
              </c:strCache>
            </c:strRef>
          </c:cat>
          <c:val>
            <c:numRef>
              <c:f>Лист1!$B$2:$B$13</c:f>
              <c:numCache>
                <c:formatCode>#,##0.0</c:formatCode>
                <c:ptCount val="12"/>
                <c:pt idx="0">
                  <c:v>69955.33</c:v>
                </c:pt>
                <c:pt idx="1">
                  <c:v>145265.9</c:v>
                </c:pt>
                <c:pt idx="2">
                  <c:v>233974.1</c:v>
                </c:pt>
                <c:pt idx="3">
                  <c:v>317161.59999999998</c:v>
                </c:pt>
                <c:pt idx="4">
                  <c:v>407910.1</c:v>
                </c:pt>
                <c:pt idx="5">
                  <c:v>513136.7</c:v>
                </c:pt>
                <c:pt idx="6">
                  <c:v>607862</c:v>
                </c:pt>
                <c:pt idx="7">
                  <c:v>682345.3</c:v>
                </c:pt>
                <c:pt idx="8">
                  <c:v>770769.4</c:v>
                </c:pt>
                <c:pt idx="9">
                  <c:v>878863.9</c:v>
                </c:pt>
                <c:pt idx="10">
                  <c:v>1047316</c:v>
                </c:pt>
                <c:pt idx="11">
                  <c:v>1183427.5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рас.</c:v>
                </c:pt>
              </c:strCache>
            </c:strRef>
          </c:tx>
          <c:marker>
            <c:spPr>
              <a:solidFill>
                <a:srgbClr val="FF0000"/>
              </a:solidFill>
              <a:ln>
                <a:solidFill>
                  <a:srgbClr val="3725E7"/>
                </a:solidFill>
              </a:ln>
            </c:spPr>
          </c:marker>
          <c:dLbls>
            <c:dLbl>
              <c:idx val="0"/>
              <c:layout>
                <c:manualLayout>
                  <c:x val="1.7842775533901293E-2"/>
                  <c:y val="2.99708301144834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4757589658496883E-3"/>
                  <c:y val="3.828159920215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6309809662725726E-3"/>
                  <c:y val="3.19189340719248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0649614200572752E-3"/>
                  <c:y val="2.10336771366489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9.3318484326114295E-3"/>
                  <c:y val="3.0709443136809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1116650121313876E-3"/>
                  <c:y val="1.23048343465713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1247657070361392E-4"/>
                  <c:y val="2.24256413370090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6110907031835095E-2"/>
                  <c:y val="4.4837556808933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0.10117033066786599"/>
                  <c:y val="-3.6778677013095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9.0769372399482878E-2"/>
                  <c:y val="-2.2834187674237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на 01.02.2018</c:v>
                </c:pt>
                <c:pt idx="1">
                  <c:v>на 01.03.2018</c:v>
                </c:pt>
                <c:pt idx="2">
                  <c:v>на 01.04.2018</c:v>
                </c:pt>
                <c:pt idx="3">
                  <c:v>на 01.05.2018</c:v>
                </c:pt>
                <c:pt idx="4">
                  <c:v>на 01.06.2018</c:v>
                </c:pt>
                <c:pt idx="5">
                  <c:v>на 01.07.2018</c:v>
                </c:pt>
                <c:pt idx="6">
                  <c:v>на 01.08.2018</c:v>
                </c:pt>
                <c:pt idx="7">
                  <c:v>на 01.09.2018</c:v>
                </c:pt>
                <c:pt idx="8">
                  <c:v>на 01.10.2018</c:v>
                </c:pt>
                <c:pt idx="9">
                  <c:v>на 01.11.2018</c:v>
                </c:pt>
                <c:pt idx="10">
                  <c:v>на 01.12.2018</c:v>
                </c:pt>
                <c:pt idx="11">
                  <c:v>на 01.01.2019</c:v>
                </c:pt>
              </c:strCache>
            </c:strRef>
          </c:cat>
          <c:val>
            <c:numRef>
              <c:f>Лист1!$C$2:$C$13</c:f>
              <c:numCache>
                <c:formatCode>#,##0.0</c:formatCode>
                <c:ptCount val="12"/>
                <c:pt idx="0">
                  <c:v>60358.8</c:v>
                </c:pt>
                <c:pt idx="1">
                  <c:v>144372.29999999999</c:v>
                </c:pt>
                <c:pt idx="2">
                  <c:v>232160</c:v>
                </c:pt>
                <c:pt idx="3">
                  <c:v>314324.2</c:v>
                </c:pt>
                <c:pt idx="4">
                  <c:v>404398.4</c:v>
                </c:pt>
                <c:pt idx="5">
                  <c:v>508104.9</c:v>
                </c:pt>
                <c:pt idx="6">
                  <c:v>594787.80000000005</c:v>
                </c:pt>
                <c:pt idx="7">
                  <c:v>668060.6</c:v>
                </c:pt>
                <c:pt idx="8">
                  <c:v>762489.2</c:v>
                </c:pt>
                <c:pt idx="9">
                  <c:v>873963.3</c:v>
                </c:pt>
                <c:pt idx="10">
                  <c:v>999681.1</c:v>
                </c:pt>
                <c:pt idx="11">
                  <c:v>1173713.7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115008"/>
        <c:axId val="79116928"/>
      </c:lineChart>
      <c:catAx>
        <c:axId val="7911500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1" baseline="0">
                <a:solidFill>
                  <a:srgbClr val="C00000"/>
                </a:solidFill>
              </a:defRPr>
            </a:pPr>
            <a:endParaRPr lang="ru-RU"/>
          </a:p>
        </c:txPr>
        <c:crossAx val="79116928"/>
        <c:crosses val="autoZero"/>
        <c:auto val="1"/>
        <c:lblAlgn val="ctr"/>
        <c:lblOffset val="100"/>
        <c:noMultiLvlLbl val="0"/>
      </c:catAx>
      <c:valAx>
        <c:axId val="79116928"/>
        <c:scaling>
          <c:orientation val="minMax"/>
        </c:scaling>
        <c:delete val="0"/>
        <c:axPos val="l"/>
        <c:majorGridlines/>
        <c:numFmt formatCode="0.00" sourceLinked="0"/>
        <c:majorTickMark val="out"/>
        <c:minorTickMark val="none"/>
        <c:tickLblPos val="nextTo"/>
        <c:txPr>
          <a:bodyPr/>
          <a:lstStyle/>
          <a:p>
            <a:pPr>
              <a:defRPr sz="1000" b="1" baseline="0">
                <a:solidFill>
                  <a:schemeClr val="tx1"/>
                </a:solidFill>
              </a:defRPr>
            </a:pPr>
            <a:endParaRPr lang="ru-RU"/>
          </a:p>
        </c:txPr>
        <c:crossAx val="7911500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85BA4B4-9893-4A91-AC54-C484E0DA81B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ПОКАЗАТЕЛИ ДОХОДОВ И РАСХОДОВ БЮДЖЕТА В 2018 ГОДУ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0705870"/>
              </p:ext>
            </p:extLst>
          </p:nvPr>
        </p:nvGraphicFramePr>
        <p:xfrm>
          <a:off x="107504" y="548680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40557" y="64275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ТЫС.РУБ</a:t>
            </a:r>
            <a:endParaRPr lang="ru-RU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2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558</TotalTime>
  <Words>46</Words>
  <Application>Microsoft Office PowerPoint</Application>
  <PresentationFormat>Экран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ПОКАЗАТЕЛИ ДОХОДОВ И РАСХОДОВ БЮДЖЕТА В 2018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фу</cp:lastModifiedBy>
  <cp:revision>72</cp:revision>
  <cp:lastPrinted>2016-10-11T07:53:48Z</cp:lastPrinted>
  <dcterms:created xsi:type="dcterms:W3CDTF">2016-03-30T09:25:05Z</dcterms:created>
  <dcterms:modified xsi:type="dcterms:W3CDTF">2019-01-21T05:00:50Z</dcterms:modified>
</cp:coreProperties>
</file>