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8" r:id="rId2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725E7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54" autoAdjust="0"/>
  </p:normalViewPr>
  <p:slideViewPr>
    <p:cSldViewPr>
      <p:cViewPr>
        <p:scale>
          <a:sx n="90" d="100"/>
          <a:sy n="90" d="100"/>
        </p:scale>
        <p:origin x="-594" y="5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0.11641078858621492"/>
          <c:y val="6.7211474959572748E-2"/>
          <c:w val="0.84978535928085464"/>
          <c:h val="0.73467101538983093"/>
        </c:manualLayout>
      </c:layout>
      <c:lineChart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дох.</c:v>
                </c:pt>
              </c:strCache>
            </c:strRef>
          </c:tx>
          <c:marker>
            <c:spPr>
              <a:solidFill>
                <a:srgbClr val="3725E7"/>
              </a:solidFill>
            </c:spPr>
          </c:marker>
          <c:dLbls>
            <c:dLbl>
              <c:idx val="0"/>
              <c:layout>
                <c:manualLayout>
                  <c:x val="-7.0386131969737031E-2"/>
                  <c:y val="-4.5299738926711131E-2"/>
                </c:manualLayout>
              </c:layout>
              <c:dLblPos val="r"/>
              <c:showVal val="1"/>
            </c:dLbl>
            <c:dLbl>
              <c:idx val="1"/>
              <c:layout>
                <c:manualLayout>
                  <c:x val="-0.11052949761854418"/>
                  <c:y val="-2.6071370156402519E-2"/>
                </c:manualLayout>
              </c:layout>
              <c:dLblPos val="r"/>
              <c:showVal val="1"/>
            </c:dLbl>
            <c:dLbl>
              <c:idx val="2"/>
              <c:layout>
                <c:manualLayout>
                  <c:x val="-0.11195183062097032"/>
                  <c:y val="-2.0374674131814808E-2"/>
                </c:manualLayout>
              </c:layout>
              <c:dLblPos val="r"/>
              <c:showVal val="1"/>
            </c:dLbl>
            <c:dLbl>
              <c:idx val="3"/>
              <c:layout>
                <c:manualLayout>
                  <c:x val="-0.10738266984671969"/>
                  <c:y val="-1.4168178844325989E-2"/>
                </c:manualLayout>
              </c:layout>
              <c:dLblPos val="r"/>
              <c:showVal val="1"/>
            </c:dLbl>
            <c:dLbl>
              <c:idx val="4"/>
              <c:layout>
                <c:manualLayout>
                  <c:x val="-0.10311567083944077"/>
                  <c:y val="-3.3185548827908015E-2"/>
                </c:manualLayout>
              </c:layout>
              <c:dLblPos val="r"/>
              <c:showVal val="1"/>
            </c:dLbl>
            <c:dLbl>
              <c:idx val="5"/>
              <c:layout>
                <c:manualLayout>
                  <c:x val="-0.10738266984671969"/>
                  <c:y val="-1.6038534298658265E-2"/>
                </c:manualLayout>
              </c:layout>
              <c:dLblPos val="r"/>
              <c:showVal val="1"/>
            </c:dLbl>
            <c:dLbl>
              <c:idx val="6"/>
              <c:layout>
                <c:manualLayout>
                  <c:x val="-9.7426338829735754E-2"/>
                  <c:y val="-2.3387254811193831E-2"/>
                </c:manualLayout>
              </c:layout>
              <c:dLblPos val="r"/>
              <c:showVal val="1"/>
            </c:dLbl>
            <c:dLbl>
              <c:idx val="7"/>
              <c:layout>
                <c:manualLayout>
                  <c:x val="-8.7470007812751979E-2"/>
                  <c:y val="-3.3185548827908015E-2"/>
                </c:manualLayout>
              </c:layout>
              <c:dLblPos val="r"/>
              <c:showVal val="1"/>
            </c:dLbl>
            <c:dLbl>
              <c:idx val="8"/>
              <c:layout>
                <c:manualLayout>
                  <c:x val="-9.315933982245736E-2"/>
                  <c:y val="-2.8286401819550912E-2"/>
                </c:manualLayout>
              </c:layout>
              <c:dLblPos val="r"/>
              <c:showVal val="1"/>
            </c:dLbl>
            <c:dLbl>
              <c:idx val="9"/>
              <c:layout>
                <c:manualLayout>
                  <c:x val="-0.10768483161369169"/>
                  <c:y val="-3.1483191682405841E-2"/>
                </c:manualLayout>
              </c:layout>
              <c:dLblPos val="r"/>
              <c:showVal val="1"/>
            </c:dLbl>
            <c:dLbl>
              <c:idx val="10"/>
              <c:layout>
                <c:manualLayout>
                  <c:x val="-0.11921700623781598"/>
                  <c:y val="-1.6678655200465495E-2"/>
                </c:manualLayout>
              </c:layout>
              <c:dLblPos val="r"/>
              <c:showVal val="1"/>
            </c:dLbl>
            <c:dLbl>
              <c:idx val="11"/>
              <c:layout>
                <c:manualLayout>
                  <c:x val="-1.0100153864949423E-3"/>
                  <c:y val="5.8458753629700121E-2"/>
                </c:manualLayout>
              </c:layout>
              <c:dLblPos val="r"/>
              <c:showVal val="1"/>
            </c:dLbl>
            <c:numFmt formatCode="#,##0.0" sourceLinked="0"/>
            <c:txPr>
              <a:bodyPr/>
              <a:lstStyle/>
              <a:p>
                <a:pPr>
                  <a:defRPr sz="1300" b="1" baseline="0">
                    <a:solidFill>
                      <a:srgbClr val="374DF1"/>
                    </a:solidFill>
                  </a:defRPr>
                </a:pPr>
                <a:endParaRPr lang="ru-RU"/>
              </a:p>
            </c:txPr>
            <c:dLblPos val="t"/>
            <c:showVal val="1"/>
          </c:dLbls>
          <c:cat>
            <c:strRef>
              <c:f>Лист1!$A$2:$A$13</c:f>
              <c:strCache>
                <c:ptCount val="12"/>
                <c:pt idx="0">
                  <c:v>на 01.02.2020</c:v>
                </c:pt>
                <c:pt idx="1">
                  <c:v>на 01.03.2020</c:v>
                </c:pt>
                <c:pt idx="2">
                  <c:v>на 01.04.2020</c:v>
                </c:pt>
                <c:pt idx="3">
                  <c:v>на 01.05.2020</c:v>
                </c:pt>
                <c:pt idx="4">
                  <c:v>на 01.06.2020</c:v>
                </c:pt>
                <c:pt idx="5">
                  <c:v>на 01.07.2020</c:v>
                </c:pt>
                <c:pt idx="6">
                  <c:v>на 01.08.2020</c:v>
                </c:pt>
                <c:pt idx="7">
                  <c:v>на 01.09.2020</c:v>
                </c:pt>
                <c:pt idx="8">
                  <c:v>на 01.10.2020</c:v>
                </c:pt>
                <c:pt idx="9">
                  <c:v>на 01.11.2020</c:v>
                </c:pt>
                <c:pt idx="10">
                  <c:v>на 01.12.2020</c:v>
                </c:pt>
                <c:pt idx="11">
                  <c:v>на 01.01.2021</c:v>
                </c:pt>
              </c:strCache>
            </c:strRef>
          </c:cat>
          <c:val>
            <c:numRef>
              <c:f>Лист1!$B$2:$B$13</c:f>
              <c:numCache>
                <c:formatCode>#,##0.0</c:formatCode>
                <c:ptCount val="12"/>
                <c:pt idx="0">
                  <c:v>73415.5</c:v>
                </c:pt>
                <c:pt idx="1">
                  <c:v>159680.20000000001</c:v>
                </c:pt>
                <c:pt idx="2">
                  <c:v>246628.3</c:v>
                </c:pt>
                <c:pt idx="3">
                  <c:v>338079.9</c:v>
                </c:pt>
                <c:pt idx="4">
                  <c:v>436266.7</c:v>
                </c:pt>
                <c:pt idx="5">
                  <c:v>551743.80000000005</c:v>
                </c:pt>
                <c:pt idx="6">
                  <c:v>650075.5</c:v>
                </c:pt>
                <c:pt idx="7">
                  <c:v>730763.3</c:v>
                </c:pt>
                <c:pt idx="8">
                  <c:v>812703.2</c:v>
                </c:pt>
                <c:pt idx="9">
                  <c:v>907062.8</c:v>
                </c:pt>
                <c:pt idx="10">
                  <c:v>1003941.9</c:v>
                </c:pt>
                <c:pt idx="11">
                  <c:v>1221675.6000000001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рас.</c:v>
                </c:pt>
              </c:strCache>
            </c:strRef>
          </c:tx>
          <c:marker>
            <c:spPr>
              <a:solidFill>
                <a:srgbClr val="FF0000"/>
              </a:solidFill>
              <a:ln>
                <a:solidFill>
                  <a:srgbClr val="3725E7"/>
                </a:solidFill>
              </a:ln>
            </c:spPr>
          </c:marker>
          <c:dLbls>
            <c:dLbl>
              <c:idx val="0"/>
              <c:layout>
                <c:manualLayout>
                  <c:x val="1.0731110521769982E-2"/>
                  <c:y val="5.4465398906294506E-3"/>
                </c:manualLayout>
              </c:layout>
              <c:showVal val="1"/>
            </c:dLbl>
            <c:dLbl>
              <c:idx val="1"/>
              <c:layout>
                <c:manualLayout>
                  <c:x val="-3.6310929609971779E-3"/>
                  <c:y val="1.3785891073831344E-2"/>
                </c:manualLayout>
              </c:layout>
              <c:showVal val="1"/>
            </c:dLbl>
            <c:dLbl>
              <c:idx val="2"/>
              <c:layout>
                <c:manualLayout>
                  <c:x val="-3.630980966272583E-3"/>
                  <c:y val="1.9671039637571185E-2"/>
                </c:manualLayout>
              </c:layout>
              <c:showVal val="1"/>
            </c:dLbl>
            <c:dLbl>
              <c:idx val="3"/>
              <c:layout>
                <c:manualLayout>
                  <c:x val="-5.0649614200572804E-3"/>
                  <c:y val="2.1033677136649099E-2"/>
                </c:manualLayout>
              </c:layout>
              <c:showVal val="1"/>
            </c:dLbl>
            <c:dLbl>
              <c:idx val="4"/>
              <c:layout>
                <c:manualLayout>
                  <c:x val="-7.9785041805391268E-4"/>
                  <c:y val="2.0911063894135218E-2"/>
                </c:manualLayout>
              </c:layout>
              <c:showVal val="1"/>
            </c:dLbl>
            <c:dLbl>
              <c:idx val="5"/>
              <c:layout>
                <c:manualLayout>
                  <c:x val="7.1116650121314275E-3"/>
                  <c:y val="1.2304834346571399E-2"/>
                </c:manualLayout>
              </c:layout>
              <c:showVal val="1"/>
            </c:dLbl>
            <c:dLbl>
              <c:idx val="7"/>
              <c:layout>
                <c:manualLayout>
                  <c:x val="0"/>
                  <c:y val="2.2151461577853863E-2"/>
                </c:manualLayout>
              </c:layout>
              <c:showVal val="1"/>
            </c:dLbl>
            <c:dLbl>
              <c:idx val="8"/>
              <c:layout>
                <c:manualLayout>
                  <c:x val="0"/>
                  <c:y val="2.5918082150875536E-2"/>
                </c:manualLayout>
              </c:layout>
              <c:dLblPos val="r"/>
              <c:showVal val="1"/>
            </c:dLbl>
            <c:dLbl>
              <c:idx val="9"/>
              <c:layout>
                <c:manualLayout>
                  <c:x val="-1.619835699259212E-2"/>
                  <c:y val="3.0140169610784012E-2"/>
                </c:manualLayout>
              </c:layout>
              <c:showVal val="1"/>
            </c:dLbl>
            <c:dLbl>
              <c:idx val="10"/>
              <c:layout>
                <c:manualLayout>
                  <c:x val="-1.3860460957433058E-3"/>
                  <c:y val="2.0814873782018413E-2"/>
                </c:manualLayout>
              </c:layout>
              <c:showVal val="1"/>
            </c:dLbl>
            <c:dLbl>
              <c:idx val="11"/>
              <c:layout>
                <c:manualLayout>
                  <c:x val="-7.6647629789245747E-2"/>
                  <c:y val="-1.2332608207273494E-2"/>
                </c:manualLayout>
              </c:layout>
              <c:showVal val="1"/>
            </c:dLbl>
            <c:numFmt formatCode="#,##0.0" sourceLinked="0"/>
            <c:txPr>
              <a:bodyPr/>
              <a:lstStyle/>
              <a:p>
                <a:pPr>
                  <a:defRPr sz="1300" b="1" baseline="0">
                    <a:solidFill>
                      <a:srgbClr val="FF0000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Лист1!$A$2:$A$13</c:f>
              <c:strCache>
                <c:ptCount val="12"/>
                <c:pt idx="0">
                  <c:v>на 01.02.2020</c:v>
                </c:pt>
                <c:pt idx="1">
                  <c:v>на 01.03.2020</c:v>
                </c:pt>
                <c:pt idx="2">
                  <c:v>на 01.04.2020</c:v>
                </c:pt>
                <c:pt idx="3">
                  <c:v>на 01.05.2020</c:v>
                </c:pt>
                <c:pt idx="4">
                  <c:v>на 01.06.2020</c:v>
                </c:pt>
                <c:pt idx="5">
                  <c:v>на 01.07.2020</c:v>
                </c:pt>
                <c:pt idx="6">
                  <c:v>на 01.08.2020</c:v>
                </c:pt>
                <c:pt idx="7">
                  <c:v>на 01.09.2020</c:v>
                </c:pt>
                <c:pt idx="8">
                  <c:v>на 01.10.2020</c:v>
                </c:pt>
                <c:pt idx="9">
                  <c:v>на 01.11.2020</c:v>
                </c:pt>
                <c:pt idx="10">
                  <c:v>на 01.12.2020</c:v>
                </c:pt>
                <c:pt idx="11">
                  <c:v>на 01.01.2021</c:v>
                </c:pt>
              </c:strCache>
            </c:strRef>
          </c:cat>
          <c:val>
            <c:numRef>
              <c:f>Лист1!$C$2:$C$13</c:f>
              <c:numCache>
                <c:formatCode>#,##0.0</c:formatCode>
                <c:ptCount val="12"/>
                <c:pt idx="0">
                  <c:v>57840.4</c:v>
                </c:pt>
                <c:pt idx="1">
                  <c:v>152707.20000000001</c:v>
                </c:pt>
                <c:pt idx="2">
                  <c:v>246764.5</c:v>
                </c:pt>
                <c:pt idx="3">
                  <c:v>339863.7</c:v>
                </c:pt>
                <c:pt idx="4">
                  <c:v>438137.1</c:v>
                </c:pt>
                <c:pt idx="5">
                  <c:v>537270.80000000005</c:v>
                </c:pt>
                <c:pt idx="6">
                  <c:v>641172.30000000005</c:v>
                </c:pt>
                <c:pt idx="7">
                  <c:v>712707.3</c:v>
                </c:pt>
                <c:pt idx="8">
                  <c:v>790728.7</c:v>
                </c:pt>
                <c:pt idx="9">
                  <c:v>899426.8</c:v>
                </c:pt>
                <c:pt idx="10">
                  <c:v>1001492.1</c:v>
                </c:pt>
                <c:pt idx="11">
                  <c:v>1226084</c:v>
                </c:pt>
              </c:numCache>
            </c:numRef>
          </c:val>
        </c:ser>
        <c:marker val="1"/>
        <c:axId val="56318208"/>
        <c:axId val="60478208"/>
      </c:lineChart>
      <c:catAx>
        <c:axId val="56318208"/>
        <c:scaling>
          <c:orientation val="minMax"/>
        </c:scaling>
        <c:axPos val="b"/>
        <c:tickLblPos val="nextTo"/>
        <c:spPr>
          <a:ln>
            <a:noFill/>
          </a:ln>
        </c:spPr>
        <c:txPr>
          <a:bodyPr/>
          <a:lstStyle/>
          <a:p>
            <a:pPr>
              <a:defRPr sz="1200" b="1" baseline="0">
                <a:solidFill>
                  <a:srgbClr val="C00000"/>
                </a:solidFill>
              </a:defRPr>
            </a:pPr>
            <a:endParaRPr lang="ru-RU"/>
          </a:p>
        </c:txPr>
        <c:crossAx val="60478208"/>
        <c:crosses val="autoZero"/>
        <c:auto val="1"/>
        <c:lblAlgn val="ctr"/>
        <c:lblOffset val="100"/>
      </c:catAx>
      <c:valAx>
        <c:axId val="60478208"/>
        <c:scaling>
          <c:orientation val="minMax"/>
        </c:scaling>
        <c:axPos val="l"/>
        <c:majorGridlines/>
        <c:numFmt formatCode="0.00" sourceLinked="0"/>
        <c:tickLblPos val="nextTo"/>
        <c:txPr>
          <a:bodyPr/>
          <a:lstStyle/>
          <a:p>
            <a:pPr>
              <a:defRPr sz="1000" b="1" baseline="0">
                <a:solidFill>
                  <a:schemeClr val="tx1"/>
                </a:solidFill>
              </a:defRPr>
            </a:pPr>
            <a:endParaRPr lang="ru-RU"/>
          </a:p>
        </c:txPr>
        <c:crossAx val="5631820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4054304226053736"/>
          <c:y val="0.95434391905751292"/>
          <c:w val="0.22754203386003805"/>
          <c:h val="4.565608094248734E-2"/>
        </c:manualLayout>
      </c:layout>
      <c:txPr>
        <a:bodyPr/>
        <a:lstStyle/>
        <a:p>
          <a:pPr>
            <a:defRPr sz="1600" baseline="0"/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pPr/>
              <a:t>19.01.2021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pPr/>
              <a:t>19.01.2021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pPr/>
              <a:t>19.01.2021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pPr/>
              <a:t>19.01.2021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pPr/>
              <a:t>19.01.2021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pPr/>
              <a:t>19.01.2021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pPr/>
              <a:t>19.01.2021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pPr/>
              <a:t>19.01.2021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pPr/>
              <a:t>19.01.2021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pPr/>
              <a:t>19.01.2021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pPr/>
              <a:t>19.01.2021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85BA4B4-9893-4A91-AC54-C484E0DA81B1}" type="datetimeFigureOut">
              <a:rPr lang="ru-RU" smtClean="0"/>
              <a:pPr/>
              <a:t>19.01.2021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43204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400" b="1" dirty="0" smtClean="0">
                <a:solidFill>
                  <a:srgbClr val="C00000"/>
                </a:solidFill>
              </a:rPr>
              <a:t>ПОКАЗАТЕЛИ ДОХОДОВ И РАСХОДОВ БЮДЖЕТА </a:t>
            </a:r>
            <a:r>
              <a:rPr lang="ru-RU" sz="2400" b="1" smtClean="0">
                <a:solidFill>
                  <a:srgbClr val="C00000"/>
                </a:solidFill>
              </a:rPr>
              <a:t>В 2020 </a:t>
            </a:r>
            <a:r>
              <a:rPr lang="ru-RU" sz="2400" b="1" dirty="0" smtClean="0">
                <a:solidFill>
                  <a:srgbClr val="C00000"/>
                </a:solidFill>
              </a:rPr>
              <a:t>ГОДУ</a:t>
            </a:r>
            <a:endParaRPr lang="ru-RU" sz="24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="" xmlns:p14="http://schemas.microsoft.com/office/powerpoint/2010/main" val="146892648"/>
              </p:ext>
            </p:extLst>
          </p:nvPr>
        </p:nvGraphicFramePr>
        <p:xfrm>
          <a:off x="107504" y="1124744"/>
          <a:ext cx="9036496" cy="5733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440557" y="642757"/>
            <a:ext cx="1152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C00000"/>
                </a:solidFill>
              </a:rPr>
              <a:t>ТЫС.РУБ</a:t>
            </a:r>
            <a:endParaRPr lang="ru-RU" sz="1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18276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618</TotalTime>
  <Words>59</Words>
  <Application>Microsoft Office PowerPoint</Application>
  <PresentationFormat>Экран (4:3)</PresentationFormat>
  <Paragraphs>25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Воздушный поток</vt:lpstr>
      <vt:lpstr>ПОКАЗАТЕЛИ ДОХОДОВ И РАСХОДОВ БЮДЖЕТА В 2020 ГОДУ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BUD</cp:lastModifiedBy>
  <cp:revision>83</cp:revision>
  <cp:lastPrinted>2016-10-11T07:53:48Z</cp:lastPrinted>
  <dcterms:created xsi:type="dcterms:W3CDTF">2016-03-30T09:25:05Z</dcterms:created>
  <dcterms:modified xsi:type="dcterms:W3CDTF">2021-01-19T02:10:52Z</dcterms:modified>
</cp:coreProperties>
</file>