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5E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90" d="100"/>
          <a:sy n="90" d="100"/>
        </p:scale>
        <p:origin x="-642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1641078858621559"/>
          <c:y val="6.7211474959573192E-2"/>
          <c:w val="0.84978535928085464"/>
          <c:h val="0.73467101538983592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дох.</c:v>
                </c:pt>
              </c:strCache>
            </c:strRef>
          </c:tx>
          <c:marker>
            <c:spPr>
              <a:solidFill>
                <a:srgbClr val="3725E7"/>
              </a:solidFill>
            </c:spPr>
          </c:marker>
          <c:dLbls>
            <c:dLbl>
              <c:idx val="0"/>
              <c:layout>
                <c:manualLayout>
                  <c:x val="-7.0386131969737545E-2"/>
                  <c:y val="-4.5299738926711471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0.11052949761854418"/>
                  <c:y val="-2.6071370156402734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0.11195183062097032"/>
                  <c:y val="-2.0374674131814808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0.10738266984671969"/>
                  <c:y val="-1.4168178844326057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0.10311567083944077"/>
                  <c:y val="-3.3185548827908015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0.10738266984671969"/>
                  <c:y val="-1.6038534298658386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9.7426338829735754E-2"/>
                  <c:y val="-2.3387254811193831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8.7470007812751979E-2"/>
                  <c:y val="-3.3185548827908015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9.3159339822457901E-2"/>
                  <c:y val="-2.8286401819550912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0.10768483161369169"/>
                  <c:y val="-3.1483191682406077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9.8135715436603252E-2"/>
                  <c:y val="-1.6678655200465624E-2"/>
                </c:manualLayout>
              </c:layout>
              <c:dLblPos val="r"/>
              <c:showVal val="1"/>
            </c:dLbl>
            <c:dLbl>
              <c:idx val="11"/>
              <c:layout>
                <c:manualLayout>
                  <c:x val="-1.0099684264472421E-3"/>
                  <c:y val="3.6307308447210022E-2"/>
                </c:manualLayout>
              </c:layout>
              <c:dLblPos val="r"/>
              <c:showVal val="1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374DF1"/>
                    </a:solidFill>
                  </a:defRPr>
                </a:pPr>
                <a:endParaRPr lang="ru-RU"/>
              </a:p>
            </c:txPr>
            <c:dLblPos val="t"/>
            <c:showVal val="1"/>
          </c:dLbls>
          <c:cat>
            <c:strRef>
              <c:f>Лист1!$A$2:$A$12</c:f>
              <c:strCache>
                <c:ptCount val="11"/>
                <c:pt idx="0">
                  <c:v>на 01.02.2022</c:v>
                </c:pt>
                <c:pt idx="1">
                  <c:v>на 01.03.2022</c:v>
                </c:pt>
                <c:pt idx="2">
                  <c:v>на 01.04.2022</c:v>
                </c:pt>
                <c:pt idx="3">
                  <c:v>на 01.05.2022</c:v>
                </c:pt>
                <c:pt idx="4">
                  <c:v>на 01.06.2022</c:v>
                </c:pt>
                <c:pt idx="5">
                  <c:v>на 01.07.2022</c:v>
                </c:pt>
                <c:pt idx="6">
                  <c:v>на 01.08.2022</c:v>
                </c:pt>
                <c:pt idx="7">
                  <c:v>на 01.09.2022</c:v>
                </c:pt>
                <c:pt idx="8">
                  <c:v>на 01.10.2022</c:v>
                </c:pt>
                <c:pt idx="9">
                  <c:v>на 01.11.2022</c:v>
                </c:pt>
                <c:pt idx="10">
                  <c:v>на 01.12.2022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11"/>
                <c:pt idx="0">
                  <c:v>116265.7</c:v>
                </c:pt>
                <c:pt idx="1">
                  <c:v>201523.1</c:v>
                </c:pt>
                <c:pt idx="2">
                  <c:v>320519.90000000002</c:v>
                </c:pt>
                <c:pt idx="3">
                  <c:v>411324.1</c:v>
                </c:pt>
                <c:pt idx="4">
                  <c:v>498709.3</c:v>
                </c:pt>
                <c:pt idx="5">
                  <c:v>616203.69999999995</c:v>
                </c:pt>
                <c:pt idx="6">
                  <c:v>878071.5</c:v>
                </c:pt>
                <c:pt idx="7">
                  <c:v>973991</c:v>
                </c:pt>
                <c:pt idx="8">
                  <c:v>1048300.7</c:v>
                </c:pt>
                <c:pt idx="9">
                  <c:v>1287853</c:v>
                </c:pt>
                <c:pt idx="10">
                  <c:v>1456215.2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рас.</c:v>
                </c:pt>
              </c:strCache>
            </c:strRef>
          </c:tx>
          <c:marker>
            <c:spPr>
              <a:solidFill>
                <a:srgbClr val="FF0000"/>
              </a:solidFill>
              <a:ln>
                <a:solidFill>
                  <a:srgbClr val="3725E7"/>
                </a:solidFill>
              </a:ln>
            </c:spPr>
          </c:marker>
          <c:dLbls>
            <c:dLbl>
              <c:idx val="0"/>
              <c:layout>
                <c:manualLayout>
                  <c:x val="1.0731110521769982E-2"/>
                  <c:y val="5.4465398906294801E-3"/>
                </c:manualLayout>
              </c:layout>
              <c:showVal val="1"/>
            </c:dLbl>
            <c:dLbl>
              <c:idx val="1"/>
              <c:layout>
                <c:manualLayout>
                  <c:x val="-3.6310929609971927E-3"/>
                  <c:y val="1.3785891073831403E-2"/>
                </c:manualLayout>
              </c:layout>
              <c:showVal val="1"/>
            </c:dLbl>
            <c:dLbl>
              <c:idx val="2"/>
              <c:layout>
                <c:manualLayout>
                  <c:x val="-3.6309809662726086E-3"/>
                  <c:y val="1.9671039637571254E-2"/>
                </c:manualLayout>
              </c:layout>
              <c:showVal val="1"/>
            </c:dLbl>
            <c:dLbl>
              <c:idx val="3"/>
              <c:layout>
                <c:manualLayout>
                  <c:x val="-5.0649614200572804E-3"/>
                  <c:y val="2.1033677136649293E-2"/>
                </c:manualLayout>
              </c:layout>
              <c:showVal val="1"/>
            </c:dLbl>
            <c:dLbl>
              <c:idx val="4"/>
              <c:layout>
                <c:manualLayout>
                  <c:x val="-7.9785041805391984E-4"/>
                  <c:y val="2.0911063894135218E-2"/>
                </c:manualLayout>
              </c:layout>
              <c:showVal val="1"/>
            </c:dLbl>
            <c:dLbl>
              <c:idx val="5"/>
              <c:layout>
                <c:manualLayout>
                  <c:x val="7.1116650121314674E-3"/>
                  <c:y val="1.2304834346571465E-2"/>
                </c:manualLayout>
              </c:layout>
              <c:showVal val="1"/>
            </c:dLbl>
            <c:dLbl>
              <c:idx val="7"/>
              <c:layout>
                <c:manualLayout>
                  <c:x val="0"/>
                  <c:y val="2.2151461577854015E-2"/>
                </c:manualLayout>
              </c:layout>
              <c:showVal val="1"/>
            </c:dLbl>
            <c:dLbl>
              <c:idx val="8"/>
              <c:layout>
                <c:manualLayout>
                  <c:x val="0"/>
                  <c:y val="2.5918082150875592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1.619835699259212E-2"/>
                  <c:y val="3.0140169610784012E-2"/>
                </c:manualLayout>
              </c:layout>
              <c:showVal val="1"/>
            </c:dLbl>
            <c:dLbl>
              <c:idx val="10"/>
              <c:layout>
                <c:manualLayout>
                  <c:x val="-1.3860460957433147E-3"/>
                  <c:y val="4.2966509780829623E-2"/>
                </c:manualLayout>
              </c:layout>
              <c:showVal val="1"/>
            </c:dLbl>
            <c:dLbl>
              <c:idx val="11"/>
              <c:layout>
                <c:manualLayout>
                  <c:x val="-8.5080152384501978E-2"/>
                  <c:y val="-5.687253885370825E-3"/>
                </c:manualLayout>
              </c:layout>
              <c:showVal val="1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Лист1!$A$2:$A$12</c:f>
              <c:strCache>
                <c:ptCount val="11"/>
                <c:pt idx="0">
                  <c:v>на 01.02.2022</c:v>
                </c:pt>
                <c:pt idx="1">
                  <c:v>на 01.03.2022</c:v>
                </c:pt>
                <c:pt idx="2">
                  <c:v>на 01.04.2022</c:v>
                </c:pt>
                <c:pt idx="3">
                  <c:v>на 01.05.2022</c:v>
                </c:pt>
                <c:pt idx="4">
                  <c:v>на 01.06.2022</c:v>
                </c:pt>
                <c:pt idx="5">
                  <c:v>на 01.07.2022</c:v>
                </c:pt>
                <c:pt idx="6">
                  <c:v>на 01.08.2022</c:v>
                </c:pt>
                <c:pt idx="7">
                  <c:v>на 01.09.2022</c:v>
                </c:pt>
                <c:pt idx="8">
                  <c:v>на 01.10.2022</c:v>
                </c:pt>
                <c:pt idx="9">
                  <c:v>на 01.11.2022</c:v>
                </c:pt>
                <c:pt idx="10">
                  <c:v>на 01.12.2022</c:v>
                </c:pt>
              </c:strCache>
            </c:strRef>
          </c:cat>
          <c:val>
            <c:numRef>
              <c:f>Лист1!$C$2:$C$12</c:f>
              <c:numCache>
                <c:formatCode>#,##0.0</c:formatCode>
                <c:ptCount val="11"/>
                <c:pt idx="0">
                  <c:v>41176.9</c:v>
                </c:pt>
                <c:pt idx="1">
                  <c:v>141717.6</c:v>
                </c:pt>
                <c:pt idx="2">
                  <c:v>261908.2</c:v>
                </c:pt>
                <c:pt idx="3">
                  <c:v>374802.4</c:v>
                </c:pt>
                <c:pt idx="4">
                  <c:v>475508.8</c:v>
                </c:pt>
                <c:pt idx="5">
                  <c:v>608050.19999999995</c:v>
                </c:pt>
                <c:pt idx="6">
                  <c:v>848231</c:v>
                </c:pt>
                <c:pt idx="7">
                  <c:v>956964.1</c:v>
                </c:pt>
                <c:pt idx="8">
                  <c:v>1058956.8999999999</c:v>
                </c:pt>
                <c:pt idx="9">
                  <c:v>1287194.7</c:v>
                </c:pt>
                <c:pt idx="10">
                  <c:v>1452836.1</c:v>
                </c:pt>
              </c:numCache>
            </c:numRef>
          </c:val>
        </c:ser>
        <c:marker val="1"/>
        <c:axId val="72989696"/>
        <c:axId val="75813632"/>
      </c:lineChart>
      <c:catAx>
        <c:axId val="72989696"/>
        <c:scaling>
          <c:orientation val="minMax"/>
        </c:scaling>
        <c:axPos val="b"/>
        <c:tickLblPos val="nextTo"/>
        <c:spPr>
          <a:ln>
            <a:noFill/>
          </a:ln>
        </c:spPr>
        <c:txPr>
          <a:bodyPr/>
          <a:lstStyle/>
          <a:p>
            <a:pPr>
              <a:defRPr sz="1200" b="1" baseline="0">
                <a:solidFill>
                  <a:srgbClr val="C00000"/>
                </a:solidFill>
              </a:defRPr>
            </a:pPr>
            <a:endParaRPr lang="ru-RU"/>
          </a:p>
        </c:txPr>
        <c:crossAx val="75813632"/>
        <c:crosses val="autoZero"/>
        <c:auto val="1"/>
        <c:lblAlgn val="ctr"/>
        <c:lblOffset val="100"/>
      </c:catAx>
      <c:valAx>
        <c:axId val="75813632"/>
        <c:scaling>
          <c:orientation val="minMax"/>
        </c:scaling>
        <c:axPos val="l"/>
        <c:majorGridlines/>
        <c:numFmt formatCode="0.00" sourceLinked="0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</a:defRPr>
            </a:pPr>
            <a:endParaRPr lang="ru-RU"/>
          </a:p>
        </c:txPr>
        <c:crossAx val="729896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054304226053736"/>
          <c:y val="0.95434391905751292"/>
          <c:w val="0.22754203386003949"/>
          <c:h val="4.5656080942487638E-2"/>
        </c:manualLayout>
      </c:layout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85BA4B4-9893-4A91-AC54-C484E0DA81B1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ПОКАЗАТЕЛИ ДОХОДОВ И РАСХОДОВ БЮДЖЕТА В 2022 ГОДУ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146892648"/>
              </p:ext>
            </p:extLst>
          </p:nvPr>
        </p:nvGraphicFramePr>
        <p:xfrm>
          <a:off x="107504" y="1124744"/>
          <a:ext cx="864096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40557" y="642757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ТЫС.РУБ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82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657</TotalTime>
  <Words>57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ПОКАЗАТЕЛИ ДОХОДОВ И РАСХОДОВ БЮДЖЕТА В 2022 ГОДУ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BUD</cp:lastModifiedBy>
  <cp:revision>84</cp:revision>
  <cp:lastPrinted>2016-10-11T07:53:48Z</cp:lastPrinted>
  <dcterms:created xsi:type="dcterms:W3CDTF">2016-03-30T09:25:05Z</dcterms:created>
  <dcterms:modified xsi:type="dcterms:W3CDTF">2022-12-08T04:27:26Z</dcterms:modified>
</cp:coreProperties>
</file>