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2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90" d="100"/>
          <a:sy n="90" d="100"/>
        </p:scale>
        <p:origin x="-642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41078858621565"/>
          <c:y val="6.7211474959573234E-2"/>
          <c:w val="0.84978535928085464"/>
          <c:h val="0.7346710153898363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дох.</c:v>
                </c:pt>
              </c:strCache>
            </c:strRef>
          </c:tx>
          <c:marker>
            <c:spPr>
              <a:solidFill>
                <a:srgbClr val="3725E7"/>
              </a:solidFill>
            </c:spPr>
          </c:marker>
          <c:dLbls>
            <c:dLbl>
              <c:idx val="0"/>
              <c:layout>
                <c:manualLayout>
                  <c:x val="-7.03861319697376E-2"/>
                  <c:y val="-4.52997389267114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1052949761854418"/>
                  <c:y val="-2.6071370156402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1195183062097032"/>
                  <c:y val="-2.03746741318148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738266984671969"/>
                  <c:y val="-1.41681788443260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0311567083944077"/>
                  <c:y val="-3.3185548827908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0738266984671969"/>
                  <c:y val="-1.603853429865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9.7426338829735754E-2"/>
                  <c:y val="-2.3387254811193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7470007812751979E-2"/>
                  <c:y val="-3.3185548827908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3159339822457971E-2"/>
                  <c:y val="-2.82864018195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10768483161369169"/>
                  <c:y val="-3.14831916824060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9.8135715436603266E-2"/>
                  <c:y val="-1.6678655200465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0099684264472421E-3"/>
                  <c:y val="3.6307308447210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374DF1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на 01.02.2023</c:v>
                </c:pt>
                <c:pt idx="1">
                  <c:v>на 01.03.2023</c:v>
                </c:pt>
                <c:pt idx="2">
                  <c:v>на 01.04.2023</c:v>
                </c:pt>
                <c:pt idx="3">
                  <c:v>на 01.05.2023</c:v>
                </c:pt>
                <c:pt idx="4">
                  <c:v>на 01.06.2023</c:v>
                </c:pt>
                <c:pt idx="5">
                  <c:v>на 01.07.2023</c:v>
                </c:pt>
                <c:pt idx="6">
                  <c:v>на 01.08.2023</c:v>
                </c:pt>
                <c:pt idx="7">
                  <c:v>на 01.09.2023</c:v>
                </c:pt>
                <c:pt idx="8">
                  <c:v>на 01.10.2023</c:v>
                </c:pt>
                <c:pt idx="9">
                  <c:v>на 01.11.2023</c:v>
                </c:pt>
                <c:pt idx="10">
                  <c:v>на 01.12.2023</c:v>
                </c:pt>
                <c:pt idx="11">
                  <c:v>на 01.01.2024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78343.100000000006</c:v>
                </c:pt>
                <c:pt idx="1">
                  <c:v>186585.3</c:v>
                </c:pt>
                <c:pt idx="2">
                  <c:v>336138.5</c:v>
                </c:pt>
                <c:pt idx="3">
                  <c:v>477415.6</c:v>
                </c:pt>
                <c:pt idx="4">
                  <c:v>616327.1</c:v>
                </c:pt>
                <c:pt idx="5">
                  <c:v>766421.7</c:v>
                </c:pt>
                <c:pt idx="6">
                  <c:v>890427.7</c:v>
                </c:pt>
                <c:pt idx="7">
                  <c:v>986454.2</c:v>
                </c:pt>
                <c:pt idx="8">
                  <c:v>1119297.2</c:v>
                </c:pt>
                <c:pt idx="9">
                  <c:v>1361082</c:v>
                </c:pt>
                <c:pt idx="10">
                  <c:v>1566856.4</c:v>
                </c:pt>
                <c:pt idx="11">
                  <c:v>1819611.9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рас.</c:v>
                </c:pt>
              </c:strCache>
            </c:strRef>
          </c:tx>
          <c:marker>
            <c:spPr>
              <a:solidFill>
                <a:srgbClr val="FF0000"/>
              </a:solidFill>
              <a:ln>
                <a:solidFill>
                  <a:srgbClr val="3725E7"/>
                </a:solidFill>
              </a:ln>
            </c:spPr>
          </c:marker>
          <c:dLbls>
            <c:dLbl>
              <c:idx val="0"/>
              <c:layout>
                <c:manualLayout>
                  <c:x val="1.0731110521769982E-2"/>
                  <c:y val="5.44653989062948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6310929609971948E-3"/>
                  <c:y val="1.3785891073831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309809662726103E-3"/>
                  <c:y val="1.9671039637571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649614200572804E-3"/>
                  <c:y val="2.1033677136649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9785041805392049E-4"/>
                  <c:y val="2.0911063894135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1116650121314708E-3"/>
                  <c:y val="1.230483434657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2.2151461577854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2.5918082150875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619835699259212E-2"/>
                  <c:y val="3.0140169610784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860460957433156E-3"/>
                  <c:y val="4.2966509780829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8.5080152384501978E-2"/>
                  <c:y val="-5.68725388537083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на 01.02.2023</c:v>
                </c:pt>
                <c:pt idx="1">
                  <c:v>на 01.03.2023</c:v>
                </c:pt>
                <c:pt idx="2">
                  <c:v>на 01.04.2023</c:v>
                </c:pt>
                <c:pt idx="3">
                  <c:v>на 01.05.2023</c:v>
                </c:pt>
                <c:pt idx="4">
                  <c:v>на 01.06.2023</c:v>
                </c:pt>
                <c:pt idx="5">
                  <c:v>на 01.07.2023</c:v>
                </c:pt>
                <c:pt idx="6">
                  <c:v>на 01.08.2023</c:v>
                </c:pt>
                <c:pt idx="7">
                  <c:v>на 01.09.2023</c:v>
                </c:pt>
                <c:pt idx="8">
                  <c:v>на 01.10.2023</c:v>
                </c:pt>
                <c:pt idx="9">
                  <c:v>на 01.11.2023</c:v>
                </c:pt>
                <c:pt idx="10">
                  <c:v>на 01.12.2023</c:v>
                </c:pt>
                <c:pt idx="11">
                  <c:v>на 01.01.2024</c:v>
                </c:pt>
              </c:strCache>
            </c:strRef>
          </c:cat>
          <c:val>
            <c:numRef>
              <c:f>Лист1!$C$2:$C$13</c:f>
              <c:numCache>
                <c:formatCode>#,##0.0</c:formatCode>
                <c:ptCount val="12"/>
                <c:pt idx="0">
                  <c:v>69104.3</c:v>
                </c:pt>
                <c:pt idx="1">
                  <c:v>195120.8</c:v>
                </c:pt>
                <c:pt idx="2">
                  <c:v>334834.7</c:v>
                </c:pt>
                <c:pt idx="3">
                  <c:v>471490.9</c:v>
                </c:pt>
                <c:pt idx="4">
                  <c:v>623857.4</c:v>
                </c:pt>
                <c:pt idx="5">
                  <c:v>773999.7</c:v>
                </c:pt>
                <c:pt idx="6">
                  <c:v>884750.3</c:v>
                </c:pt>
                <c:pt idx="7">
                  <c:v>983996.2</c:v>
                </c:pt>
                <c:pt idx="8">
                  <c:v>1113285</c:v>
                </c:pt>
                <c:pt idx="9">
                  <c:v>1328630.3</c:v>
                </c:pt>
                <c:pt idx="10">
                  <c:v>1538066.4</c:v>
                </c:pt>
                <c:pt idx="11">
                  <c:v>1817125.2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561280"/>
        <c:axId val="82560704"/>
      </c:lineChart>
      <c:catAx>
        <c:axId val="13456128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1" baseline="0">
                <a:solidFill>
                  <a:srgbClr val="C00000"/>
                </a:solidFill>
              </a:defRPr>
            </a:pPr>
            <a:endParaRPr lang="ru-RU"/>
          </a:p>
        </c:txPr>
        <c:crossAx val="82560704"/>
        <c:crosses val="autoZero"/>
        <c:auto val="1"/>
        <c:lblAlgn val="ctr"/>
        <c:lblOffset val="100"/>
        <c:noMultiLvlLbl val="0"/>
      </c:catAx>
      <c:valAx>
        <c:axId val="82560704"/>
        <c:scaling>
          <c:orientation val="minMax"/>
        </c:scaling>
        <c:delete val="0"/>
        <c:axPos val="l"/>
        <c:majorGridlines/>
        <c:numFmt formatCode="0.00" sourceLinked="0"/>
        <c:majorTickMark val="out"/>
        <c:minorTickMark val="none"/>
        <c:tickLblPos val="nextTo"/>
        <c:txPr>
          <a:bodyPr/>
          <a:lstStyle/>
          <a:p>
            <a:pPr>
              <a:defRPr sz="1000" b="1" baseline="0">
                <a:solidFill>
                  <a:schemeClr val="tx1"/>
                </a:solidFill>
              </a:defRPr>
            </a:pPr>
            <a:endParaRPr lang="ru-RU"/>
          </a:p>
        </c:txPr>
        <c:crossAx val="1345612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054304226053736"/>
          <c:y val="0.95434391905751292"/>
          <c:w val="0.2275420338600396"/>
          <c:h val="4.5656080942487673E-2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85BA4B4-9893-4A91-AC54-C484E0DA81B1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ПОКАЗАТЕЛИ ДОХОДОВ И РАСХОДОВ БЮДЖЕТА В 2023 ГОДУ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6554089"/>
              </p:ext>
            </p:extLst>
          </p:nvPr>
        </p:nvGraphicFramePr>
        <p:xfrm>
          <a:off x="107504" y="1124744"/>
          <a:ext cx="864096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40557" y="64275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ТЫС.РУБ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2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672</TotalTime>
  <Words>63</Words>
  <Application>Microsoft Office PowerPoint</Application>
  <PresentationFormat>Экран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ПОКАЗАТЕЛИ ДОХОДОВ И РАСХОДОВ БЮДЖЕТА В 2023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BUD</cp:lastModifiedBy>
  <cp:revision>96</cp:revision>
  <cp:lastPrinted>2016-10-11T07:53:48Z</cp:lastPrinted>
  <dcterms:created xsi:type="dcterms:W3CDTF">2016-03-30T09:25:05Z</dcterms:created>
  <dcterms:modified xsi:type="dcterms:W3CDTF">2024-01-12T08:19:32Z</dcterms:modified>
</cp:coreProperties>
</file>