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4" r:id="rId3"/>
    <p:sldId id="346" r:id="rId4"/>
    <p:sldId id="335" r:id="rId5"/>
    <p:sldId id="339" r:id="rId6"/>
    <p:sldId id="340" r:id="rId7"/>
    <p:sldId id="341" r:id="rId8"/>
    <p:sldId id="342" r:id="rId9"/>
    <p:sldId id="326" r:id="rId10"/>
    <p:sldId id="327" r:id="rId11"/>
    <p:sldId id="332" r:id="rId12"/>
    <p:sldId id="333" r:id="rId13"/>
    <p:sldId id="336" r:id="rId14"/>
    <p:sldId id="334" r:id="rId15"/>
    <p:sldId id="337" r:id="rId16"/>
    <p:sldId id="338" r:id="rId17"/>
    <p:sldId id="343" r:id="rId18"/>
    <p:sldId id="345" r:id="rId19"/>
    <p:sldId id="266" r:id="rId20"/>
    <p:sldId id="344" r:id="rId21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00" y="108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94969783533243E-2"/>
          <c:y val="2.8930978596046087E-2"/>
          <c:w val="0.97208543575094375"/>
          <c:h val="0.7491141570440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340334902726143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04200941635755E-3"/>
                  <c:y val="6.575222408192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226792218101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614453584436105E-2"/>
                  <c:y val="8.679293578813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07226792218101E-3"/>
                  <c:y val="6.049204615536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Проф. осмотры, дети</c:v>
                </c:pt>
                <c:pt idx="4">
                  <c:v>Проф. осмотры, взрослые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81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07226792218101E-3"/>
                  <c:y val="6.838231304519978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597238528711361E-3"/>
                  <c:y val="7.89026688983075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481679933688915E-2"/>
                      <c:h val="4.631586664330650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3268066980545252E-3"/>
                  <c:y val="4.997169030226142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68066980545252E-3"/>
                  <c:y val="7.101240200847684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268066980545252E-3"/>
                  <c:y val="6.31221351186460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Проф. осмотры, дети</c:v>
                </c:pt>
                <c:pt idx="4">
                  <c:v>Проф. осмотры, взрослые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60</c:v>
                </c:pt>
                <c:pt idx="2">
                  <c:v>54</c:v>
                </c:pt>
                <c:pt idx="3">
                  <c:v>47</c:v>
                </c:pt>
                <c:pt idx="4">
                  <c:v>57.9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Проф. осмотры, дети</c:v>
                </c:pt>
                <c:pt idx="4">
                  <c:v>Проф. осмотры, взрослые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00872"/>
        <c:axId val="135803616"/>
        <c:axId val="0"/>
      </c:bar3DChart>
      <c:catAx>
        <c:axId val="13580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03616"/>
        <c:crosses val="autoZero"/>
        <c:auto val="1"/>
        <c:lblAlgn val="ctr"/>
        <c:lblOffset val="100"/>
        <c:noMultiLvlLbl val="0"/>
      </c:catAx>
      <c:valAx>
        <c:axId val="135803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0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79191972496881E-2"/>
          <c:y val="7.1012402008476749E-2"/>
          <c:w val="0.9630464339941065"/>
          <c:h val="0.7491141570440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340334902726143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04200941635755E-3"/>
                  <c:y val="6.575222408192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226792218101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829761199372913E-3"/>
                  <c:y val="-2.3670800669492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B455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5.307226792218101E-3"/>
                  <c:y val="6.049204615536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Смертность трудоспособного населения</c:v>
                </c:pt>
                <c:pt idx="1">
                  <c:v>Смертность от сердечно - сосудистых заболеваний</c:v>
                </c:pt>
                <c:pt idx="2">
                  <c:v>Смертность от новообразований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437</c:v>
                </c:pt>
                <c:pt idx="1">
                  <c:v>545</c:v>
                </c:pt>
                <c:pt idx="2">
                  <c:v>199.5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07226792218101E-3"/>
                  <c:y val="6.838231304519978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69663528251645E-2"/>
                  <c:y val="8.142555992846772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13540414701397E-2"/>
                      <c:h val="4.631587479051893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946889739523891E-2"/>
                  <c:y val="4.99717116142099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219003444061774E-3"/>
                  <c:y val="-1.5780533779661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B455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268066980545252E-3"/>
                  <c:y val="6.31221351186460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Смертность трудоспособного населения</c:v>
                </c:pt>
                <c:pt idx="1">
                  <c:v>Смертность от сердечно - сосудистых заболеваний</c:v>
                </c:pt>
                <c:pt idx="2">
                  <c:v>Смертность от новообразований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508.4</c:v>
                </c:pt>
                <c:pt idx="1">
                  <c:v>348.1</c:v>
                </c:pt>
                <c:pt idx="2">
                  <c:v>134.9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3"/>
                <c:pt idx="0">
                  <c:v>Смертность трудоспособного населения</c:v>
                </c:pt>
                <c:pt idx="1">
                  <c:v>Смертность от сердечно - сосудистых заболеваний</c:v>
                </c:pt>
                <c:pt idx="2">
                  <c:v>Смертность от новообразований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05184"/>
        <c:axId val="135806752"/>
        <c:axId val="0"/>
      </c:bar3DChart>
      <c:catAx>
        <c:axId val="1358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06752"/>
        <c:crosses val="autoZero"/>
        <c:auto val="1"/>
        <c:lblAlgn val="ctr"/>
        <c:lblOffset val="100"/>
        <c:noMultiLvlLbl val="0"/>
      </c:catAx>
      <c:valAx>
        <c:axId val="135806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0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Дополнительное образование</a:t>
            </a:r>
            <a:endParaRPr lang="ru-RU" b="1" dirty="0"/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448723336520651E-2"/>
                  <c:y val="5.000649690707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88.3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07144"/>
        <c:axId val="203926608"/>
        <c:axId val="0"/>
      </c:bar3DChart>
      <c:catAx>
        <c:axId val="13580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26608"/>
        <c:crosses val="autoZero"/>
        <c:auto val="1"/>
        <c:lblAlgn val="ctr"/>
        <c:lblOffset val="100"/>
        <c:noMultiLvlLbl val="0"/>
      </c:catAx>
      <c:valAx>
        <c:axId val="20392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0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Спорт</a:t>
            </a:r>
            <a:endParaRPr lang="ru-RU" b="1" dirty="0"/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448723336520651E-2"/>
                  <c:y val="5.000649690707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40.299999999999997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922296"/>
        <c:axId val="203921120"/>
        <c:axId val="0"/>
      </c:bar3DChart>
      <c:catAx>
        <c:axId val="20392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21120"/>
        <c:crosses val="autoZero"/>
        <c:auto val="1"/>
        <c:lblAlgn val="ctr"/>
        <c:lblOffset val="100"/>
        <c:noMultiLvlLbl val="0"/>
      </c:catAx>
      <c:valAx>
        <c:axId val="203921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92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Культура</a:t>
            </a:r>
            <a:endParaRPr lang="ru-RU" b="1" dirty="0"/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448723336520651E-2"/>
                  <c:y val="5.000649690707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Оцифровано книг, шт.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Оцифровано книг, шт.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Оцифровано книг, шт.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923864"/>
        <c:axId val="203924256"/>
        <c:axId val="0"/>
      </c:bar3DChart>
      <c:catAx>
        <c:axId val="20392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24256"/>
        <c:crosses val="autoZero"/>
        <c:auto val="1"/>
        <c:lblAlgn val="ctr"/>
        <c:lblOffset val="100"/>
        <c:noMultiLvlLbl val="0"/>
      </c:catAx>
      <c:valAx>
        <c:axId val="203924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92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Жилье</a:t>
            </a:r>
            <a:endParaRPr lang="ru-RU" b="1" dirty="0"/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448723336520651E-2"/>
                  <c:y val="5.000649690707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3323.7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921512"/>
        <c:axId val="203921904"/>
        <c:axId val="0"/>
      </c:bar3DChart>
      <c:catAx>
        <c:axId val="20392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21904"/>
        <c:crosses val="autoZero"/>
        <c:auto val="1"/>
        <c:lblAlgn val="ctr"/>
        <c:lblOffset val="100"/>
        <c:noMultiLvlLbl val="0"/>
      </c:catAx>
      <c:valAx>
        <c:axId val="203921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92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0.29989</cdr:x>
      <cdr:y>0.00703</cdr:y>
    </cdr:from>
    <cdr:to>
      <cdr:x>0.65751</cdr:x>
      <cdr:y>0.13283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9126" y="33936"/>
          <a:ext cx="3600400" cy="607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Показатели смертности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3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2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0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614" y="1799927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0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0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национальных проектов</a:t>
            </a: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14" y="431775"/>
            <a:ext cx="720080" cy="10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13106" y="223675"/>
            <a:ext cx="1624320" cy="115092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84" name="CustomShape 5"/>
          <p:cNvSpPr/>
          <p:nvPr/>
        </p:nvSpPr>
        <p:spPr>
          <a:xfrm>
            <a:off x="576462" y="4248199"/>
            <a:ext cx="10225134" cy="19442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 </a:t>
            </a:r>
            <a:endParaRPr lang="ru-RU" sz="24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24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9" name="Picture 5" descr="\\SKLAD\press_all\press3\Мои документы\Пресс-релиз АГБ\2019\05 май\Для слайдов\Выезд из города -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944" y="2767693"/>
            <a:ext cx="2442204" cy="34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1427" y="458752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Зеленогорский,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ул. Центральная, д.№14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37" y="1854946"/>
            <a:ext cx="289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Благоустройство дворовых территорий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911" y="2767693"/>
            <a:ext cx="2604078" cy="3424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1157" y="2087959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Благоустройство общественных пространств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0507" y="2767693"/>
            <a:ext cx="2818569" cy="3424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200" y="2767694"/>
            <a:ext cx="2690911" cy="3424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429" y="525631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Зеленогорский, д. 406, 425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181" y="5256310"/>
            <a:ext cx="220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Зеленогорский, д. 14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359" y="5256310"/>
            <a:ext cx="239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Крапивинский, Сквер Победителей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6928" y="5220307"/>
            <a:ext cx="248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Зеленогорский, аллея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1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880" y="935831"/>
            <a:ext cx="474153" cy="359144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3312765" y="1324056"/>
            <a:ext cx="345638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873" y="1799927"/>
            <a:ext cx="1046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Оснащение музыкальными инструментами – в МБУ ДО «Школа искусств Крапивинского муниципального района» </a:t>
            </a:r>
            <a:r>
              <a:rPr lang="ru-RU" sz="1600" dirty="0" smtClean="0"/>
              <a:t>приобретено </a:t>
            </a:r>
            <a:r>
              <a:rPr lang="ru-RU" sz="1600" dirty="0"/>
              <a:t>пианино</a:t>
            </a:r>
            <a:r>
              <a:rPr lang="ru-RU" sz="16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В 2019 году на оснащение оборудованием будет выделено 5 млн. рублей для открытия 3D кинозала в </a:t>
            </a:r>
            <a:r>
              <a:rPr lang="ru-RU" sz="1600" dirty="0" err="1"/>
              <a:t>Зеленовском</a:t>
            </a:r>
            <a:r>
              <a:rPr lang="ru-RU" sz="1600" dirty="0"/>
              <a:t> сельском Доме культуры п. </a:t>
            </a:r>
            <a:r>
              <a:rPr lang="ru-RU" sz="1600" dirty="0" err="1"/>
              <a:t>Зеленовский</a:t>
            </a:r>
            <a:r>
              <a:rPr lang="ru-RU" sz="16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В 2019 году </a:t>
            </a:r>
            <a:r>
              <a:rPr lang="ru-RU" sz="1600" dirty="0" smtClean="0"/>
              <a:t>будет </a:t>
            </a:r>
            <a:r>
              <a:rPr lang="ru-RU" sz="1600" dirty="0"/>
              <a:t>выделено 2 млн. 850 тыс. рублей на укрепления материально-технической базы в </a:t>
            </a:r>
            <a:r>
              <a:rPr lang="ru-RU" sz="1600" dirty="0" err="1"/>
              <a:t>Зеленовском</a:t>
            </a:r>
            <a:r>
              <a:rPr lang="ru-RU" sz="1600" dirty="0"/>
              <a:t> СДК. Кроме того, из средств местного бюджета </a:t>
            </a:r>
            <a:r>
              <a:rPr lang="ru-RU" sz="1600" dirty="0" smtClean="0"/>
              <a:t>отремонтированы </a:t>
            </a:r>
            <a:r>
              <a:rPr lang="ru-RU" sz="1600" dirty="0"/>
              <a:t>зал и сцена </a:t>
            </a:r>
            <a:r>
              <a:rPr lang="ru-RU" sz="1600" dirty="0" smtClean="0"/>
              <a:t>на сумму 2,061 </a:t>
            </a:r>
            <a:r>
              <a:rPr lang="ru-RU" sz="1600" dirty="0"/>
              <a:t>млн.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2641" y="6172398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Зеленовский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Дом культуры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62" y="3369587"/>
            <a:ext cx="3600400" cy="2909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Было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5469" y="542964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Стало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735" y="3373094"/>
            <a:ext cx="3960440" cy="2909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353" y="3369587"/>
            <a:ext cx="3512307" cy="2909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4693" y="561635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Было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402934" y="1389468"/>
            <a:ext cx="2607019" cy="623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1802" y="13391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02" y="3600127"/>
            <a:ext cx="2915352" cy="2592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05" y="945286"/>
            <a:ext cx="682811" cy="3728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269" y="943357"/>
            <a:ext cx="682811" cy="3747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60" y="928164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3421255" y="1339151"/>
            <a:ext cx="2607019" cy="623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«Старшее поколение»</a:t>
            </a:r>
            <a:endParaRPr lang="ru-RU" dirty="0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498831" y="1309977"/>
            <a:ext cx="3383686" cy="9138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«Финансовая поддержка семей при рождении детей»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255" y="3600127"/>
            <a:ext cx="3582685" cy="2592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0428" y="2013156"/>
            <a:ext cx="2637846" cy="1298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 автобуса для доставки граждан старше 65 лет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934" y="2048799"/>
            <a:ext cx="2607019" cy="93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 автомобиль для спортивной школы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98831" y="2223832"/>
            <a:ext cx="3726702" cy="123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Ежемесячные выплаты при рождении (усыновлении), ежемесячная денежная выплата при  рождении 3 ребенка и т.д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254" y="3600127"/>
            <a:ext cx="33609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0176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Реализация национальных проектов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6" b="-2278"/>
          <a:stretch/>
        </p:blipFill>
        <p:spPr>
          <a:xfrm>
            <a:off x="3960837" y="3600128"/>
            <a:ext cx="3744416" cy="288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874" y="46576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453" y="978346"/>
            <a:ext cx="9793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Приобретено: снегоход «Буран», 12 комплектов гоночных лыж и 6 пар лыжероллеров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Переподготовка 1 тренера – преподавателя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Повысили квалификацию 4 специалиста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Бесплатное обучение граждан </a:t>
            </a:r>
            <a:r>
              <a:rPr lang="ru-RU" dirty="0" err="1" smtClean="0"/>
              <a:t>предпенсионного</a:t>
            </a:r>
            <a:r>
              <a:rPr lang="ru-RU" dirty="0" smtClean="0"/>
              <a:t> возраста (план -15чел., факт-15чел.)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Действуют все направления финансовой поддержки семей при рождении детей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Финансовая поддержка семей при рождении детей действует в четырех направлениях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269" y="3600128"/>
            <a:ext cx="3528392" cy="28083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21" y="3600128"/>
            <a:ext cx="3600400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369" y="30937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957" y="1322942"/>
            <a:ext cx="682811" cy="3747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96" y="1348414"/>
            <a:ext cx="682811" cy="3747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8473" y="284021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713" y="1330166"/>
            <a:ext cx="682811" cy="3747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249" y="1322942"/>
            <a:ext cx="682811" cy="3747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8469" y="1704928"/>
            <a:ext cx="1944216" cy="113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</a:rPr>
              <a:t>«Популяризация предпринимательства</a:t>
            </a:r>
            <a:r>
              <a:rPr lang="ru-RU" sz="1400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12254" y="1704928"/>
            <a:ext cx="1944216" cy="113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</a:rPr>
              <a:t>«Улучшение условий ведения предпринимательской деятельности»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54010" y="1723175"/>
            <a:ext cx="1944216" cy="137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</a:rPr>
              <a:t>«Расширение доступа субъектов МСП к финансовой поддержке, в том числе, к льготному финансированию»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54361" y="1706773"/>
            <a:ext cx="1944216" cy="113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</a:rPr>
              <a:t>«Акселерация субъектов МСП»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473" y="3016379"/>
            <a:ext cx="1122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Участие субъектов МСП, а также молодежи во всероссийских конкурсах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На </a:t>
            </a:r>
            <a:r>
              <a:rPr lang="ru-RU" sz="1600" dirty="0"/>
              <a:t>конец 2018 года в сфере малого и среднего предпринимательства в районе осуществляли деятельность 546 субъектов.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/>
              <a:t>За </a:t>
            </a:r>
            <a:r>
              <a:rPr lang="ru-RU" sz="1600" dirty="0" smtClean="0"/>
              <a:t>9 </a:t>
            </a:r>
            <a:r>
              <a:rPr lang="ru-RU" sz="1600" dirty="0"/>
              <a:t>месяцев 2019 года зарегистрировано </a:t>
            </a:r>
            <a:r>
              <a:rPr lang="ru-RU" sz="1600" dirty="0" smtClean="0"/>
              <a:t>78 </a:t>
            </a:r>
            <a:r>
              <a:rPr lang="ru-RU" sz="1600" dirty="0"/>
              <a:t>субъектов МСП, организовано </a:t>
            </a:r>
            <a:r>
              <a:rPr lang="ru-RU" sz="1600" dirty="0" smtClean="0"/>
              <a:t>164 </a:t>
            </a:r>
            <a:r>
              <a:rPr lang="ru-RU" sz="1600" dirty="0"/>
              <a:t>рабочих </a:t>
            </a:r>
            <a:r>
              <a:rPr lang="ru-RU" sz="1600" dirty="0" smtClean="0"/>
              <a:t>места.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 err="1" smtClean="0"/>
              <a:t>пгт</a:t>
            </a:r>
            <a:r>
              <a:rPr lang="ru-RU" sz="1600" dirty="0" smtClean="0"/>
              <a:t>. Крапивинский открыто предприятие общественного питания – кафе  «Мандаринка».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391" y="4133421"/>
            <a:ext cx="3220786" cy="2339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447" y="4133421"/>
            <a:ext cx="3320488" cy="23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Информирование населения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Доведение информации населению на сходах – традиционных собраниях с участием представителей власти, общества и бизнеса.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рубрики «Итоги реализации национальных проектов» на официальном сайте администрации Крапивинского муниципального района.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рубрики «Итоги реализации национальных проектов» в Крапивинской районной газете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Тайдонские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родники» и на сайте МБУ «Медиа-центр КМР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публикация статей, посвящённых достигнутым показателям, подготовленных совместно с участниками национальных проектов, в Крапивинской районной газете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Тайдонские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родники» и на сайте МБУ «Медиа-центр КМР» (65 публикаций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видеороликов, информационных сюжетов, посвященных итогам реализации национальных проектов, на информационном телевидении в   МАУ «МФЦ» и ГКУ «ЦЗН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информации в социальных сетях Интернет, на официальных сайтах учреждений Крапивинского муниципального района.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Целевые показатели в области здравоохранения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35432008"/>
              </p:ext>
            </p:extLst>
          </p:nvPr>
        </p:nvGraphicFramePr>
        <p:xfrm>
          <a:off x="504453" y="1386443"/>
          <a:ext cx="9721080" cy="482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87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Целевые показатели в области здравоохранения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59237143"/>
              </p:ext>
            </p:extLst>
          </p:nvPr>
        </p:nvGraphicFramePr>
        <p:xfrm>
          <a:off x="1440557" y="1230555"/>
          <a:ext cx="7920880" cy="503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68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Целевые показатели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96979892"/>
              </p:ext>
            </p:extLst>
          </p:nvPr>
        </p:nvGraphicFramePr>
        <p:xfrm>
          <a:off x="899607" y="1022514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27960096"/>
              </p:ext>
            </p:extLst>
          </p:nvPr>
        </p:nvGraphicFramePr>
        <p:xfrm>
          <a:off x="5313527" y="1047371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90541880"/>
              </p:ext>
            </p:extLst>
          </p:nvPr>
        </p:nvGraphicFramePr>
        <p:xfrm>
          <a:off x="1139832" y="3686538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18357825"/>
              </p:ext>
            </p:extLst>
          </p:nvPr>
        </p:nvGraphicFramePr>
        <p:xfrm>
          <a:off x="6595187" y="3671727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268" y="431775"/>
            <a:ext cx="719390" cy="10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501" y="2015951"/>
            <a:ext cx="6217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/>
              <a:t>Задачи до конца 2019 года</a:t>
            </a:r>
            <a:r>
              <a:rPr lang="ru-RU" b="1" dirty="0" smtClean="0"/>
              <a:t>:</a:t>
            </a:r>
          </a:p>
          <a:p>
            <a:pPr algn="ctr"/>
            <a:endParaRPr lang="ru-RU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Выполнить или достичь максимального значения целевых показателей </a:t>
            </a:r>
            <a:r>
              <a:rPr lang="ru-RU" dirty="0"/>
              <a:t>по каждому направлению национального </a:t>
            </a:r>
            <a:r>
              <a:rPr lang="ru-RU" dirty="0" smtClean="0"/>
              <a:t>проекта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Завершить </a:t>
            </a:r>
            <a:r>
              <a:rPr lang="ru-RU" dirty="0"/>
              <a:t>все мероприятия по национальным проектам, намеченные на 2019 </a:t>
            </a:r>
            <a:r>
              <a:rPr lang="ru-RU" dirty="0" smtClean="0"/>
              <a:t>год</a:t>
            </a:r>
            <a:r>
              <a:rPr lang="ru-RU" dirty="0"/>
              <a:t> </a:t>
            </a:r>
            <a:r>
              <a:rPr lang="ru-RU" dirty="0" smtClean="0"/>
              <a:t>и освоить денежные средства в полном объеме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Разработать план мероприятий на 2020 год</a:t>
            </a:r>
          </a:p>
          <a:p>
            <a:r>
              <a:rPr lang="ru-RU" dirty="0"/>
              <a:t> </a:t>
            </a:r>
            <a:r>
              <a:rPr lang="ru-RU" dirty="0" smtClean="0"/>
              <a:t>     по реализации национальных проектов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462" y="1236961"/>
            <a:ext cx="9222994" cy="469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президента РФ от 07.05.2018г. № 204 «О национальных целях и стратегических задачах развития Российской Федерации на период до 2024 года»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разработаны и утверждены Нацпроекты в 13 сферах: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Человеческий капитал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Комфортная среда для жизни: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Безопасные и качественные автомобильные дороги (3 декабря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Жильё и городская среда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Экономический рост: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 (15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экономика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труда и поддержка занятости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кооперация и экспорт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план модернизации и расширения магистральной инфраструктуры (1 октября 2018 — 31 декабря 2024)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158" y="3271206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</a:p>
          <a:p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за внимание!</a:t>
            </a:r>
            <a:endParaRPr lang="ru-RU" sz="36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268" y="431775"/>
            <a:ext cx="719390" cy="10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696690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6821" y="6049381"/>
            <a:ext cx="546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Шевелёвская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66198" y="6049381"/>
            <a:ext cx="540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Борисовская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072250"/>
            <a:ext cx="621602" cy="591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8789" y="1524557"/>
            <a:ext cx="36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0614" y="2229409"/>
            <a:ext cx="10793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учителя работающих в 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центре «Точка роста» прошли курсы повышения квалификации (онлайн-обучение) на платформе ФГАУ «Фонд новых форм развития образования».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9" y="2797985"/>
            <a:ext cx="2807948" cy="3238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185" y="2795834"/>
            <a:ext cx="2846285" cy="32595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210" y="2789599"/>
            <a:ext cx="2602139" cy="324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356" y="2789599"/>
            <a:ext cx="2840343" cy="32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943943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415" y="5321078"/>
            <a:ext cx="35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132894"/>
            <a:ext cx="621602" cy="769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3588" y="1822387"/>
            <a:ext cx="42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437" y="2504133"/>
            <a:ext cx="10793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2020 года будет внедрена система персонифицированного дополнительного образования детей. Вводится именной сертификат.</a:t>
            </a:r>
            <a:endParaRPr lang="ru-RU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771" y="3218089"/>
            <a:ext cx="3880473" cy="23982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54" y="3212019"/>
            <a:ext cx="3544308" cy="24043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53" y="3212019"/>
            <a:ext cx="3672408" cy="24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41350" y="2369862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иммунизации выполнен на 61,3%;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к ведению здорового образа жизни посредством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(84 публикации);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акций по формированию приверженности здоровому образу жизни с привлечением волонтерских движений (антинаркотические акции, акция «Конфету на сигарету» и пр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мероприятия, творческие акции;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здоровья для пациентов с сахарным диабетом, школа отказа от курения.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8852" y="1361955"/>
            <a:ext cx="30123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«Создание единого цифрового контура в здравоохранении на основе единой </a:t>
            </a:r>
            <a:r>
              <a:rPr lang="ru-RU" sz="1400" b="1" dirty="0" smtClean="0">
                <a:solidFill>
                  <a:prstClr val="white"/>
                </a:solidFill>
              </a:rPr>
              <a:t>государственной информационной </a:t>
            </a:r>
            <a:r>
              <a:rPr lang="ru-RU" sz="1400" b="1" dirty="0">
                <a:solidFill>
                  <a:prstClr val="white"/>
                </a:solidFill>
              </a:rPr>
              <a:t>системы в сфере </a:t>
            </a:r>
            <a:r>
              <a:rPr lang="ru-RU" sz="1400" b="1" dirty="0" err="1" smtClean="0">
                <a:solidFill>
                  <a:prstClr val="white"/>
                </a:solidFill>
              </a:rPr>
              <a:t>здравоохраения</a:t>
            </a: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(ЕГИСЗ</a:t>
            </a:r>
            <a:r>
              <a:rPr lang="ru-RU" sz="1400" b="1" dirty="0" smtClean="0">
                <a:solidFill>
                  <a:prstClr val="white"/>
                </a:solidFill>
              </a:rPr>
              <a:t>)»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prstClr val="white"/>
                </a:solidFill>
              </a:rPr>
              <a:t>здравоохранения </a:t>
            </a:r>
            <a:r>
              <a:rPr lang="ru-RU" sz="1400" b="1" dirty="0">
                <a:solidFill>
                  <a:prstClr val="white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prstClr val="white"/>
                </a:solidFill>
              </a:rPr>
              <a:t>кадрами</a:t>
            </a:r>
            <a:r>
              <a:rPr lang="ru-RU" sz="1400" b="1" dirty="0">
                <a:solidFill>
                  <a:prstClr val="white"/>
                </a:solidFill>
              </a:rPr>
              <a:t>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503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53581" y="1592487"/>
            <a:ext cx="710898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«Формирование системы мотивации граждан к здоровому образу жизни, включая здоровое питание и отказ от вредных привычек»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90" y="3728239"/>
            <a:ext cx="3114044" cy="25361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030" y="3728239"/>
            <a:ext cx="3257657" cy="253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90" y="3728240"/>
            <a:ext cx="3505504" cy="25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3581" y="2386103"/>
            <a:ext cx="86458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обмен информацией (электронные больничные листы, рецепты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регистрация вызова скорой медицинской помощи;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 через сеть «Интернет» и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управления потоками пациентов открыт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cаll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проф. осмотров,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внедрена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регистратура, навигация,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картохранилище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диспансеризации запланировано 8286 случаев,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5099 случаев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61,5%.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8852" y="1361955"/>
            <a:ext cx="30123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«Создание единого цифрового контура в здравоохранении на основе единой </a:t>
            </a:r>
            <a:r>
              <a:rPr lang="ru-RU" sz="1400" b="1" dirty="0" smtClean="0">
                <a:solidFill>
                  <a:prstClr val="white"/>
                </a:solidFill>
              </a:rPr>
              <a:t>государственной информационной </a:t>
            </a:r>
            <a:r>
              <a:rPr lang="ru-RU" sz="1400" b="1" dirty="0">
                <a:solidFill>
                  <a:prstClr val="white"/>
                </a:solidFill>
              </a:rPr>
              <a:t>системы в сфере </a:t>
            </a:r>
            <a:r>
              <a:rPr lang="ru-RU" sz="1400" b="1" dirty="0" err="1" smtClean="0">
                <a:solidFill>
                  <a:prstClr val="white"/>
                </a:solidFill>
              </a:rPr>
              <a:t>здравоохраения</a:t>
            </a: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(ЕГИСЗ</a:t>
            </a:r>
            <a:r>
              <a:rPr lang="ru-RU" sz="1400" b="1" dirty="0" smtClean="0">
                <a:solidFill>
                  <a:prstClr val="white"/>
                </a:solidFill>
              </a:rPr>
              <a:t>)»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prstClr val="white"/>
                </a:solidFill>
              </a:rPr>
              <a:t>здравоохранения </a:t>
            </a:r>
            <a:r>
              <a:rPr lang="ru-RU" sz="1400" b="1" dirty="0">
                <a:solidFill>
                  <a:prstClr val="white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prstClr val="white"/>
                </a:solidFill>
              </a:rPr>
              <a:t>кадрами</a:t>
            </a:r>
            <a:r>
              <a:rPr lang="ru-RU" sz="1400" b="1" dirty="0">
                <a:solidFill>
                  <a:prstClr val="white"/>
                </a:solidFill>
              </a:rPr>
              <a:t>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503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53581" y="1592487"/>
            <a:ext cx="710898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prstClr val="white"/>
                </a:solidFill>
              </a:rPr>
              <a:t>«Создание единого цифрового контура в здравоохранении на основе единой государственной информационной системы в сфере здравоохранения (ЕГИСЗ)»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051" y="3816151"/>
            <a:ext cx="3994407" cy="2509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207" y="3816150"/>
            <a:ext cx="4288719" cy="25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8852" y="1361955"/>
            <a:ext cx="30123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«Создание единого цифрового контура в здравоохранении на основе единой </a:t>
            </a:r>
            <a:r>
              <a:rPr lang="ru-RU" sz="1400" b="1" dirty="0" smtClean="0">
                <a:solidFill>
                  <a:prstClr val="white"/>
                </a:solidFill>
              </a:rPr>
              <a:t>государственной информационной </a:t>
            </a:r>
            <a:r>
              <a:rPr lang="ru-RU" sz="1400" b="1" dirty="0">
                <a:solidFill>
                  <a:prstClr val="white"/>
                </a:solidFill>
              </a:rPr>
              <a:t>системы в сфере </a:t>
            </a:r>
            <a:r>
              <a:rPr lang="ru-RU" sz="1400" b="1" dirty="0" err="1" smtClean="0">
                <a:solidFill>
                  <a:prstClr val="white"/>
                </a:solidFill>
              </a:rPr>
              <a:t>здравоохраения</a:t>
            </a: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(ЕГИСЗ</a:t>
            </a:r>
            <a:r>
              <a:rPr lang="ru-RU" sz="1400" b="1" dirty="0" smtClean="0">
                <a:solidFill>
                  <a:prstClr val="white"/>
                </a:solidFill>
              </a:rPr>
              <a:t>)»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prstClr val="white"/>
                </a:solidFill>
              </a:rPr>
              <a:t>здравоохранения </a:t>
            </a:r>
            <a:r>
              <a:rPr lang="ru-RU" sz="1400" b="1" dirty="0">
                <a:solidFill>
                  <a:prstClr val="white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prstClr val="white"/>
                </a:solidFill>
              </a:rPr>
              <a:t>кадрами</a:t>
            </a:r>
            <a:r>
              <a:rPr lang="ru-RU" sz="1400" b="1" dirty="0">
                <a:solidFill>
                  <a:prstClr val="white"/>
                </a:solidFill>
              </a:rPr>
              <a:t>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503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26427" y="1531268"/>
            <a:ext cx="710898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prstClr val="white"/>
                </a:solidFill>
              </a:rPr>
              <a:t>«Программа развития детского здравоохранения, включая создание современной инфраструктуры оказания медицинской помощи детям»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329" y="2273171"/>
            <a:ext cx="8855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Диспансеризация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детей за 9 месяцев выполнена на 81%: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•диспансеризация детей-сирот и детей, попавших в трудную жизненную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ситуацию на 89% (123 чел. при плане 138 чел.),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•диспансеризация опекаемых и усыновленных детей 1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этап на 74,3% (130 чел. при плане 175 чел.),</a:t>
            </a:r>
            <a:endParaRPr lang="ru-R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Профилактический медицинский осмотр несовершеннолетних в возрасте 15-17 лет выполнен на 47%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(1839чел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при плане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3910чел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.).</a:t>
            </a:r>
          </a:p>
          <a:p>
            <a:endParaRPr lang="ru-RU" sz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548" y="3655587"/>
            <a:ext cx="4320481" cy="25178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24" y="3655587"/>
            <a:ext cx="427319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8852" y="1361955"/>
            <a:ext cx="30123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«Создание единого цифрового контура в здравоохранении на основе единой </a:t>
            </a:r>
            <a:r>
              <a:rPr lang="ru-RU" sz="1400" b="1" dirty="0" smtClean="0">
                <a:solidFill>
                  <a:prstClr val="white"/>
                </a:solidFill>
              </a:rPr>
              <a:t>государственной информационной </a:t>
            </a:r>
            <a:r>
              <a:rPr lang="ru-RU" sz="1400" b="1" dirty="0">
                <a:solidFill>
                  <a:prstClr val="white"/>
                </a:solidFill>
              </a:rPr>
              <a:t>системы в сфере </a:t>
            </a:r>
            <a:r>
              <a:rPr lang="ru-RU" sz="1400" b="1" dirty="0" err="1" smtClean="0">
                <a:solidFill>
                  <a:prstClr val="white"/>
                </a:solidFill>
              </a:rPr>
              <a:t>здравоохраения</a:t>
            </a:r>
            <a:r>
              <a:rPr lang="ru-RU" sz="1400" b="1" dirty="0" smtClean="0">
                <a:solidFill>
                  <a:prstClr val="white"/>
                </a:solidFill>
              </a:rPr>
              <a:t> </a:t>
            </a:r>
            <a:r>
              <a:rPr lang="ru-RU" sz="1400" b="1" dirty="0">
                <a:solidFill>
                  <a:prstClr val="white"/>
                </a:solidFill>
              </a:rPr>
              <a:t>(ЕГИСЗ</a:t>
            </a:r>
            <a:r>
              <a:rPr lang="ru-RU" sz="1400" b="1" dirty="0" smtClean="0">
                <a:solidFill>
                  <a:prstClr val="white"/>
                </a:solidFill>
              </a:rPr>
              <a:t>)»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prstClr val="white"/>
                </a:solidFill>
              </a:rPr>
              <a:t>здравоохранения </a:t>
            </a:r>
            <a:r>
              <a:rPr lang="ru-RU" sz="1400" b="1" dirty="0">
                <a:solidFill>
                  <a:prstClr val="white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prstClr val="white"/>
                </a:solidFill>
              </a:rPr>
              <a:t>кадрами</a:t>
            </a:r>
            <a:r>
              <a:rPr lang="ru-RU" sz="1400" b="1" dirty="0">
                <a:solidFill>
                  <a:prstClr val="white"/>
                </a:solidFill>
              </a:rPr>
              <a:t>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503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53581" y="1592487"/>
            <a:ext cx="710898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prstClr val="white"/>
                </a:solidFill>
              </a:rPr>
              <a:t>«Обеспечение медицинских организаций системы здравоохранения квалифицированными кадрами».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4533" y="2494678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В ГБУЗ КО «</a:t>
            </a:r>
            <a:r>
              <a:rPr lang="ru-RU" sz="1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Крапивинская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 районная больница» работает 60 врачей.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Укомплектованность врачебными кадрами - 51 %.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Численность среднего медицинского персонала - 148 человек. Показатель укомплектованности - 62%, аттестовано - 41%.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Обучение прошли 63 человека, в 2019 году – 16 </a:t>
            </a: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человек, обучено три врача по специальностям «Онкология», «Гериатрия», «Неонатология»;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2019 году трудоустроено 5 врачей, из них 4 молодых специалиста, а </a:t>
            </a:r>
            <a:r>
              <a:rPr 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также трудоустроено 13 человек среднего медицинского персонала;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Продолжает работу программа «Земский доктор», также дополнительно 1 млн. руб. и 500 тыс. руб. получит врач дефицитной специальности и специалист со средним медицинским образованием соответственно согласно Закону Кемеровской области «О здравоохранении».</a:t>
            </a:r>
            <a:endParaRPr lang="ru-RU" sz="1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078" y="4433670"/>
            <a:ext cx="3712259" cy="18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58915" y="102586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110" y="502647"/>
            <a:ext cx="788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937" y="1031896"/>
            <a:ext cx="682811" cy="517191"/>
          </a:xfrm>
          <a:prstGeom prst="rect">
            <a:avLst/>
          </a:prstGeom>
        </p:spPr>
      </p:pic>
      <p:sp>
        <p:nvSpPr>
          <p:cNvPr id="12" name="Выноска со стрелкой вниз 11"/>
          <p:cNvSpPr/>
          <p:nvPr/>
        </p:nvSpPr>
        <p:spPr>
          <a:xfrm>
            <a:off x="3177714" y="1563557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551" y="2123747"/>
            <a:ext cx="9470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/>
              <a:t>Начато строительство нового 33 квартирного жилого дома в </a:t>
            </a:r>
            <a:r>
              <a:rPr lang="ru-RU" sz="1600" dirty="0" err="1"/>
              <a:t>пгт</a:t>
            </a:r>
            <a:r>
              <a:rPr lang="ru-RU" sz="1600" dirty="0"/>
              <a:t>. </a:t>
            </a:r>
            <a:r>
              <a:rPr lang="ru-RU" sz="1600" dirty="0" smtClean="0"/>
              <a:t>Крапивинский ул. Мостовая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 smtClean="0"/>
              <a:t>За </a:t>
            </a:r>
            <a:r>
              <a:rPr lang="ru-RU" sz="1600" dirty="0"/>
              <a:t>9 </a:t>
            </a:r>
            <a:r>
              <a:rPr lang="ru-RU" sz="1600" dirty="0" smtClean="0"/>
              <a:t>месяцев 2019 года </a:t>
            </a:r>
            <a:r>
              <a:rPr lang="ru-RU" sz="1600" dirty="0"/>
              <a:t>введено </a:t>
            </a:r>
            <a:r>
              <a:rPr lang="ru-RU" sz="1600" dirty="0" smtClean="0"/>
              <a:t> жилья – </a:t>
            </a:r>
            <a:r>
              <a:rPr lang="ru-RU" sz="1600" dirty="0"/>
              <a:t>3323,7 </a:t>
            </a:r>
            <a:r>
              <a:rPr lang="ru-RU" sz="1600" dirty="0" err="1"/>
              <a:t>кв.м</a:t>
            </a:r>
            <a:r>
              <a:rPr lang="ru-RU" sz="1600" dirty="0"/>
              <a:t>. </a:t>
            </a:r>
            <a:r>
              <a:rPr lang="ru-RU" sz="1600" dirty="0" smtClean="0"/>
              <a:t>при плане 3000 кв. м. (110,8</a:t>
            </a:r>
            <a:r>
              <a:rPr lang="ru-RU" sz="1600" dirty="0"/>
              <a:t>%)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 smtClean="0"/>
              <a:t>3000 </a:t>
            </a:r>
            <a:r>
              <a:rPr lang="ru-RU" sz="1600" dirty="0"/>
              <a:t>кв. метров жилья,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61" y="2708522"/>
            <a:ext cx="3600400" cy="3699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3" y="2708521"/>
            <a:ext cx="3654201" cy="36999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37" y="2708520"/>
            <a:ext cx="3672408" cy="36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5662</TotalTime>
  <Words>1483</Words>
  <Application>Microsoft Office PowerPoint</Application>
  <PresentationFormat>Произвольный</PresentationFormat>
  <Paragraphs>159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Futura PT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национальных проектов</vt:lpstr>
      <vt:lpstr>Презентация PowerPoint</vt:lpstr>
      <vt:lpstr>Информирование населения</vt:lpstr>
      <vt:lpstr>Целевые показатели в области здравоохранения</vt:lpstr>
      <vt:lpstr>Целевые показатели в области здравоохранения</vt:lpstr>
      <vt:lpstr>Целевые показатели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diman</cp:lastModifiedBy>
  <cp:revision>1011</cp:revision>
  <cp:lastPrinted>2019-10-23T03:04:51Z</cp:lastPrinted>
  <dcterms:created xsi:type="dcterms:W3CDTF">2018-10-19T07:56:24Z</dcterms:created>
  <dcterms:modified xsi:type="dcterms:W3CDTF">2019-11-06T07:49:12Z</dcterms:modified>
</cp:coreProperties>
</file>