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4" r:id="rId3"/>
    <p:sldId id="353" r:id="rId4"/>
    <p:sldId id="347" r:id="rId5"/>
    <p:sldId id="346" r:id="rId6"/>
    <p:sldId id="335" r:id="rId7"/>
    <p:sldId id="339" r:id="rId8"/>
    <p:sldId id="340" r:id="rId9"/>
    <p:sldId id="341" r:id="rId10"/>
    <p:sldId id="342" r:id="rId11"/>
    <p:sldId id="326" r:id="rId12"/>
    <p:sldId id="327" r:id="rId13"/>
    <p:sldId id="332" r:id="rId14"/>
    <p:sldId id="348" r:id="rId15"/>
    <p:sldId id="333" r:id="rId16"/>
    <p:sldId id="351" r:id="rId17"/>
    <p:sldId id="350" r:id="rId18"/>
    <p:sldId id="349" r:id="rId19"/>
    <p:sldId id="336" r:id="rId20"/>
    <p:sldId id="334" r:id="rId21"/>
    <p:sldId id="352" r:id="rId22"/>
    <p:sldId id="338" r:id="rId23"/>
    <p:sldId id="343" r:id="rId24"/>
    <p:sldId id="345" r:id="rId25"/>
    <p:sldId id="266" r:id="rId26"/>
    <p:sldId id="344" r:id="rId27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600" y="108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94969783533243E-2"/>
          <c:y val="2.8930978596046087E-2"/>
          <c:w val="0.97208543575094375"/>
          <c:h val="0.7491141570440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340334902726143E-3"/>
                  <c:y val="6.312213511864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804200941635755E-3"/>
                  <c:y val="6.5752224081922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7226792218101E-3"/>
                  <c:y val="6.312213511864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614453584436105E-2"/>
                  <c:y val="8.6792935788138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07226792218101E-3"/>
                  <c:y val="6.049204615536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Проф. осмотры, несовершеннолетние</c:v>
                </c:pt>
                <c:pt idx="4">
                  <c:v>Проф. осмотры, взрослые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81</c:v>
                </c:pt>
                <c:pt idx="2">
                  <c:v>90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307226792218101E-3"/>
                  <c:y val="6.838231304519978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597238528711361E-3"/>
                  <c:y val="7.890266889830750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481679933688915E-2"/>
                      <c:h val="4.631586664330650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3268066980545252E-3"/>
                  <c:y val="4.997169030226142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68066980545252E-3"/>
                  <c:y val="7.101240200847684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268066980545252E-3"/>
                  <c:y val="6.31221351186460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Проф. осмотры, несовершеннолетние</c:v>
                </c:pt>
                <c:pt idx="4">
                  <c:v>Проф. осмотры, взрослые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59</c:v>
                </c:pt>
                <c:pt idx="2">
                  <c:v>57.9</c:v>
                </c:pt>
                <c:pt idx="3">
                  <c:v>60</c:v>
                </c:pt>
                <c:pt idx="4">
                  <c:v>100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Проф. осмотры, несовершеннолетние</c:v>
                </c:pt>
                <c:pt idx="4">
                  <c:v>Проф. осмотры, взрослые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214904"/>
        <c:axId val="126217648"/>
        <c:axId val="0"/>
      </c:bar3DChart>
      <c:catAx>
        <c:axId val="12621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217648"/>
        <c:crosses val="autoZero"/>
        <c:auto val="1"/>
        <c:lblAlgn val="ctr"/>
        <c:lblOffset val="100"/>
        <c:noMultiLvlLbl val="0"/>
      </c:catAx>
      <c:valAx>
        <c:axId val="126217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621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79191972496881E-2"/>
          <c:y val="7.1012402008476749E-2"/>
          <c:w val="0.9630464339941065"/>
          <c:h val="0.7491141570440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340334902726143E-3"/>
                  <c:y val="6.312213511864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804200941635755E-3"/>
                  <c:y val="6.5752224081922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7226792218101E-3"/>
                  <c:y val="6.312213511864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829761199372913E-3"/>
                  <c:y val="-2.3670800669492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B455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layout>
                <c:manualLayout>
                  <c:x val="5.307226792218101E-3"/>
                  <c:y val="6.049204615536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Смертность трудоспособного населения</c:v>
                </c:pt>
                <c:pt idx="1">
                  <c:v>Смертность от сердечно - сосудистых заболеваний</c:v>
                </c:pt>
                <c:pt idx="2">
                  <c:v>Смертность от новообразований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437</c:v>
                </c:pt>
                <c:pt idx="1">
                  <c:v>545</c:v>
                </c:pt>
                <c:pt idx="2">
                  <c:v>199.5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307226792218101E-3"/>
                  <c:y val="6.838231304519978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678454205927225E-2"/>
                  <c:y val="7.637973423220473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13540414701397E-2"/>
                      <c:h val="4.631587479051893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6533811653452686E-3"/>
                  <c:y val="8.781537378413568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219003444061774E-3"/>
                  <c:y val="-1.5780533779661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B455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268066980545252E-3"/>
                  <c:y val="6.31221351186460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Смертность трудоспособного населения</c:v>
                </c:pt>
                <c:pt idx="1">
                  <c:v>Смертность от сердечно - сосудистых заболеваний</c:v>
                </c:pt>
                <c:pt idx="2">
                  <c:v>Смертность от новообразований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777.2</c:v>
                </c:pt>
                <c:pt idx="1">
                  <c:v>589.6</c:v>
                </c:pt>
                <c:pt idx="2">
                  <c:v>195.1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3"/>
                <c:pt idx="0">
                  <c:v>Смертность трудоспособного населения</c:v>
                </c:pt>
                <c:pt idx="1">
                  <c:v>Смертность от сердечно - сосудистых заболеваний</c:v>
                </c:pt>
                <c:pt idx="2">
                  <c:v>Смертность от новообразований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218040"/>
        <c:axId val="124671416"/>
        <c:axId val="0"/>
      </c:bar3DChart>
      <c:catAx>
        <c:axId val="12621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71416"/>
        <c:crosses val="autoZero"/>
        <c:auto val="1"/>
        <c:lblAlgn val="ctr"/>
        <c:lblOffset val="100"/>
        <c:noMultiLvlLbl val="0"/>
      </c:catAx>
      <c:valAx>
        <c:axId val="124671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6218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«Образование»</a:t>
            </a:r>
            <a:endParaRPr lang="ru-RU" b="1" dirty="0"/>
          </a:p>
        </c:rich>
      </c:tx>
      <c:layout>
        <c:manualLayout>
          <c:xMode val="edge"/>
          <c:yMode val="edge"/>
          <c:x val="0.21558078048019805"/>
          <c:y val="4.5460451733707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448723336520651E-2"/>
                  <c:y val="5.0006496907078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88.3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670632"/>
        <c:axId val="124673376"/>
        <c:axId val="0"/>
      </c:bar3DChart>
      <c:catAx>
        <c:axId val="12467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73376"/>
        <c:crosses val="autoZero"/>
        <c:auto val="1"/>
        <c:lblAlgn val="ctr"/>
        <c:lblOffset val="100"/>
        <c:noMultiLvlLbl val="0"/>
      </c:catAx>
      <c:valAx>
        <c:axId val="124673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67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«Демография»</a:t>
            </a:r>
            <a:endParaRPr lang="ru-RU" b="1" dirty="0"/>
          </a:p>
        </c:rich>
      </c:tx>
      <c:layout>
        <c:manualLayout>
          <c:xMode val="edge"/>
          <c:yMode val="edge"/>
          <c:x val="0.215580780480198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448723336520651E-2"/>
                  <c:y val="5.0006496907078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40.299999999999997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44.5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860264"/>
        <c:axId val="212858696"/>
        <c:axId val="0"/>
      </c:bar3DChart>
      <c:catAx>
        <c:axId val="2128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58696"/>
        <c:crosses val="autoZero"/>
        <c:auto val="1"/>
        <c:lblAlgn val="ctr"/>
        <c:lblOffset val="100"/>
        <c:noMultiLvlLbl val="0"/>
      </c:catAx>
      <c:valAx>
        <c:axId val="212858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86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«Жилье и городская среда»</a:t>
            </a:r>
            <a:endParaRPr lang="ru-RU" b="1" dirty="0"/>
          </a:p>
        </c:rich>
      </c:tx>
      <c:layout>
        <c:manualLayout>
          <c:xMode val="edge"/>
          <c:yMode val="edge"/>
          <c:x val="0.21558078048019805"/>
          <c:y val="4.5460451733707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448723336520651E-2"/>
                  <c:y val="5.0006496907078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3941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863792"/>
        <c:axId val="212863008"/>
        <c:axId val="0"/>
      </c:bar3DChart>
      <c:catAx>
        <c:axId val="21286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63008"/>
        <c:crosses val="autoZero"/>
        <c:auto val="1"/>
        <c:lblAlgn val="ctr"/>
        <c:lblOffset val="100"/>
        <c:noMultiLvlLbl val="0"/>
      </c:catAx>
      <c:valAx>
        <c:axId val="212863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86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0.29989</cdr:x>
      <cdr:y>0.00703</cdr:y>
    </cdr:from>
    <cdr:to>
      <cdr:x>0.65751</cdr:x>
      <cdr:y>0.13283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9126" y="33936"/>
          <a:ext cx="3600400" cy="607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Показатели смертности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7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6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3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2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0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png"/><Relationship Id="rId7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" y="205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614" y="1799927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000"/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национальных проектов за 2019 год</a:t>
            </a:r>
          </a:p>
          <a:p>
            <a:pPr defTabSz="396000"/>
            <a:r>
              <a:rPr lang="ru-RU" sz="40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планы на 2020 год</a:t>
            </a: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14" y="431775"/>
            <a:ext cx="720080" cy="10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503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1153581" y="1592487"/>
            <a:ext cx="7108980" cy="7980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«Обеспечение медицинских организаций системы здравоохранения квалифицированными кадрами».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6562" y="2338744"/>
            <a:ext cx="87328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укомплектованность врачами –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52 %, работает 61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врач; 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численность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среднего медицинского персонала составляет 147 человек, укомплектованность 62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2019 году прибыли на работу 5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врачей;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среднего медицинского персонала трудоустроились 13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человек;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федеральной программе «Земский доктор»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единовременную выплату получили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врача;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программе «Земский фельдшер»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единовременную выплату получили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 средних медицинских работника.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49" y="3939182"/>
            <a:ext cx="4680521" cy="23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58915" y="102586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0110" y="502647"/>
            <a:ext cx="7884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937" y="1031897"/>
            <a:ext cx="682811" cy="449148"/>
          </a:xfrm>
          <a:prstGeom prst="rect">
            <a:avLst/>
          </a:prstGeom>
        </p:spPr>
      </p:pic>
      <p:sp>
        <p:nvSpPr>
          <p:cNvPr id="12" name="Выноска со стрелкой вниз 11"/>
          <p:cNvSpPr/>
          <p:nvPr/>
        </p:nvSpPr>
        <p:spPr>
          <a:xfrm>
            <a:off x="3177714" y="1487074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«Жилье»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925" y="1995975"/>
            <a:ext cx="984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/>
              <a:t>продолжено </a:t>
            </a:r>
            <a:r>
              <a:rPr lang="ru-RU" sz="1600" b="1" dirty="0"/>
              <a:t>строительство нового 33 квартирного жилого дома в пгт. </a:t>
            </a:r>
            <a:r>
              <a:rPr lang="ru-RU" sz="1600" b="1" dirty="0" smtClean="0"/>
              <a:t>Крапивинский ул. Мостовая;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/>
              <a:t>введено  жилья – 3941 </a:t>
            </a:r>
            <a:r>
              <a:rPr lang="ru-RU" sz="1600" b="1" dirty="0"/>
              <a:t>кв.м. </a:t>
            </a:r>
            <a:r>
              <a:rPr lang="ru-RU" sz="1600" b="1" dirty="0" smtClean="0"/>
              <a:t>при плане 3000 кв. м. (131,4%)</a:t>
            </a:r>
            <a:endParaRPr lang="ru-RU" sz="16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68" y="2743343"/>
            <a:ext cx="4615279" cy="3572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077" y="2743343"/>
            <a:ext cx="4752528" cy="35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6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843281" y="1007839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213106" y="223675"/>
            <a:ext cx="1624320" cy="115092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747287" y="529912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  </a:t>
            </a:r>
            <a:r>
              <a:rPr lang="ru-RU" sz="32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84" name="CustomShape 5"/>
          <p:cNvSpPr/>
          <p:nvPr/>
        </p:nvSpPr>
        <p:spPr>
          <a:xfrm>
            <a:off x="576462" y="4248199"/>
            <a:ext cx="10225134" cy="194421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 </a:t>
            </a:r>
            <a:endParaRPr lang="ru-RU" sz="2400" spc="-1" dirty="0" smtClean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2400" spc="-1" dirty="0" smtClean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9" name="Picture 5" descr="\\SKLAD\press_all\press3\Мои документы\Пресс-релиз АГБ\2019\05 май\Для слайдов\Выезд из города -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944" y="2767693"/>
            <a:ext cx="2442204" cy="34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1427" y="458752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Зеленогорский,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ул. Центральная, д.№14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6234" y="2052964"/>
            <a:ext cx="289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dirty="0"/>
              <a:t>б</a:t>
            </a:r>
            <a:r>
              <a:rPr lang="ru-RU" sz="1600" b="1" dirty="0" smtClean="0"/>
              <a:t>лагоустройство придомовых территорий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77081" y="1391040"/>
            <a:ext cx="8250825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6" y="1031897"/>
            <a:ext cx="474153" cy="359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911" y="2767693"/>
            <a:ext cx="2604078" cy="3424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2243" y="205296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600" b="1" dirty="0" smtClean="0"/>
              <a:t>благоустройство общественных пространств</a:t>
            </a:r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0507" y="2767693"/>
            <a:ext cx="2818569" cy="3424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429" y="525631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</a:rPr>
              <a:t>. Зеленогорский, д. 406, 425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181" y="5256310"/>
            <a:ext cx="220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</a:rPr>
              <a:t>. Зеленогорский, д. 14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359" y="5256310"/>
            <a:ext cx="239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</a:rPr>
              <a:t>. Крапивинский, Сквер Победителей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6928" y="5220307"/>
            <a:ext cx="248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Пгт</a:t>
            </a:r>
            <a:r>
              <a:rPr lang="ru-RU" sz="1600" dirty="0" smtClean="0">
                <a:solidFill>
                  <a:schemeClr val="bg1"/>
                </a:solidFill>
              </a:rPr>
              <a:t>. Зеленогорский, аллея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39" y="2766166"/>
            <a:ext cx="2810500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1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3368" y="506393"/>
            <a:ext cx="544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880" y="935831"/>
            <a:ext cx="474153" cy="359144"/>
          </a:xfrm>
          <a:prstGeom prst="rect">
            <a:avLst/>
          </a:prstGeom>
        </p:spPr>
      </p:pic>
      <p:sp>
        <p:nvSpPr>
          <p:cNvPr id="17" name="Выноска со стрелкой вниз 16"/>
          <p:cNvSpPr/>
          <p:nvPr/>
        </p:nvSpPr>
        <p:spPr>
          <a:xfrm>
            <a:off x="3312765" y="1324056"/>
            <a:ext cx="3456384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874" y="1952367"/>
            <a:ext cx="10465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/>
              <a:t>открытие 3-</a:t>
            </a:r>
            <a:r>
              <a:rPr lang="en-US" sz="1600" b="1" dirty="0" smtClean="0"/>
              <a:t>D </a:t>
            </a:r>
            <a:r>
              <a:rPr lang="ru-RU" sz="1600" b="1" dirty="0" smtClean="0"/>
              <a:t>кинозала в Зеленовском СДК;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/>
              <a:t>укрепление материально-технической базы Зеленовского СДК;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b="1" dirty="0" smtClean="0"/>
              <a:t>в 2020 году модернизация Тарадановского СДК.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700697" y="6083580"/>
            <a:ext cx="453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Зеленовский сельский Дом культуры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0698" y="53881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Было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308" y="3074021"/>
            <a:ext cx="3426249" cy="29091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605" y="3074021"/>
            <a:ext cx="3520406" cy="29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3368" y="506393"/>
            <a:ext cx="544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880" y="935831"/>
            <a:ext cx="474153" cy="359144"/>
          </a:xfrm>
          <a:prstGeom prst="rect">
            <a:avLst/>
          </a:prstGeom>
        </p:spPr>
      </p:pic>
      <p:sp>
        <p:nvSpPr>
          <p:cNvPr id="17" name="Выноска со стрелкой вниз 16"/>
          <p:cNvSpPr/>
          <p:nvPr/>
        </p:nvSpPr>
        <p:spPr>
          <a:xfrm>
            <a:off x="3312765" y="1324056"/>
            <a:ext cx="3456384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874" y="1952367"/>
            <a:ext cx="10465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00698" y="53881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Было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781" y="1925322"/>
            <a:ext cx="4083840" cy="3835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0517" y="2244754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2019 году: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Каменный СДК получил субсидию на 100 тыс. руб.;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Школа искусств получила пианино отечественного производства.</a:t>
            </a:r>
          </a:p>
          <a:p>
            <a:r>
              <a:rPr lang="ru-RU" b="1" dirty="0" smtClean="0"/>
              <a:t>В 2020 году: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выделена целевая субсидия в размере 3,7 млн. руб. на приобретение музыкальных инструментов.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46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3433593" y="1313044"/>
            <a:ext cx="2607019" cy="6236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52461" y="1262244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699" y="935831"/>
            <a:ext cx="682811" cy="372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260" y="2002303"/>
            <a:ext cx="996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доля </a:t>
            </a:r>
            <a:r>
              <a:rPr lang="ru-RU" b="1" dirty="0"/>
              <a:t>граждан, систематически занимающихся физической культурой 44,5</a:t>
            </a:r>
            <a:r>
              <a:rPr lang="ru-RU" b="1" dirty="0" smtClean="0"/>
              <a:t>%;</a:t>
            </a:r>
            <a:endParaRPr lang="ru-RU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997 </a:t>
            </a:r>
            <a:r>
              <a:rPr lang="ru-RU" b="1" dirty="0"/>
              <a:t>человек приняли участие по выполнению нормативов </a:t>
            </a:r>
            <a:r>
              <a:rPr lang="ru-RU" b="1" dirty="0" smtClean="0"/>
              <a:t>ГТО </a:t>
            </a:r>
            <a:r>
              <a:rPr lang="ru-RU" b="1" dirty="0"/>
              <a:t>(124,6</a:t>
            </a:r>
            <a:r>
              <a:rPr lang="ru-RU" b="1" dirty="0" smtClean="0"/>
              <a:t>% от плана).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274" y="3235324"/>
            <a:ext cx="9525" cy="95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57" y="3003203"/>
            <a:ext cx="4457124" cy="33378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021" y="3003203"/>
            <a:ext cx="4464133" cy="33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3504195" y="1308664"/>
            <a:ext cx="2607019" cy="6236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23062" y="1262244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502" y="3391313"/>
            <a:ext cx="2952328" cy="28731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901" y="935831"/>
            <a:ext cx="541609" cy="372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230" y="1551907"/>
            <a:ext cx="6860204" cy="24314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600" b="1" dirty="0" smtClean="0"/>
              <a:t>В 2019 году приобретено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smtClean="0"/>
              <a:t>микроавтобус;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smtClean="0"/>
              <a:t>снегоход «Буран»;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smtClean="0"/>
              <a:t>12 пар гоночных лыж;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smtClean="0"/>
              <a:t>6 пар лыжероллеров;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smtClean="0"/>
              <a:t>10 велосипедов и </a:t>
            </a:r>
            <a:r>
              <a:rPr lang="ru-RU" sz="1600" b="1" dirty="0" err="1" smtClean="0"/>
              <a:t>велопарковка</a:t>
            </a:r>
            <a:r>
              <a:rPr lang="ru-RU" sz="1600" b="1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/>
              <a:t>р</a:t>
            </a:r>
            <a:r>
              <a:rPr lang="ru-RU" sz="1600" b="1" dirty="0" smtClean="0"/>
              <a:t>олики.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11" y="1978772"/>
            <a:ext cx="2974978" cy="4285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34" y="2008338"/>
            <a:ext cx="3311155" cy="2023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434" y="4176191"/>
            <a:ext cx="3311155" cy="21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360" y="928164"/>
            <a:ext cx="682811" cy="374762"/>
          </a:xfrm>
          <a:prstGeom prst="rect">
            <a:avLst/>
          </a:prstGeom>
        </p:spPr>
      </p:pic>
      <p:sp>
        <p:nvSpPr>
          <p:cNvPr id="23" name="Выноска со стрелкой вниз 22"/>
          <p:cNvSpPr/>
          <p:nvPr/>
        </p:nvSpPr>
        <p:spPr>
          <a:xfrm>
            <a:off x="3421255" y="1339151"/>
            <a:ext cx="2607019" cy="6236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«Старшее поколение»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4" y="3672135"/>
            <a:ext cx="3243344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453" y="1978174"/>
            <a:ext cx="10084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п</a:t>
            </a:r>
            <a:r>
              <a:rPr lang="ru-RU" b="1" dirty="0" smtClean="0"/>
              <a:t>олучен специализированный автотранспорт;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4 специалиста прошли обучение;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организовано 18 социальных клубов;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22 человека старшего поколения – волонтеры;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29 человек предпенсионного возраста завершили профессиональное обучение.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29" y="3672135"/>
            <a:ext cx="3456384" cy="25922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838" y="3672135"/>
            <a:ext cx="331236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954" y="940511"/>
            <a:ext cx="682811" cy="374762"/>
          </a:xfrm>
          <a:prstGeom prst="rect">
            <a:avLst/>
          </a:prstGeom>
        </p:spPr>
      </p:pic>
      <p:sp>
        <p:nvSpPr>
          <p:cNvPr id="24" name="Выноска со стрелкой вниз 23"/>
          <p:cNvSpPr/>
          <p:nvPr/>
        </p:nvSpPr>
        <p:spPr>
          <a:xfrm>
            <a:off x="2691516" y="1333199"/>
            <a:ext cx="3383686" cy="9138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«Финансовая поддержка семей при рождении детей»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0476" y="2247055"/>
            <a:ext cx="5472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Ежемесячные денежные выплаты </a:t>
            </a:r>
            <a:r>
              <a:rPr lang="ru-RU" b="1" dirty="0"/>
              <a:t>при рождении (усыновлении) первого ребенка </a:t>
            </a:r>
            <a:r>
              <a:rPr lang="ru-RU" b="1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Ежемесячные денежные выплаты, </a:t>
            </a:r>
            <a:r>
              <a:rPr lang="ru-RU" b="1" dirty="0"/>
              <a:t>предоставляемую в случае рождения (усыновления) третьего или последующего ребенка до достижения ребенком возраста 3 </a:t>
            </a:r>
            <a:r>
              <a:rPr lang="ru-RU" b="1" dirty="0" smtClean="0"/>
              <a:t>лет; </a:t>
            </a:r>
            <a:endParaRPr lang="ru-RU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Меры </a:t>
            </a:r>
            <a:r>
              <a:rPr lang="ru-RU" b="1" dirty="0"/>
              <a:t>социальной поддержки многодетным семьям, установленные для семей, воспитывающих трех и более </a:t>
            </a:r>
            <a:r>
              <a:rPr lang="ru-RU" b="1" dirty="0" smtClean="0"/>
              <a:t>детей;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/>
              <a:t>Средства </a:t>
            </a:r>
            <a:r>
              <a:rPr lang="ru-RU" b="1" dirty="0"/>
              <a:t>областного материнского </a:t>
            </a:r>
            <a:r>
              <a:rPr lang="ru-RU" b="1" dirty="0" smtClean="0"/>
              <a:t>капитала.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24" y="2159967"/>
            <a:ext cx="446449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80176" y="0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Реализация национальных проектов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7874" y="46576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«Демография»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413" y="1425509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С января текущего года семьи, чьи доходы не превышают двух прожиточных минимумов на человека, будут получать ежемесячные выплаты на первых и вторых детей до трёх лет.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Размер выплаты зависит от прожиточного минимума в конкретном регионе. </a:t>
            </a:r>
            <a:endParaRPr lang="ru-RU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С 1 января 2020 года материнский капитал начнут выплачивать при рождении первого ребенка, а сама программа будет продлена до 2026-го. Размер </a:t>
            </a:r>
            <a:r>
              <a:rPr lang="ru-RU" b="1" dirty="0" err="1"/>
              <a:t>маткапитала</a:t>
            </a:r>
            <a:r>
              <a:rPr lang="ru-RU" b="1" dirty="0"/>
              <a:t> на первого ребенка составит </a:t>
            </a:r>
            <a:br>
              <a:rPr lang="ru-RU" b="1" dirty="0"/>
            </a:br>
            <a:r>
              <a:rPr lang="ru-RU" b="1" dirty="0"/>
              <a:t>466,6 тыс. руб.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При рождении второго ребенка семьям, получившим </a:t>
            </a:r>
            <a:r>
              <a:rPr lang="ru-RU" b="1" dirty="0" err="1"/>
              <a:t>маткапитал</a:t>
            </a:r>
            <a:r>
              <a:rPr lang="ru-RU" b="1" dirty="0"/>
              <a:t> на первого, добавят еще 150 тыс. руб.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После рождения третьего ребенка семьи могут получить от государства 450 тыс. руб. на погашение ипотечного кредита.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261" y="1828789"/>
            <a:ext cx="3600400" cy="3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6462" y="1236961"/>
            <a:ext cx="9222994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президента РФ от 07.05.2018г. № 204 «О национальных целях и стратегических задачах развития Российской Федерации на период до 2024 года»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разработаны и утверждены Нацпроекты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сферах: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Человеческий капитал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Здравоохранение (1 января 2019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(1 января 2019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Демография (1 января 2019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 (1 января 2019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Комфортная среда для жизни: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Безопасные и качественные автомобильные дороги (3 декабря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Жильё и городская среда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Экономический рост: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Малое и среднее предпринимательство и поддержка индивидуальной предпринимательской инициативы (15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экономика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труда и поддержка занятости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кооперация и экспорт (1 октября 2018 — 31 декабря 2024)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Комплексный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модернизации и расширения магистральной инфраструктуры (1 октября 2018 — 31 декабря 2024)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43268" y="1330541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4492" y="506393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«Малое 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369" y="3093751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012" y="1350699"/>
            <a:ext cx="682811" cy="37476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8473" y="284021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484" y="2549596"/>
            <a:ext cx="4392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smtClean="0"/>
              <a:t>557 субъектов малого и среднего предпринимательства;</a:t>
            </a:r>
            <a:endParaRPr lang="ru-RU" sz="16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/>
              <a:t>з</a:t>
            </a:r>
            <a:r>
              <a:rPr lang="ru-RU" sz="1600" b="1" dirty="0" smtClean="0"/>
              <a:t>арегистрировано </a:t>
            </a:r>
            <a:r>
              <a:rPr lang="ru-RU" sz="1600" b="1" dirty="0"/>
              <a:t>79 субъектов малого и среднего предпринимательства;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 smtClean="0"/>
              <a:t>организовано 224 рабочих места.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640011" y="1721606"/>
            <a:ext cx="2952328" cy="8798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07804" y="1670364"/>
            <a:ext cx="270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«Популяризация предпринимательства»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750" y="1350699"/>
            <a:ext cx="682811" cy="377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073" y="1720807"/>
            <a:ext cx="4187381" cy="9083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10203" y="1658735"/>
            <a:ext cx="3991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«Улучшение условий ведения предпринимательской деятельности»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2073" y="2717862"/>
            <a:ext cx="41873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/>
              <a:t>о</a:t>
            </a:r>
            <a:r>
              <a:rPr lang="ru-RU" sz="1600" b="1" dirty="0" smtClean="0"/>
              <a:t>казание имущественной </a:t>
            </a:r>
            <a:r>
              <a:rPr lang="ru-RU" sz="1600" b="1" dirty="0"/>
              <a:t>поддержки субъектов малого и среднего </a:t>
            </a:r>
            <a:r>
              <a:rPr lang="ru-RU" sz="1600" b="1" dirty="0" smtClean="0"/>
              <a:t>предпринимательства.</a:t>
            </a:r>
            <a:endParaRPr lang="ru-RU" sz="16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000" y="3600127"/>
            <a:ext cx="3449719" cy="27762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464" y="3873035"/>
            <a:ext cx="3091123" cy="25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43268" y="1330541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4492" y="506393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«Малое 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369" y="3093751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595" y="1348413"/>
            <a:ext cx="682811" cy="37476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8473" y="284021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904" y="1348413"/>
            <a:ext cx="682811" cy="374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916" y="4078215"/>
            <a:ext cx="3220786" cy="2339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586" y="4078215"/>
            <a:ext cx="3320488" cy="2339675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1044186" y="1734198"/>
            <a:ext cx="4401627" cy="13072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4186" y="1673408"/>
            <a:ext cx="4179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«Расширение доступа субъектов МСП к финансовой поддержке, в том числе, к льготному финансированию»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989755" y="1734198"/>
            <a:ext cx="3399110" cy="13072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«Акселерация субъектов МСП»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4186" y="3000997"/>
            <a:ext cx="42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/>
              <a:t>к</a:t>
            </a:r>
            <a:r>
              <a:rPr lang="ru-RU" sz="1600" b="1" dirty="0" smtClean="0"/>
              <a:t>онсультационная поддержка;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/>
              <a:t>п</a:t>
            </a:r>
            <a:r>
              <a:rPr lang="ru-RU" sz="1600" b="1" dirty="0" smtClean="0"/>
              <a:t>убликации в газете;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/>
              <a:t>и</a:t>
            </a:r>
            <a:r>
              <a:rPr lang="ru-RU" sz="1600" b="1" dirty="0" smtClean="0"/>
              <a:t>нформация на официальном сайте АКМО.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21077" y="3093751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/>
              <a:t>у</a:t>
            </a:r>
            <a:r>
              <a:rPr lang="ru-RU" sz="1600" b="1" dirty="0" smtClean="0"/>
              <a:t>частие в конкурсах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416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69703" y="166685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Целевые показатели в области здравоохранения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1454776"/>
              </p:ext>
            </p:extLst>
          </p:nvPr>
        </p:nvGraphicFramePr>
        <p:xfrm>
          <a:off x="504453" y="1386443"/>
          <a:ext cx="9721080" cy="482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87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69703" y="166685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Целевые показатели в области здравоохранения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65475303"/>
              </p:ext>
            </p:extLst>
          </p:nvPr>
        </p:nvGraphicFramePr>
        <p:xfrm>
          <a:off x="1440557" y="1230555"/>
          <a:ext cx="8873834" cy="503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68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69703" y="166685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Целевые показатели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6249267"/>
              </p:ext>
            </p:extLst>
          </p:nvPr>
        </p:nvGraphicFramePr>
        <p:xfrm>
          <a:off x="899607" y="1022514"/>
          <a:ext cx="3552659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943903206"/>
              </p:ext>
            </p:extLst>
          </p:nvPr>
        </p:nvGraphicFramePr>
        <p:xfrm>
          <a:off x="5313527" y="1047371"/>
          <a:ext cx="3552659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68483239"/>
              </p:ext>
            </p:extLst>
          </p:nvPr>
        </p:nvGraphicFramePr>
        <p:xfrm>
          <a:off x="2592685" y="3590543"/>
          <a:ext cx="4032448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2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268" y="431775"/>
            <a:ext cx="719390" cy="106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4493" y="2231975"/>
            <a:ext cx="621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Необходимо не только разрабатывать мероприятия по достижению показателей </a:t>
            </a:r>
            <a:r>
              <a:rPr lang="ru-RU" sz="2400" b="1" dirty="0" smtClean="0"/>
              <a:t>национальных проектов</a:t>
            </a:r>
            <a:r>
              <a:rPr lang="ru-RU" sz="2400" b="1" dirty="0"/>
              <a:t>, но и достигать их, а также осваивать денежные средства, выделенные на эти проекты. </a:t>
            </a:r>
          </a:p>
        </p:txBody>
      </p:sp>
    </p:spTree>
    <p:extLst>
      <p:ext uri="{BB962C8B-B14F-4D97-AF65-F5344CB8AC3E}">
        <p14:creationId xmlns:p14="http://schemas.microsoft.com/office/powerpoint/2010/main" val="19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B4555"/>
                </a:solidFill>
                <a:latin typeface="Futura PT Medium" pitchFamily="34" charset="-52"/>
              </a:rPr>
              <a:t>Спасибо </a:t>
            </a:r>
          </a:p>
          <a:p>
            <a:r>
              <a:rPr lang="ru-RU" sz="3600" b="1" dirty="0" smtClean="0">
                <a:solidFill>
                  <a:srgbClr val="3B4555"/>
                </a:solidFill>
                <a:latin typeface="Futura PT Medium" pitchFamily="34" charset="-52"/>
              </a:rPr>
              <a:t>за внимание!</a:t>
            </a:r>
            <a:endParaRPr lang="ru-RU" sz="3600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268" y="431775"/>
            <a:ext cx="719390" cy="106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21367" y="86382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453" y="1095402"/>
            <a:ext cx="9222994" cy="5055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Указом Президента России от 7 мая 2018 года «О национальных целях и стратегических задачах развития РФ на период до 2024 года» определены 9 национальных целей: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устойчивого естественного роста численности населения Российской Федерации;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ожидаемой продолжительности жизни до 78 лет (к 2030 году - до 80 лет);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устойчивого роста реальных доходов граждан, а также роста уровня пенсионного обеспечения выше уровня инфляции;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два раза уровня бедности в Российской Федерации;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жилищных условий не менее 5 млн. семей ежегодно;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технологического развития Российской Федерации, увеличение количества организаций, осуществляющих технологические инновации, до 50 процентов от их общего числа;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ускоренного внедрения цифровых технологий в экономике и социальной сфере;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вхождение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в число пяти крупнейших экономик мира, обеспечение темпов экономического роста выше мировых при сохранении макроэкономической стабильности, в том числе инфляции на уровне, не превышающем 4 процентов;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базовых отраслях экономики, прежде всего в обрабатывающей промышленности и агропромышленном комплексе, высокопроизводительного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экспортно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ориентированного сектора, развивающегося на основе современных технологий и обеспеченного высококвалифицированными кадрами.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5492048" y="3586615"/>
            <a:ext cx="4638249" cy="924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492048" y="2399257"/>
            <a:ext cx="4140408" cy="315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69093" y="1724389"/>
            <a:ext cx="3926264" cy="297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69093" y="1056218"/>
            <a:ext cx="3885160" cy="31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2081" y="4614705"/>
            <a:ext cx="5002034" cy="653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4031" y="1787400"/>
            <a:ext cx="4982966" cy="317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1163" y="1071099"/>
            <a:ext cx="4273083" cy="32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518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52111" y="183228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163" y="1019397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«Образование»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«Современная школа»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031" y="1751455"/>
            <a:ext cx="5138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«Здравоохранение»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«Формирование системы мотивации граждан к здоровому образу жизни, включая здоровое питание и отказ от вредных привычек»;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«Создание единого цифрового контура в здравоохранении на основе ЕГИСЗ»;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«Программа развития детского здравоохранения, включая создание современной инфраструктуры оказания медицинской помощи детям»;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«Обеспечение медицинских организаций системы здравоохранения квалифицированными кадрами».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8358" y="4614705"/>
            <a:ext cx="681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«Жилье и городская 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среда»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«Жилье»;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«Формирование комфортной городской среды».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8677" y="1019398"/>
            <a:ext cx="3967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«Экология»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«Чистая вода».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06658" y="1679202"/>
            <a:ext cx="3922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«Культура»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«Культурная среда».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06658" y="2325533"/>
            <a:ext cx="53768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«Демография»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«Спорт – норма жизни»;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«Старшее поколение»;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«Финансовая поддержка семей при рождении детей».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2055" y="3555236"/>
            <a:ext cx="516744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Национальный проект «МСП и поддержка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индивидуальной предпринимательской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инициативы»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«Популяризация предпринимательства»;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«Улучшение условий ведения предпринимательской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деятельности»;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«Расширение доступа субъектов МСП к финансовой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поддержке, в том числе, к льготному финансированию»;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</a:rPr>
              <a:t>«Акселерация субъектов МСП».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636173" y="1365300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6821" y="6049381"/>
            <a:ext cx="5460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Шевелёвская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66198" y="6049381"/>
            <a:ext cx="5400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Борисовская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962616" y="1096543"/>
            <a:ext cx="621602" cy="359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9983" y="1265840"/>
            <a:ext cx="36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9" y="2797985"/>
            <a:ext cx="2807948" cy="32513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185" y="2795834"/>
            <a:ext cx="2846285" cy="32535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210" y="2789599"/>
            <a:ext cx="2602139" cy="3259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394" y="2793835"/>
            <a:ext cx="2694666" cy="32555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96" y="1871935"/>
            <a:ext cx="1078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/>
              <a:t>В Шевелевской и Борисовской школах были открыты «Точки роста»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/>
              <a:t>24 педагога, работающих в центре «Точка роста», прошли курсы повышения квалификации (онлайн-обучение)</a:t>
            </a:r>
          </a:p>
        </p:txBody>
      </p:sp>
    </p:spTree>
    <p:extLst>
      <p:ext uri="{BB962C8B-B14F-4D97-AF65-F5344CB8AC3E}">
        <p14:creationId xmlns:p14="http://schemas.microsoft.com/office/powerpoint/2010/main" val="24328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528789" y="1624676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415" y="5321078"/>
            <a:ext cx="356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953170" y="1101143"/>
            <a:ext cx="621602" cy="530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8789" y="1510573"/>
            <a:ext cx="422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696" y="2138387"/>
            <a:ext cx="5886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конца 2020 года будет внедрена система персонифицированного дополнительного образования детей;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вводится именной сертификат.</a:t>
            </a:r>
            <a:endParaRPr lang="ru-RU" sz="1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907" y="3443310"/>
            <a:ext cx="4113082" cy="27491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800" y="2138387"/>
            <a:ext cx="3967757" cy="40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61505" y="1434027"/>
            <a:ext cx="24003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«Обеспечение медицинских организаций системы </a:t>
            </a:r>
            <a:r>
              <a:rPr lang="ru-RU" sz="1400" b="1" dirty="0" smtClean="0">
                <a:solidFill>
                  <a:prstClr val="white"/>
                </a:solidFill>
              </a:rPr>
              <a:t>здравоохранения </a:t>
            </a:r>
            <a:r>
              <a:rPr lang="ru-RU" sz="1400" b="1" dirty="0">
                <a:solidFill>
                  <a:prstClr val="white"/>
                </a:solidFill>
              </a:rPr>
              <a:t>квалифицированными </a:t>
            </a:r>
            <a:r>
              <a:rPr lang="ru-RU" sz="1400" b="1" dirty="0" smtClean="0">
                <a:solidFill>
                  <a:prstClr val="white"/>
                </a:solidFill>
              </a:rPr>
              <a:t>кадрами</a:t>
            </a:r>
            <a:r>
              <a:rPr lang="ru-RU" sz="1400" b="1" dirty="0">
                <a:solidFill>
                  <a:prstClr val="white"/>
                </a:solidFill>
              </a:rPr>
              <a:t>».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382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1153053" y="1406702"/>
            <a:ext cx="7108980" cy="7980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«Формирование системы мотивации граждан к здоровому образу жизни, включая здоровое питание и отказ от вредных привычек»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890" y="3728239"/>
            <a:ext cx="3114044" cy="25361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030" y="3728239"/>
            <a:ext cx="3257657" cy="253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90" y="3728240"/>
            <a:ext cx="3505504" cy="2536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429" y="2155770"/>
            <a:ext cx="10513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акции, спортивные мероприятия, творческие конкурсы.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школы здоровья для пациентов с сахарным диабетом, школа по отказу от курения.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населения проводятся лекции по формированию здорового образа жизни, а для фельдшеров регулярно доводится информация по медицинской профилактике.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мотивирование граждан к ведению здорового образа жизни посредством СМИ (90 публикаций)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3581" y="2386103"/>
            <a:ext cx="8645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больничные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вызовов скорой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помощи;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cаll-центр;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cаll-центр, внедрена открытая регистратура, навигация, в будущем будет открыто картохранилище.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61505" y="1434027"/>
            <a:ext cx="24003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«Обеспечение медицинских организаций системы </a:t>
            </a:r>
            <a:r>
              <a:rPr lang="ru-RU" sz="1400" b="1" dirty="0" smtClean="0">
                <a:solidFill>
                  <a:prstClr val="white"/>
                </a:solidFill>
              </a:rPr>
              <a:t>здравоохранения </a:t>
            </a:r>
            <a:r>
              <a:rPr lang="ru-RU" sz="1400" b="1" dirty="0">
                <a:solidFill>
                  <a:prstClr val="white"/>
                </a:solidFill>
              </a:rPr>
              <a:t>квалифицированными </a:t>
            </a:r>
            <a:r>
              <a:rPr lang="ru-RU" sz="1400" b="1" dirty="0" smtClean="0">
                <a:solidFill>
                  <a:prstClr val="white"/>
                </a:solidFill>
              </a:rPr>
              <a:t>кадрами</a:t>
            </a:r>
            <a:r>
              <a:rPr lang="ru-RU" sz="1400" b="1" dirty="0">
                <a:solidFill>
                  <a:prstClr val="white"/>
                </a:solidFill>
              </a:rPr>
              <a:t>».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503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1153581" y="1592487"/>
            <a:ext cx="7703800" cy="7980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«Создание единого цифрового контура в здравоохранении на основе единой государственной информационной системы в сфере здравоохранения (ЕГИСЗ)»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051" y="3816151"/>
            <a:ext cx="3994407" cy="2509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207" y="3816150"/>
            <a:ext cx="4288719" cy="25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61505" y="1434027"/>
            <a:ext cx="24003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</a:rPr>
              <a:t>«Обеспечение медицинских организаций системы </a:t>
            </a:r>
            <a:r>
              <a:rPr lang="ru-RU" sz="1400" b="1" dirty="0" smtClean="0">
                <a:solidFill>
                  <a:prstClr val="white"/>
                </a:solidFill>
              </a:rPr>
              <a:t>здравоохранения </a:t>
            </a:r>
            <a:r>
              <a:rPr lang="ru-RU" sz="1400" b="1" dirty="0">
                <a:solidFill>
                  <a:prstClr val="white"/>
                </a:solidFill>
              </a:rPr>
              <a:t>квалифицированными </a:t>
            </a:r>
            <a:r>
              <a:rPr lang="ru-RU" sz="1400" b="1" dirty="0" smtClean="0">
                <a:solidFill>
                  <a:prstClr val="white"/>
                </a:solidFill>
              </a:rPr>
              <a:t>кадрами</a:t>
            </a:r>
            <a:r>
              <a:rPr lang="ru-RU" sz="1400" b="1" dirty="0">
                <a:solidFill>
                  <a:prstClr val="white"/>
                </a:solidFill>
              </a:rPr>
              <a:t>».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503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1126427" y="1531268"/>
            <a:ext cx="7108980" cy="7980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</a:rPr>
              <a:t>«Программа развития детского здравоохранения, включая создание современной инфраструктуры оказания медицинской помощи детям»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27" y="3581792"/>
            <a:ext cx="4320481" cy="2507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7874" y="2316500"/>
            <a:ext cx="98176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диспансеризация детей-сирот и детей, попавших в трудную жизненную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ситуацию выполнена на 96%: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плане 138 человек диспансеризацию прошли 132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ребенка;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диспансеризация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опекаемых и усыновленных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детей выполнена на 93%: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плане 966 человек диспансеризацию прошли 898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детей;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медицинский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осмотр несовершеннолетних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профилактический выполнен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60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%: план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3910 чел., факт – 2339 чел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840" y="3581792"/>
            <a:ext cx="403244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6038</TotalTime>
  <Words>1648</Words>
  <Application>Microsoft Office PowerPoint</Application>
  <PresentationFormat>Произвольный</PresentationFormat>
  <Paragraphs>213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Futura PT Medium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национальных проектов</vt:lpstr>
      <vt:lpstr>Презентация PowerPoint</vt:lpstr>
      <vt:lpstr>Презентация PowerPoint</vt:lpstr>
      <vt:lpstr>Целевые показатели в области здравоохранения</vt:lpstr>
      <vt:lpstr>Целевые показатели в области здравоохранения</vt:lpstr>
      <vt:lpstr>Целевые показатели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diman</cp:lastModifiedBy>
  <cp:revision>1131</cp:revision>
  <cp:lastPrinted>2020-03-11T07:03:08Z</cp:lastPrinted>
  <dcterms:created xsi:type="dcterms:W3CDTF">2018-10-19T07:56:24Z</dcterms:created>
  <dcterms:modified xsi:type="dcterms:W3CDTF">2020-03-16T03:11:24Z</dcterms:modified>
</cp:coreProperties>
</file>