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67" r:id="rId4"/>
    <p:sldId id="271" r:id="rId5"/>
    <p:sldId id="278" r:id="rId6"/>
    <p:sldId id="272" r:id="rId7"/>
    <p:sldId id="275" r:id="rId8"/>
    <p:sldId id="281" r:id="rId9"/>
    <p:sldId id="280" r:id="rId10"/>
    <p:sldId id="282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735"/>
    <a:srgbClr val="32D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>
      <p:cViewPr varScale="1">
        <p:scale>
          <a:sx n="108" d="100"/>
          <a:sy n="108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3497375328109"/>
          <c:y val="4.3710875984251982E-2"/>
          <c:w val="0.84333169291338694"/>
          <c:h val="0.598659694881889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Возбуждено уголовных дел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invertIfNegative val="0"/>
          <c:dLbls>
            <c:dLbl>
              <c:idx val="0"/>
              <c:layout>
                <c:manualLayout>
                  <c:x val="7.2561850407174819E-2"/>
                  <c:y val="5.6319767270756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74780414699551E-2"/>
                  <c:y val="4.351982016376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75896667354155E-2"/>
                  <c:y val="5.119978842796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818035447892385E-2"/>
                  <c:y val="5.119978842796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305665366457336E-2"/>
                  <c:y val="5.119978842796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429</c:v>
                </c:pt>
                <c:pt idx="1">
                  <c:v>432</c:v>
                </c:pt>
                <c:pt idx="2">
                  <c:v>388</c:v>
                </c:pt>
                <c:pt idx="3">
                  <c:v>345</c:v>
                </c:pt>
                <c:pt idx="4">
                  <c:v>362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Сообщения о преступлении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1420</c:v>
                </c:pt>
                <c:pt idx="1">
                  <c:v>1468</c:v>
                </c:pt>
                <c:pt idx="2">
                  <c:v>1421</c:v>
                </c:pt>
                <c:pt idx="3">
                  <c:v>1342</c:v>
                </c:pt>
                <c:pt idx="4">
                  <c:v>1230</c:v>
                </c:pt>
              </c:numCache>
            </c:numRef>
          </c:val>
          <c:shape val="coneToMa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зарегистрировано заявлений и сообщений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3275</c:v>
                </c:pt>
                <c:pt idx="1">
                  <c:v>3407</c:v>
                </c:pt>
                <c:pt idx="2">
                  <c:v>3821</c:v>
                </c:pt>
                <c:pt idx="3">
                  <c:v>3853</c:v>
                </c:pt>
                <c:pt idx="4">
                  <c:v>4058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2473200"/>
        <c:axId val="122473592"/>
        <c:axId val="189666560"/>
      </c:bar3DChart>
      <c:catAx>
        <c:axId val="12247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440000"/>
          <a:lstStyle/>
          <a:p>
            <a:pPr>
              <a:defRPr/>
            </a:pPr>
            <a:endParaRPr lang="ru-RU"/>
          </a:p>
        </c:txPr>
        <c:crossAx val="122473592"/>
        <c:crosses val="autoZero"/>
        <c:auto val="1"/>
        <c:lblAlgn val="ctr"/>
        <c:lblOffset val="100"/>
        <c:noMultiLvlLbl val="0"/>
      </c:catAx>
      <c:valAx>
        <c:axId val="122473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73200"/>
        <c:crosses val="autoZero"/>
        <c:crossBetween val="between"/>
      </c:valAx>
      <c:serAx>
        <c:axId val="189666560"/>
        <c:scaling>
          <c:orientation val="minMax"/>
        </c:scaling>
        <c:delete val="1"/>
        <c:axPos val="b"/>
        <c:majorTickMark val="out"/>
        <c:minorTickMark val="none"/>
        <c:tickLblPos val="nextTo"/>
        <c:crossAx val="122473592"/>
        <c:crosses val="autoZero"/>
      </c:serAx>
    </c:plotArea>
    <c:legend>
      <c:legendPos val="b"/>
      <c:layout>
        <c:manualLayout>
          <c:xMode val="edge"/>
          <c:yMode val="edge"/>
          <c:x val="9.1329944447333014E-2"/>
          <c:y val="0.82761555328628145"/>
          <c:w val="0.81734011110533411"/>
          <c:h val="0.15702451018533137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2517937992125958"/>
                  <c:y val="4.14062499999999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417751324910381E-2"/>
                  <c:y val="1.8958397491531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761630321940427E-2"/>
                  <c:y val="0.142731996585753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634858496550796E-2"/>
                  <c:y val="0.170447686951834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1787724020429317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грабеж</c:v>
                </c:pt>
                <c:pt idx="1">
                  <c:v>Кража</c:v>
                </c:pt>
                <c:pt idx="2">
                  <c:v>Угон АМТС</c:v>
                </c:pt>
                <c:pt idx="3">
                  <c:v>Мошенничество</c:v>
                </c:pt>
                <c:pt idx="4">
                  <c:v>Мелкое хищение ст. 158.1</c:v>
                </c:pt>
                <c:pt idx="5">
                  <c:v>Повреждение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142</c:v>
                </c:pt>
                <c:pt idx="2">
                  <c:v>6</c:v>
                </c:pt>
                <c:pt idx="3">
                  <c:v>20</c:v>
                </c:pt>
                <c:pt idx="4">
                  <c:v>2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преступлений</a:t>
            </a:r>
            <a:endParaRPr lang="ru-RU" sz="160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024789990879099"/>
          <c:y val="1.616150304523442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194690721877344"/>
                  <c:y val="-0.209081704245342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106463254593267E-2"/>
                  <c:y val="2.95824311023621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307250656167977E-2"/>
                  <c:y val="5.59448818897638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369750656167987E-2"/>
                  <c:y val="-0.159380659448818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Мошенничества</c:v>
                </c:pt>
                <c:pt idx="1">
                  <c:v>Иные</c:v>
                </c:pt>
                <c:pt idx="2">
                  <c:v>Вымогательство</c:v>
                </c:pt>
                <c:pt idx="3">
                  <c:v>Кражи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7511452698770078E-2"/>
          <c:y val="0.83430641700750063"/>
          <c:w val="0.64848687341691968"/>
          <c:h val="0.1495320799472653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Распределение потерпевших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преступлений по социальному положению</a:t>
            </a:r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6780164328653445E-2"/>
                  <c:y val="-5.19245242886827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73144786267537E-2"/>
                  <c:y val="0.117079590634663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604894912492239E-2"/>
                  <c:y val="7.88298237863839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473763118440842E-3"/>
                  <c:y val="-3.37411443250053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459153874447194"/>
                  <c:y val="-7.17002895989790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5235279977525812E-2"/>
                  <c:y val="-1.51896300659369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1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Без постоянного источника дохода</c:v>
                </c:pt>
                <c:pt idx="1">
                  <c:v>Рабочие</c:v>
                </c:pt>
                <c:pt idx="2">
                  <c:v>Служищие</c:v>
                </c:pt>
                <c:pt idx="3">
                  <c:v>н/л</c:v>
                </c:pt>
                <c:pt idx="4">
                  <c:v>Пенсионеры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4509084800806291E-2"/>
          <c:y val="0.80384168589145766"/>
          <c:w val="0.98324228098442656"/>
          <c:h val="0.180573962270325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преступлений, совершенных несовершеннолетними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29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несовершеннолетних лиц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0317578144685149E-2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793945361712882E-2"/>
                  <c:y val="9.8764740831987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</c:v>
                </c:pt>
                <c:pt idx="1">
                  <c:v>32</c:v>
                </c:pt>
                <c:pt idx="2">
                  <c:v>28</c:v>
                </c:pt>
                <c:pt idx="3">
                  <c:v>24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440336"/>
        <c:axId val="192436808"/>
        <c:axId val="0"/>
      </c:bar3DChart>
      <c:catAx>
        <c:axId val="19244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436808"/>
        <c:crosses val="autoZero"/>
        <c:auto val="1"/>
        <c:lblAlgn val="ctr"/>
        <c:lblOffset val="100"/>
        <c:noMultiLvlLbl val="0"/>
      </c:catAx>
      <c:valAx>
        <c:axId val="192436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440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раскрыто</c:v>
                </c:pt>
              </c:strCache>
            </c:strRef>
          </c:tx>
          <c:marker>
            <c:symbol val="triangle"/>
            <c:size val="5"/>
          </c:marker>
          <c:dLbls>
            <c:dLbl>
              <c:idx val="0"/>
              <c:layout>
                <c:manualLayout>
                  <c:x val="-2.573994574749076E-2"/>
                  <c:y val="6.428283638145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875960214826543E-2"/>
                  <c:y val="7.071112001959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319927663321007E-3"/>
                  <c:y val="6.106869456238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479891494982085E-3"/>
                  <c:y val="6.106869456238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278</c:v>
                </c:pt>
                <c:pt idx="1">
                  <c:v>283</c:v>
                </c:pt>
                <c:pt idx="2">
                  <c:v>243</c:v>
                </c:pt>
                <c:pt idx="3">
                  <c:v>227</c:v>
                </c:pt>
                <c:pt idx="4">
                  <c:v>243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расследовано</c:v>
                </c:pt>
              </c:strCache>
            </c:strRef>
          </c:tx>
          <c:dLbls>
            <c:dLbl>
              <c:idx val="0"/>
              <c:layout>
                <c:manualLayout>
                  <c:x val="1.7159963831660484E-3"/>
                  <c:y val="-4.499798546701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142626910516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319927663321007E-3"/>
                  <c:y val="-5.142626910516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479891494982085E-3"/>
                  <c:y val="-6.106869456238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301</c:v>
                </c:pt>
                <c:pt idx="1">
                  <c:v>292</c:v>
                </c:pt>
                <c:pt idx="2">
                  <c:v>250</c:v>
                </c:pt>
                <c:pt idx="3">
                  <c:v>226</c:v>
                </c:pt>
                <c:pt idx="4">
                  <c:v>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428888"/>
        <c:axId val="196433592"/>
      </c:lineChart>
      <c:catAx>
        <c:axId val="19642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433592"/>
        <c:crosses val="autoZero"/>
        <c:auto val="1"/>
        <c:lblAlgn val="ctr"/>
        <c:lblOffset val="100"/>
        <c:noMultiLvlLbl val="0"/>
      </c:catAx>
      <c:valAx>
        <c:axId val="196433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4288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60608048993908"/>
          <c:y val="2.4216347956505492E-2"/>
          <c:w val="0.8923939195100612"/>
          <c:h val="0.7314829396325459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по установленным лицам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2592592592593177E-3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704752629123981E-2"/>
                  <c:y val="1.9284850914436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592592592593177E-3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4875562720134787E-17"/>
                  <c:y val="-2.777777777777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819010516495973E-3"/>
                  <c:y val="-4.1783843647944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72.7</c:v>
                </c:pt>
                <c:pt idx="1">
                  <c:v>61.6</c:v>
                </c:pt>
                <c:pt idx="2">
                  <c:v>64.8</c:v>
                </c:pt>
                <c:pt idx="3">
                  <c:v>65.5</c:v>
                </c:pt>
                <c:pt idx="4">
                  <c:v>62.9</c:v>
                </c:pt>
                <c:pt idx="5">
                  <c:v>65.8</c:v>
                </c:pt>
                <c:pt idx="6">
                  <c:v>67.099999999999994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по расследованным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7777777777777936E-2"/>
                  <c:y val="-3.9682539682539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092592592592591E-2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092592592592591E-2"/>
                  <c:y val="5.1587301587301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462962962962982E-2"/>
                  <c:y val="3.17460317460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407407407407544E-2"/>
                  <c:y val="1.984126984126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819010516495973E-3"/>
                  <c:y val="-4.2376814851258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71</c:v>
                </c:pt>
                <c:pt idx="1">
                  <c:v>61.5</c:v>
                </c:pt>
                <c:pt idx="2">
                  <c:v>65.400000000000006</c:v>
                </c:pt>
                <c:pt idx="3">
                  <c:v>69.2</c:v>
                </c:pt>
                <c:pt idx="4">
                  <c:v>63</c:v>
                </c:pt>
                <c:pt idx="5">
                  <c:v>67.3</c:v>
                </c:pt>
                <c:pt idx="6">
                  <c:v>67.099999999999994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34376"/>
        <c:axId val="196435552"/>
      </c:lineChart>
      <c:catAx>
        <c:axId val="19643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435552"/>
        <c:crosses val="autoZero"/>
        <c:auto val="1"/>
        <c:lblAlgn val="ctr"/>
        <c:lblOffset val="100"/>
        <c:noMultiLvlLbl val="0"/>
      </c:catAx>
      <c:valAx>
        <c:axId val="19643555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96434376"/>
        <c:crosses val="autoZero"/>
        <c:crossBetween val="between"/>
      </c:valAx>
      <c:spPr>
        <a:ln w="9525">
          <a:prstDash val="dashDot"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14-17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18-24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28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25-29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30-49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119</c:v>
                </c:pt>
                <c:pt idx="1">
                  <c:v>110</c:v>
                </c:pt>
                <c:pt idx="2">
                  <c:v>111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50 лет и старше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438768"/>
        <c:axId val="192433280"/>
        <c:axId val="190550984"/>
      </c:bar3DChart>
      <c:catAx>
        <c:axId val="19243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433280"/>
        <c:crosses val="autoZero"/>
        <c:auto val="1"/>
        <c:lblAlgn val="ctr"/>
        <c:lblOffset val="100"/>
        <c:noMultiLvlLbl val="0"/>
      </c:catAx>
      <c:valAx>
        <c:axId val="19243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438768"/>
        <c:crosses val="autoZero"/>
        <c:crossBetween val="between"/>
      </c:valAx>
      <c:serAx>
        <c:axId val="190550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9243328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преступлений, совершенных несовершеннолетними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29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несовершеннолетних лиц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0317578144685149E-2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793945361712882E-2"/>
                  <c:y val="9.8764740831987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</c:v>
                </c:pt>
                <c:pt idx="1">
                  <c:v>32</c:v>
                </c:pt>
                <c:pt idx="2">
                  <c:v>28</c:v>
                </c:pt>
                <c:pt idx="3">
                  <c:v>24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899200"/>
        <c:axId val="192903512"/>
        <c:axId val="0"/>
      </c:bar3DChart>
      <c:catAx>
        <c:axId val="19289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903512"/>
        <c:crosses val="autoZero"/>
        <c:auto val="1"/>
        <c:lblAlgn val="ctr"/>
        <c:lblOffset val="100"/>
        <c:noMultiLvlLbl val="0"/>
      </c:catAx>
      <c:valAx>
        <c:axId val="19290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8992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Ранее совершавшими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+200%</a:t>
          </a:r>
          <a:r>
            <a:rPr lang="ru-RU" sz="1400" dirty="0" smtClean="0"/>
            <a:t> </a:t>
          </a:r>
          <a:endParaRPr lang="ru-RU" sz="1400" dirty="0"/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бытовой почве  2 (2)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Несовершеннолетними 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19A07942-A8F1-4F34-B64D-D0D1493AD2C5}" type="presOf" srcId="{A5DE580A-DF20-4411-B214-BDF4C7551DDA}" destId="{4CC4D1BD-A4AB-4A7C-AF87-20AE65A95E78}" srcOrd="1" destOrd="0" presId="urn:microsoft.com/office/officeart/2005/8/layout/hList7#1"/>
    <dgm:cxn modelId="{3F3FC3B8-000A-483E-80C8-80B4BD1AA79B}" type="presOf" srcId="{27FFB6CD-BE62-4E7D-94DB-73F12DEEAF92}" destId="{358CB6E8-38CB-4F12-922D-B87D0F464F12}" srcOrd="1" destOrd="0" presId="urn:microsoft.com/office/officeart/2005/8/layout/hList7#1"/>
    <dgm:cxn modelId="{1367F1F0-E85E-4DB8-AA85-55EE4C0C5065}" type="presOf" srcId="{FE89D74A-D430-4690-8564-6DFB4BF01D6D}" destId="{F4052E3A-929D-499E-BA50-B5BC94F25974}" srcOrd="0" destOrd="0" presId="urn:microsoft.com/office/officeart/2005/8/layout/hList7#1"/>
    <dgm:cxn modelId="{F8AC683E-14F1-47B5-A4CF-34DC03E0106D}" type="presOf" srcId="{BA5371A0-CB87-4E93-BC76-40C3B65E2D6B}" destId="{B29E1773-5BCE-41C4-9F3F-08CA02E40C90}" srcOrd="0" destOrd="0" presId="urn:microsoft.com/office/officeart/2005/8/layout/hList7#1"/>
    <dgm:cxn modelId="{BDDF5E0E-2C05-4D14-8CD4-6A6999CE7709}" type="presOf" srcId="{27FFB6CD-BE62-4E7D-94DB-73F12DEEAF92}" destId="{79ED1A7B-C415-491E-9A3B-A9C30643FF66}" srcOrd="0" destOrd="0" presId="urn:microsoft.com/office/officeart/2005/8/layout/hList7#1"/>
    <dgm:cxn modelId="{962E55B7-8637-4EC2-8FB3-E31F72161727}" type="presOf" srcId="{A5DE580A-DF20-4411-B214-BDF4C7551DDA}" destId="{955FE1DB-2AD0-474E-A563-9C0515055685}" srcOrd="0" destOrd="0" presId="urn:microsoft.com/office/officeart/2005/8/layout/hList7#1"/>
    <dgm:cxn modelId="{FB21B8FE-A48F-4CC9-AEE4-D59F9775F069}" type="presOf" srcId="{BA5371A0-CB87-4E93-BC76-40C3B65E2D6B}" destId="{74302333-F9D7-45AB-A5FF-0A6F9D1F02B9}" srcOrd="1" destOrd="0" presId="urn:microsoft.com/office/officeart/2005/8/layout/hList7#1"/>
    <dgm:cxn modelId="{79037160-B25E-42EF-8EB9-BA879E61E693}" type="presOf" srcId="{975391E6-46BB-4918-9ABD-0B2F92497992}" destId="{D192A533-A38D-4798-83AF-82438396092D}" srcOrd="0" destOrd="0" presId="urn:microsoft.com/office/officeart/2005/8/layout/hList7#1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B81E6EEB-A819-4993-923D-28A9F28F0296}" type="presOf" srcId="{622251E0-2E42-48CA-8595-D061661692C6}" destId="{E51476A9-2624-484B-9338-F86C7DDF52C4}" srcOrd="0" destOrd="0" presId="urn:microsoft.com/office/officeart/2005/8/layout/hList7#1"/>
    <dgm:cxn modelId="{1CA91FA0-5D70-4069-BF51-CD220AB89DBD}" type="presParOf" srcId="{E51476A9-2624-484B-9338-F86C7DDF52C4}" destId="{0F603E3B-3B79-49E4-B5C5-AAB17BB1C2A5}" srcOrd="0" destOrd="0" presId="urn:microsoft.com/office/officeart/2005/8/layout/hList7#1"/>
    <dgm:cxn modelId="{7D7B2F38-1976-447F-B60A-7883688D22DC}" type="presParOf" srcId="{E51476A9-2624-484B-9338-F86C7DDF52C4}" destId="{50AA4188-2214-4794-806A-94F7BBBC9B63}" srcOrd="1" destOrd="0" presId="urn:microsoft.com/office/officeart/2005/8/layout/hList7#1"/>
    <dgm:cxn modelId="{08E350E2-1469-47E5-B5A5-06B916052176}" type="presParOf" srcId="{50AA4188-2214-4794-806A-94F7BBBC9B63}" destId="{2828E9CE-846E-496C-9C64-AEE9E636EB7F}" srcOrd="0" destOrd="0" presId="urn:microsoft.com/office/officeart/2005/8/layout/hList7#1"/>
    <dgm:cxn modelId="{60B0D024-2950-4FE6-A040-7CD6A282C336}" type="presParOf" srcId="{2828E9CE-846E-496C-9C64-AEE9E636EB7F}" destId="{955FE1DB-2AD0-474E-A563-9C0515055685}" srcOrd="0" destOrd="0" presId="urn:microsoft.com/office/officeart/2005/8/layout/hList7#1"/>
    <dgm:cxn modelId="{1352C978-DB44-494D-B0E7-B32DEF299EDD}" type="presParOf" srcId="{2828E9CE-846E-496C-9C64-AEE9E636EB7F}" destId="{4CC4D1BD-A4AB-4A7C-AF87-20AE65A95E78}" srcOrd="1" destOrd="0" presId="urn:microsoft.com/office/officeart/2005/8/layout/hList7#1"/>
    <dgm:cxn modelId="{ED82E357-C556-47CA-8420-6683BE5C6A2A}" type="presParOf" srcId="{2828E9CE-846E-496C-9C64-AEE9E636EB7F}" destId="{14408AB1-0404-46FF-8D2E-FA96ADC311BF}" srcOrd="2" destOrd="0" presId="urn:microsoft.com/office/officeart/2005/8/layout/hList7#1"/>
    <dgm:cxn modelId="{226D87A9-FB6C-4B9A-BC1E-5183F51CFF4C}" type="presParOf" srcId="{2828E9CE-846E-496C-9C64-AEE9E636EB7F}" destId="{436DAE36-D613-4C89-9834-E182185BE6EC}" srcOrd="3" destOrd="0" presId="urn:microsoft.com/office/officeart/2005/8/layout/hList7#1"/>
    <dgm:cxn modelId="{E5B12B22-2CB1-442D-900F-F09F971D0EB2}" type="presParOf" srcId="{50AA4188-2214-4794-806A-94F7BBBC9B63}" destId="{F4052E3A-929D-499E-BA50-B5BC94F25974}" srcOrd="1" destOrd="0" presId="urn:microsoft.com/office/officeart/2005/8/layout/hList7#1"/>
    <dgm:cxn modelId="{384B55C6-00F2-4117-AB4B-C02F4F55ED9C}" type="presParOf" srcId="{50AA4188-2214-4794-806A-94F7BBBC9B63}" destId="{89A5170D-ACBA-45EE-B522-74146676BE80}" srcOrd="2" destOrd="0" presId="urn:microsoft.com/office/officeart/2005/8/layout/hList7#1"/>
    <dgm:cxn modelId="{D06FE424-8A61-48BB-BEBB-7E850619B97A}" type="presParOf" srcId="{89A5170D-ACBA-45EE-B522-74146676BE80}" destId="{79ED1A7B-C415-491E-9A3B-A9C30643FF66}" srcOrd="0" destOrd="0" presId="urn:microsoft.com/office/officeart/2005/8/layout/hList7#1"/>
    <dgm:cxn modelId="{9C5966AC-17CB-434D-8789-3EE9638EAAED}" type="presParOf" srcId="{89A5170D-ACBA-45EE-B522-74146676BE80}" destId="{358CB6E8-38CB-4F12-922D-B87D0F464F12}" srcOrd="1" destOrd="0" presId="urn:microsoft.com/office/officeart/2005/8/layout/hList7#1"/>
    <dgm:cxn modelId="{0F49B834-7F1E-429D-AADF-70C378D66CFA}" type="presParOf" srcId="{89A5170D-ACBA-45EE-B522-74146676BE80}" destId="{1F0EC4F9-1235-4809-BD6E-407FBA13AEAF}" srcOrd="2" destOrd="0" presId="urn:microsoft.com/office/officeart/2005/8/layout/hList7#1"/>
    <dgm:cxn modelId="{D6DAE448-0CC4-4B36-88D4-724B10E8C2D4}" type="presParOf" srcId="{89A5170D-ACBA-45EE-B522-74146676BE80}" destId="{906D4A8E-4677-4602-8E45-2F2733DFC044}" srcOrd="3" destOrd="0" presId="urn:microsoft.com/office/officeart/2005/8/layout/hList7#1"/>
    <dgm:cxn modelId="{8B96BD5C-D437-4B15-9F90-3406A1977234}" type="presParOf" srcId="{50AA4188-2214-4794-806A-94F7BBBC9B63}" destId="{D192A533-A38D-4798-83AF-82438396092D}" srcOrd="3" destOrd="0" presId="urn:microsoft.com/office/officeart/2005/8/layout/hList7#1"/>
    <dgm:cxn modelId="{E585AE2B-C289-4AB1-9FA9-548ACDF3120C}" type="presParOf" srcId="{50AA4188-2214-4794-806A-94F7BBBC9B63}" destId="{84CD8F5A-3D93-4DE0-A521-4BA41E4EC802}" srcOrd="4" destOrd="0" presId="urn:microsoft.com/office/officeart/2005/8/layout/hList7#1"/>
    <dgm:cxn modelId="{760AD3CD-346E-4D51-B53A-BB3A772BBF29}" type="presParOf" srcId="{84CD8F5A-3D93-4DE0-A521-4BA41E4EC802}" destId="{B29E1773-5BCE-41C4-9F3F-08CA02E40C90}" srcOrd="0" destOrd="0" presId="urn:microsoft.com/office/officeart/2005/8/layout/hList7#1"/>
    <dgm:cxn modelId="{A228A5D3-9515-4890-AFA2-01298C089B2F}" type="presParOf" srcId="{84CD8F5A-3D93-4DE0-A521-4BA41E4EC802}" destId="{74302333-F9D7-45AB-A5FF-0A6F9D1F02B9}" srcOrd="1" destOrd="0" presId="urn:microsoft.com/office/officeart/2005/8/layout/hList7#1"/>
    <dgm:cxn modelId="{300DF790-CF92-4ECC-BF8A-CBA6DB4C0FF9}" type="presParOf" srcId="{84CD8F5A-3D93-4DE0-A521-4BA41E4EC802}" destId="{96D20E96-962B-4172-9215-3A2154633DE4}" srcOrd="2" destOrd="0" presId="urn:microsoft.com/office/officeart/2005/8/layout/hList7#1"/>
    <dgm:cxn modelId="{1BA8CA9A-427A-4F1B-9309-5A434116DF75}" type="presParOf" srcId="{84CD8F5A-3D93-4DE0-A521-4BA41E4EC802}" destId="{D3486426-6D1E-4932-B465-1051CA0F0EF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2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Мошенничества в сфере ИТТ </a:t>
          </a:r>
          <a:r>
            <a:rPr lang="ru-RU" sz="1200" dirty="0" smtClean="0"/>
            <a:t>–39,1 %</a:t>
          </a:r>
          <a:endParaRPr lang="ru-RU" sz="1200" dirty="0"/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Предмет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преступного посягательства  (сотовый телефон) +15,2%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Кражи  из квартир эффективность раскрытия  50%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 custScaleX="71696" custLinFactNeighborX="602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 custScaleX="142578" custScaleY="1333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 custScaleX="64871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 custLinFactNeighborX="-879" custLinFactNeighborY="-90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 custScaleX="79576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75A08B10-FD2F-4411-9FC6-AA3CD5570ED3}" type="presOf" srcId="{622251E0-2E42-48CA-8595-D061661692C6}" destId="{E51476A9-2624-484B-9338-F86C7DDF52C4}" srcOrd="0" destOrd="0" presId="urn:microsoft.com/office/officeart/2005/8/layout/hList7#2"/>
    <dgm:cxn modelId="{AD170817-B223-4345-A7BE-6500BDBEBB2D}" type="presOf" srcId="{A5DE580A-DF20-4411-B214-BDF4C7551DDA}" destId="{4CC4D1BD-A4AB-4A7C-AF87-20AE65A95E78}" srcOrd="1" destOrd="0" presId="urn:microsoft.com/office/officeart/2005/8/layout/hList7#2"/>
    <dgm:cxn modelId="{C6537A35-F7C5-467C-8549-3DDA60F4A9E1}" type="presOf" srcId="{975391E6-46BB-4918-9ABD-0B2F92497992}" destId="{D192A533-A38D-4798-83AF-82438396092D}" srcOrd="0" destOrd="0" presId="urn:microsoft.com/office/officeart/2005/8/layout/hList7#2"/>
    <dgm:cxn modelId="{C689C273-97D1-4077-B9ED-D6586F1974B7}" type="presOf" srcId="{FE89D74A-D430-4690-8564-6DFB4BF01D6D}" destId="{F4052E3A-929D-499E-BA50-B5BC94F25974}" srcOrd="0" destOrd="0" presId="urn:microsoft.com/office/officeart/2005/8/layout/hList7#2"/>
    <dgm:cxn modelId="{F4E66EA5-56BA-48CF-946B-4F72194031AD}" type="presOf" srcId="{A5DE580A-DF20-4411-B214-BDF4C7551DDA}" destId="{955FE1DB-2AD0-474E-A563-9C0515055685}" srcOrd="0" destOrd="0" presId="urn:microsoft.com/office/officeart/2005/8/layout/hList7#2"/>
    <dgm:cxn modelId="{9623D8E9-902D-4713-9EE2-00D21C8CFDC9}" type="presOf" srcId="{BA5371A0-CB87-4E93-BC76-40C3B65E2D6B}" destId="{74302333-F9D7-45AB-A5FF-0A6F9D1F02B9}" srcOrd="1" destOrd="0" presId="urn:microsoft.com/office/officeart/2005/8/layout/hList7#2"/>
    <dgm:cxn modelId="{00D5C5DC-9003-4658-9ECF-344E8BC0AC1D}" type="presOf" srcId="{27FFB6CD-BE62-4E7D-94DB-73F12DEEAF92}" destId="{79ED1A7B-C415-491E-9A3B-A9C30643FF66}" srcOrd="0" destOrd="0" presId="urn:microsoft.com/office/officeart/2005/8/layout/hList7#2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E75204EA-7C1C-422F-9269-2685E02E0711}" type="presOf" srcId="{BA5371A0-CB87-4E93-BC76-40C3B65E2D6B}" destId="{B29E1773-5BCE-41C4-9F3F-08CA02E40C90}" srcOrd="0" destOrd="0" presId="urn:microsoft.com/office/officeart/2005/8/layout/hList7#2"/>
    <dgm:cxn modelId="{5CD92395-ED79-4499-95A9-D44D8F44EF20}" type="presOf" srcId="{27FFB6CD-BE62-4E7D-94DB-73F12DEEAF92}" destId="{358CB6E8-38CB-4F12-922D-B87D0F464F12}" srcOrd="1" destOrd="0" presId="urn:microsoft.com/office/officeart/2005/8/layout/hList7#2"/>
    <dgm:cxn modelId="{FCE65AC3-6DB6-4E9B-B5A5-8CEAE845A140}" type="presParOf" srcId="{E51476A9-2624-484B-9338-F86C7DDF52C4}" destId="{0F603E3B-3B79-49E4-B5C5-AAB17BB1C2A5}" srcOrd="0" destOrd="0" presId="urn:microsoft.com/office/officeart/2005/8/layout/hList7#2"/>
    <dgm:cxn modelId="{2DDEBAF0-3938-41A2-9FC3-A106D3E576B8}" type="presParOf" srcId="{E51476A9-2624-484B-9338-F86C7DDF52C4}" destId="{50AA4188-2214-4794-806A-94F7BBBC9B63}" srcOrd="1" destOrd="0" presId="urn:microsoft.com/office/officeart/2005/8/layout/hList7#2"/>
    <dgm:cxn modelId="{E8076025-3084-4031-B1F5-605EF8726D5C}" type="presParOf" srcId="{50AA4188-2214-4794-806A-94F7BBBC9B63}" destId="{2828E9CE-846E-496C-9C64-AEE9E636EB7F}" srcOrd="0" destOrd="0" presId="urn:microsoft.com/office/officeart/2005/8/layout/hList7#2"/>
    <dgm:cxn modelId="{4F21B7E5-FF71-4C8F-8270-109A6D17C87C}" type="presParOf" srcId="{2828E9CE-846E-496C-9C64-AEE9E636EB7F}" destId="{955FE1DB-2AD0-474E-A563-9C0515055685}" srcOrd="0" destOrd="0" presId="urn:microsoft.com/office/officeart/2005/8/layout/hList7#2"/>
    <dgm:cxn modelId="{EFF6049E-6C75-427D-8815-63A662CB2A56}" type="presParOf" srcId="{2828E9CE-846E-496C-9C64-AEE9E636EB7F}" destId="{4CC4D1BD-A4AB-4A7C-AF87-20AE65A95E78}" srcOrd="1" destOrd="0" presId="urn:microsoft.com/office/officeart/2005/8/layout/hList7#2"/>
    <dgm:cxn modelId="{3C910BDB-2800-4B6A-BFCF-80FB52AD78DB}" type="presParOf" srcId="{2828E9CE-846E-496C-9C64-AEE9E636EB7F}" destId="{14408AB1-0404-46FF-8D2E-FA96ADC311BF}" srcOrd="2" destOrd="0" presId="urn:microsoft.com/office/officeart/2005/8/layout/hList7#2"/>
    <dgm:cxn modelId="{DE1730DB-3D6C-493B-B49D-F3B9791EB216}" type="presParOf" srcId="{2828E9CE-846E-496C-9C64-AEE9E636EB7F}" destId="{436DAE36-D613-4C89-9834-E182185BE6EC}" srcOrd="3" destOrd="0" presId="urn:microsoft.com/office/officeart/2005/8/layout/hList7#2"/>
    <dgm:cxn modelId="{771EBE2A-09CE-40AF-B2CC-53253B3B643E}" type="presParOf" srcId="{50AA4188-2214-4794-806A-94F7BBBC9B63}" destId="{F4052E3A-929D-499E-BA50-B5BC94F25974}" srcOrd="1" destOrd="0" presId="urn:microsoft.com/office/officeart/2005/8/layout/hList7#2"/>
    <dgm:cxn modelId="{504B49C7-DB5F-4AF4-AF11-6FC31BC2B9E3}" type="presParOf" srcId="{50AA4188-2214-4794-806A-94F7BBBC9B63}" destId="{89A5170D-ACBA-45EE-B522-74146676BE80}" srcOrd="2" destOrd="0" presId="urn:microsoft.com/office/officeart/2005/8/layout/hList7#2"/>
    <dgm:cxn modelId="{9C4C1318-5EC3-46FA-83CA-7562C952403D}" type="presParOf" srcId="{89A5170D-ACBA-45EE-B522-74146676BE80}" destId="{79ED1A7B-C415-491E-9A3B-A9C30643FF66}" srcOrd="0" destOrd="0" presId="urn:microsoft.com/office/officeart/2005/8/layout/hList7#2"/>
    <dgm:cxn modelId="{63B341DC-FF8C-4616-8C7D-76AA1FF486D2}" type="presParOf" srcId="{89A5170D-ACBA-45EE-B522-74146676BE80}" destId="{358CB6E8-38CB-4F12-922D-B87D0F464F12}" srcOrd="1" destOrd="0" presId="urn:microsoft.com/office/officeart/2005/8/layout/hList7#2"/>
    <dgm:cxn modelId="{601B6F02-940F-4723-9E76-45EE09FAE776}" type="presParOf" srcId="{89A5170D-ACBA-45EE-B522-74146676BE80}" destId="{1F0EC4F9-1235-4809-BD6E-407FBA13AEAF}" srcOrd="2" destOrd="0" presId="urn:microsoft.com/office/officeart/2005/8/layout/hList7#2"/>
    <dgm:cxn modelId="{31BF8243-E48D-45AE-A038-62FAF0B9B716}" type="presParOf" srcId="{89A5170D-ACBA-45EE-B522-74146676BE80}" destId="{906D4A8E-4677-4602-8E45-2F2733DFC044}" srcOrd="3" destOrd="0" presId="urn:microsoft.com/office/officeart/2005/8/layout/hList7#2"/>
    <dgm:cxn modelId="{79224388-B461-4513-80B2-AF1618D345A8}" type="presParOf" srcId="{50AA4188-2214-4794-806A-94F7BBBC9B63}" destId="{D192A533-A38D-4798-83AF-82438396092D}" srcOrd="3" destOrd="0" presId="urn:microsoft.com/office/officeart/2005/8/layout/hList7#2"/>
    <dgm:cxn modelId="{43F0DA13-1EA8-4134-993B-219055697345}" type="presParOf" srcId="{50AA4188-2214-4794-806A-94F7BBBC9B63}" destId="{84CD8F5A-3D93-4DE0-A521-4BA41E4EC802}" srcOrd="4" destOrd="0" presId="urn:microsoft.com/office/officeart/2005/8/layout/hList7#2"/>
    <dgm:cxn modelId="{A993D6B0-EB00-47DD-AFD3-7DFCC4C7F478}" type="presParOf" srcId="{84CD8F5A-3D93-4DE0-A521-4BA41E4EC802}" destId="{B29E1773-5BCE-41C4-9F3F-08CA02E40C90}" srcOrd="0" destOrd="0" presId="urn:microsoft.com/office/officeart/2005/8/layout/hList7#2"/>
    <dgm:cxn modelId="{D8E33348-06E3-4A7F-8203-7AEC743906B9}" type="presParOf" srcId="{84CD8F5A-3D93-4DE0-A521-4BA41E4EC802}" destId="{74302333-F9D7-45AB-A5FF-0A6F9D1F02B9}" srcOrd="1" destOrd="0" presId="urn:microsoft.com/office/officeart/2005/8/layout/hList7#2"/>
    <dgm:cxn modelId="{0C9FFC17-1CD0-497B-AFDB-47F200C94E0B}" type="presParOf" srcId="{84CD8F5A-3D93-4DE0-A521-4BA41E4EC802}" destId="{96D20E96-962B-4172-9215-3A2154633DE4}" srcOrd="2" destOrd="0" presId="urn:microsoft.com/office/officeart/2005/8/layout/hList7#2"/>
    <dgm:cxn modelId="{FBF3EE86-9C20-4A61-A91D-6C7D96B29276}" type="presParOf" srcId="{84CD8F5A-3D93-4DE0-A521-4BA41E4EC802}" destId="{D3486426-6D1E-4932-B465-1051CA0F0EF1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3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учет поставлен 31 подросток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учет поставлено 33 родителя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Сотрудниками ПДН лично раскрыто  10 преступлений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 custScaleX="126007" custScaleY="1257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 custLinFactNeighborX="972" custLinFactNeighborY="-2990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 custScaleX="119716" custScaleY="1257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 custAng="16200000" custScaleX="146615" custScaleY="150792" custLinFactNeighborX="426" custLinFactNeighborY="166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E9683231-1FB5-440D-AFF3-1B494B594513}" type="presOf" srcId="{A5DE580A-DF20-4411-B214-BDF4C7551DDA}" destId="{4CC4D1BD-A4AB-4A7C-AF87-20AE65A95E78}" srcOrd="1" destOrd="0" presId="urn:microsoft.com/office/officeart/2005/8/layout/hList7#3"/>
    <dgm:cxn modelId="{7A4FC5F8-0A67-4465-A04E-B74F8943FDC9}" type="presOf" srcId="{FE89D74A-D430-4690-8564-6DFB4BF01D6D}" destId="{F4052E3A-929D-499E-BA50-B5BC94F25974}" srcOrd="0" destOrd="0" presId="urn:microsoft.com/office/officeart/2005/8/layout/hList7#3"/>
    <dgm:cxn modelId="{8AE6BAB6-C5C0-4C4F-BC23-FFAAC5445EDA}" type="presOf" srcId="{975391E6-46BB-4918-9ABD-0B2F92497992}" destId="{D192A533-A38D-4798-83AF-82438396092D}" srcOrd="0" destOrd="0" presId="urn:microsoft.com/office/officeart/2005/8/layout/hList7#3"/>
    <dgm:cxn modelId="{9551B4A7-4712-41AE-8563-520AAFF5D36D}" type="presOf" srcId="{622251E0-2E42-48CA-8595-D061661692C6}" destId="{E51476A9-2624-484B-9338-F86C7DDF52C4}" srcOrd="0" destOrd="0" presId="urn:microsoft.com/office/officeart/2005/8/layout/hList7#3"/>
    <dgm:cxn modelId="{814D78D1-99D0-4CCE-B7F5-5C7DFF40F1DA}" type="presOf" srcId="{BA5371A0-CB87-4E93-BC76-40C3B65E2D6B}" destId="{B29E1773-5BCE-41C4-9F3F-08CA02E40C90}" srcOrd="0" destOrd="0" presId="urn:microsoft.com/office/officeart/2005/8/layout/hList7#3"/>
    <dgm:cxn modelId="{F23B6A7D-B200-48F2-88EB-A14327A11E74}" type="presOf" srcId="{BA5371A0-CB87-4E93-BC76-40C3B65E2D6B}" destId="{74302333-F9D7-45AB-A5FF-0A6F9D1F02B9}" srcOrd="1" destOrd="0" presId="urn:microsoft.com/office/officeart/2005/8/layout/hList7#3"/>
    <dgm:cxn modelId="{0E29CC82-3E81-4F98-88D1-7A856F3EDAF7}" type="presOf" srcId="{27FFB6CD-BE62-4E7D-94DB-73F12DEEAF92}" destId="{358CB6E8-38CB-4F12-922D-B87D0F464F12}" srcOrd="1" destOrd="0" presId="urn:microsoft.com/office/officeart/2005/8/layout/hList7#3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938430B5-CF52-467E-A458-8C94829C6B54}" type="presOf" srcId="{A5DE580A-DF20-4411-B214-BDF4C7551DDA}" destId="{955FE1DB-2AD0-474E-A563-9C0515055685}" srcOrd="0" destOrd="0" presId="urn:microsoft.com/office/officeart/2005/8/layout/hList7#3"/>
    <dgm:cxn modelId="{10A118DB-845B-4025-AC00-E0389EC3F5BB}" type="presOf" srcId="{27FFB6CD-BE62-4E7D-94DB-73F12DEEAF92}" destId="{79ED1A7B-C415-491E-9A3B-A9C30643FF66}" srcOrd="0" destOrd="0" presId="urn:microsoft.com/office/officeart/2005/8/layout/hList7#3"/>
    <dgm:cxn modelId="{342B5BA2-09FE-4B36-B614-3700CD2B086E}" type="presParOf" srcId="{E51476A9-2624-484B-9338-F86C7DDF52C4}" destId="{0F603E3B-3B79-49E4-B5C5-AAB17BB1C2A5}" srcOrd="0" destOrd="0" presId="urn:microsoft.com/office/officeart/2005/8/layout/hList7#3"/>
    <dgm:cxn modelId="{E764D2DA-9C71-4828-86C6-A5DAAC65C09F}" type="presParOf" srcId="{E51476A9-2624-484B-9338-F86C7DDF52C4}" destId="{50AA4188-2214-4794-806A-94F7BBBC9B63}" srcOrd="1" destOrd="0" presId="urn:microsoft.com/office/officeart/2005/8/layout/hList7#3"/>
    <dgm:cxn modelId="{48DDCEE2-C2E6-47FE-9C8C-3732B2CD48A8}" type="presParOf" srcId="{50AA4188-2214-4794-806A-94F7BBBC9B63}" destId="{2828E9CE-846E-496C-9C64-AEE9E636EB7F}" srcOrd="0" destOrd="0" presId="urn:microsoft.com/office/officeart/2005/8/layout/hList7#3"/>
    <dgm:cxn modelId="{AE343C83-6F4F-4055-8094-C3C6BE922961}" type="presParOf" srcId="{2828E9CE-846E-496C-9C64-AEE9E636EB7F}" destId="{955FE1DB-2AD0-474E-A563-9C0515055685}" srcOrd="0" destOrd="0" presId="urn:microsoft.com/office/officeart/2005/8/layout/hList7#3"/>
    <dgm:cxn modelId="{3C7B32A1-7589-45E0-A585-369DBDAE69E4}" type="presParOf" srcId="{2828E9CE-846E-496C-9C64-AEE9E636EB7F}" destId="{4CC4D1BD-A4AB-4A7C-AF87-20AE65A95E78}" srcOrd="1" destOrd="0" presId="urn:microsoft.com/office/officeart/2005/8/layout/hList7#3"/>
    <dgm:cxn modelId="{02AA37C4-BB67-4E4C-BFA0-77F9E10449E1}" type="presParOf" srcId="{2828E9CE-846E-496C-9C64-AEE9E636EB7F}" destId="{14408AB1-0404-46FF-8D2E-FA96ADC311BF}" srcOrd="2" destOrd="0" presId="urn:microsoft.com/office/officeart/2005/8/layout/hList7#3"/>
    <dgm:cxn modelId="{69E52483-91A8-4CDF-ACA4-89407EEB759B}" type="presParOf" srcId="{2828E9CE-846E-496C-9C64-AEE9E636EB7F}" destId="{436DAE36-D613-4C89-9834-E182185BE6EC}" srcOrd="3" destOrd="0" presId="urn:microsoft.com/office/officeart/2005/8/layout/hList7#3"/>
    <dgm:cxn modelId="{2CC08CBA-FF82-44AD-A9F3-ACFA2C748B23}" type="presParOf" srcId="{50AA4188-2214-4794-806A-94F7BBBC9B63}" destId="{F4052E3A-929D-499E-BA50-B5BC94F25974}" srcOrd="1" destOrd="0" presId="urn:microsoft.com/office/officeart/2005/8/layout/hList7#3"/>
    <dgm:cxn modelId="{2C69AA81-14BA-46E8-800F-65F80BE6049F}" type="presParOf" srcId="{50AA4188-2214-4794-806A-94F7BBBC9B63}" destId="{89A5170D-ACBA-45EE-B522-74146676BE80}" srcOrd="2" destOrd="0" presId="urn:microsoft.com/office/officeart/2005/8/layout/hList7#3"/>
    <dgm:cxn modelId="{1F20C2FF-0FB1-4E35-BF0F-DA6F14A293CA}" type="presParOf" srcId="{89A5170D-ACBA-45EE-B522-74146676BE80}" destId="{79ED1A7B-C415-491E-9A3B-A9C30643FF66}" srcOrd="0" destOrd="0" presId="urn:microsoft.com/office/officeart/2005/8/layout/hList7#3"/>
    <dgm:cxn modelId="{5B4C94DE-36AD-47DF-9FE6-8988F1DFBB5A}" type="presParOf" srcId="{89A5170D-ACBA-45EE-B522-74146676BE80}" destId="{358CB6E8-38CB-4F12-922D-B87D0F464F12}" srcOrd="1" destOrd="0" presId="urn:microsoft.com/office/officeart/2005/8/layout/hList7#3"/>
    <dgm:cxn modelId="{8834F5C4-E1DA-41DF-8969-C1EFC6B3CA39}" type="presParOf" srcId="{89A5170D-ACBA-45EE-B522-74146676BE80}" destId="{1F0EC4F9-1235-4809-BD6E-407FBA13AEAF}" srcOrd="2" destOrd="0" presId="urn:microsoft.com/office/officeart/2005/8/layout/hList7#3"/>
    <dgm:cxn modelId="{9F0A69C5-AE91-42B8-BCC9-B965929642E7}" type="presParOf" srcId="{89A5170D-ACBA-45EE-B522-74146676BE80}" destId="{906D4A8E-4677-4602-8E45-2F2733DFC044}" srcOrd="3" destOrd="0" presId="urn:microsoft.com/office/officeart/2005/8/layout/hList7#3"/>
    <dgm:cxn modelId="{AB00A9AF-9671-409D-BF7C-044D270C117E}" type="presParOf" srcId="{50AA4188-2214-4794-806A-94F7BBBC9B63}" destId="{D192A533-A38D-4798-83AF-82438396092D}" srcOrd="3" destOrd="0" presId="urn:microsoft.com/office/officeart/2005/8/layout/hList7#3"/>
    <dgm:cxn modelId="{F59A76ED-8B34-41E8-8FBE-353D47B4F4C5}" type="presParOf" srcId="{50AA4188-2214-4794-806A-94F7BBBC9B63}" destId="{84CD8F5A-3D93-4DE0-A521-4BA41E4EC802}" srcOrd="4" destOrd="0" presId="urn:microsoft.com/office/officeart/2005/8/layout/hList7#3"/>
    <dgm:cxn modelId="{E5F60B22-E1EB-4299-976C-FC1325F98C49}" type="presParOf" srcId="{84CD8F5A-3D93-4DE0-A521-4BA41E4EC802}" destId="{B29E1773-5BCE-41C4-9F3F-08CA02E40C90}" srcOrd="0" destOrd="0" presId="urn:microsoft.com/office/officeart/2005/8/layout/hList7#3"/>
    <dgm:cxn modelId="{A868330D-9E17-4499-A569-4396E9B8F4C4}" type="presParOf" srcId="{84CD8F5A-3D93-4DE0-A521-4BA41E4EC802}" destId="{74302333-F9D7-45AB-A5FF-0A6F9D1F02B9}" srcOrd="1" destOrd="0" presId="urn:microsoft.com/office/officeart/2005/8/layout/hList7#3"/>
    <dgm:cxn modelId="{A38E4781-DEDD-40DC-8FE8-E565B3C650E3}" type="presParOf" srcId="{84CD8F5A-3D93-4DE0-A521-4BA41E4EC802}" destId="{96D20E96-962B-4172-9215-3A2154633DE4}" srcOrd="2" destOrd="0" presId="urn:microsoft.com/office/officeart/2005/8/layout/hList7#3"/>
    <dgm:cxn modelId="{13CA9400-502E-48FC-8773-B7105FDF3E69}" type="presParOf" srcId="{84CD8F5A-3D93-4DE0-A521-4BA41E4EC802}" destId="{D3486426-6D1E-4932-B465-1051CA0F0EF1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2251E0-2E42-48CA-8595-D061661692C6}" type="doc">
      <dgm:prSet loTypeId="urn:microsoft.com/office/officeart/2005/8/layout/hList7#4" loCatId="process" qsTypeId="urn:microsoft.com/office/officeart/2005/8/quickstyle/simple1" qsCatId="simple" csTypeId="urn:microsoft.com/office/officeart/2005/8/colors/accent1_2" csCatId="accent1" phldr="1"/>
      <dgm:spPr/>
    </dgm:pt>
    <dgm:pt modelId="{A5DE580A-DF20-4411-B214-BDF4C7551DDA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учет поставлен 31 подросток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1E922AB-E130-4FE0-BFDE-EB795411AD9B}" type="parTrans" cxnId="{C5AF2BB7-0C68-49BA-8281-66F72002B4EE}">
      <dgm:prSet/>
      <dgm:spPr/>
      <dgm:t>
        <a:bodyPr/>
        <a:lstStyle/>
        <a:p>
          <a:endParaRPr lang="ru-RU"/>
        </a:p>
      </dgm:t>
    </dgm:pt>
    <dgm:pt modelId="{FE89D74A-D430-4690-8564-6DFB4BF01D6D}" type="sibTrans" cxnId="{C5AF2BB7-0C68-49BA-8281-66F72002B4EE}">
      <dgm:prSet/>
      <dgm:spPr/>
      <dgm:t>
        <a:bodyPr/>
        <a:lstStyle/>
        <a:p>
          <a:endParaRPr lang="ru-RU"/>
        </a:p>
      </dgm:t>
    </dgm:pt>
    <dgm:pt modelId="{27FFB6CD-BE62-4E7D-94DB-73F12DEEAF92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 учет поставлено 33 родителя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1B4F42-3BE6-4797-A06A-066C52371150}" type="parTrans" cxnId="{4EFE661B-1A64-405A-9C83-E103AF491FF6}">
      <dgm:prSet/>
      <dgm:spPr/>
      <dgm:t>
        <a:bodyPr/>
        <a:lstStyle/>
        <a:p>
          <a:endParaRPr lang="ru-RU"/>
        </a:p>
      </dgm:t>
    </dgm:pt>
    <dgm:pt modelId="{975391E6-46BB-4918-9ABD-0B2F92497992}" type="sibTrans" cxnId="{4EFE661B-1A64-405A-9C83-E103AF491FF6}">
      <dgm:prSet/>
      <dgm:spPr/>
      <dgm:t>
        <a:bodyPr/>
        <a:lstStyle/>
        <a:p>
          <a:endParaRPr lang="ru-RU"/>
        </a:p>
      </dgm:t>
    </dgm:pt>
    <dgm:pt modelId="{BA5371A0-CB87-4E93-BC76-40C3B65E2D6B}">
      <dgm:prSet phldrT="[Текст]" custT="1"/>
      <dgm:spPr>
        <a:solidFill>
          <a:srgbClr val="86D735"/>
        </a:solidFill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Сотрудниками ПДН лично раскрыто  10 преступлений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CC4715-D4A6-4F7E-B2C6-BE75B8DEFA77}" type="parTrans" cxnId="{7FF136C1-1392-4332-8E80-0C1B225B0A83}">
      <dgm:prSet/>
      <dgm:spPr/>
      <dgm:t>
        <a:bodyPr/>
        <a:lstStyle/>
        <a:p>
          <a:endParaRPr lang="ru-RU"/>
        </a:p>
      </dgm:t>
    </dgm:pt>
    <dgm:pt modelId="{9CE02996-EE40-4217-AB1D-2EB60FE4497C}" type="sibTrans" cxnId="{7FF136C1-1392-4332-8E80-0C1B225B0A83}">
      <dgm:prSet/>
      <dgm:spPr/>
      <dgm:t>
        <a:bodyPr/>
        <a:lstStyle/>
        <a:p>
          <a:endParaRPr lang="ru-RU"/>
        </a:p>
      </dgm:t>
    </dgm:pt>
    <dgm:pt modelId="{E51476A9-2624-484B-9338-F86C7DDF52C4}" type="pres">
      <dgm:prSet presAssocID="{622251E0-2E42-48CA-8595-D061661692C6}" presName="Name0" presStyleCnt="0">
        <dgm:presLayoutVars>
          <dgm:dir/>
          <dgm:resizeHandles val="exact"/>
        </dgm:presLayoutVars>
      </dgm:prSet>
      <dgm:spPr/>
    </dgm:pt>
    <dgm:pt modelId="{0F603E3B-3B79-49E4-B5C5-AAB17BB1C2A5}" type="pres">
      <dgm:prSet presAssocID="{622251E0-2E42-48CA-8595-D061661692C6}" presName="fgShape" presStyleLbl="fgShp" presStyleIdx="0" presStyleCnt="1" custFlipHor="1" custScaleX="1698" custLinFactNeighborX="57321" custLinFactNeighborY="44743"/>
      <dgm:spPr/>
    </dgm:pt>
    <dgm:pt modelId="{50AA4188-2214-4794-806A-94F7BBBC9B63}" type="pres">
      <dgm:prSet presAssocID="{622251E0-2E42-48CA-8595-D061661692C6}" presName="linComp" presStyleCnt="0"/>
      <dgm:spPr/>
    </dgm:pt>
    <dgm:pt modelId="{2828E9CE-846E-496C-9C64-AEE9E636EB7F}" type="pres">
      <dgm:prSet presAssocID="{A5DE580A-DF20-4411-B214-BDF4C7551DDA}" presName="compNode" presStyleCnt="0"/>
      <dgm:spPr/>
    </dgm:pt>
    <dgm:pt modelId="{955FE1DB-2AD0-474E-A563-9C0515055685}" type="pres">
      <dgm:prSet presAssocID="{A5DE580A-DF20-4411-B214-BDF4C7551DDA}" presName="bkgdShape" presStyleLbl="node1" presStyleIdx="0" presStyleCnt="3"/>
      <dgm:spPr/>
      <dgm:t>
        <a:bodyPr/>
        <a:lstStyle/>
        <a:p>
          <a:endParaRPr lang="ru-RU"/>
        </a:p>
      </dgm:t>
    </dgm:pt>
    <dgm:pt modelId="{4CC4D1BD-A4AB-4A7C-AF87-20AE65A95E78}" type="pres">
      <dgm:prSet presAssocID="{A5DE580A-DF20-4411-B214-BDF4C7551D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8AB1-0404-46FF-8D2E-FA96ADC311BF}" type="pres">
      <dgm:prSet presAssocID="{A5DE580A-DF20-4411-B214-BDF4C7551DDA}" presName="invisiNode" presStyleLbl="node1" presStyleIdx="0" presStyleCnt="3"/>
      <dgm:spPr/>
    </dgm:pt>
    <dgm:pt modelId="{436DAE36-D613-4C89-9834-E182185BE6EC}" type="pres">
      <dgm:prSet presAssocID="{A5DE580A-DF20-4411-B214-BDF4C7551DDA}" presName="imagNode" presStyleLbl="fgImgPlace1" presStyleIdx="0" presStyleCnt="3" custScaleX="126007" custScaleY="1257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052E3A-929D-499E-BA50-B5BC94F25974}" type="pres">
      <dgm:prSet presAssocID="{FE89D74A-D430-4690-8564-6DFB4BF01D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A5170D-ACBA-45EE-B522-74146676BE80}" type="pres">
      <dgm:prSet presAssocID="{27FFB6CD-BE62-4E7D-94DB-73F12DEEAF92}" presName="compNode" presStyleCnt="0"/>
      <dgm:spPr/>
    </dgm:pt>
    <dgm:pt modelId="{79ED1A7B-C415-491E-9A3B-A9C30643FF66}" type="pres">
      <dgm:prSet presAssocID="{27FFB6CD-BE62-4E7D-94DB-73F12DEEAF92}" presName="bkgdShape" presStyleLbl="node1" presStyleIdx="1" presStyleCnt="3" custLinFactNeighborX="972" custLinFactNeighborY="-2990"/>
      <dgm:spPr/>
      <dgm:t>
        <a:bodyPr/>
        <a:lstStyle/>
        <a:p>
          <a:endParaRPr lang="ru-RU"/>
        </a:p>
      </dgm:t>
    </dgm:pt>
    <dgm:pt modelId="{358CB6E8-38CB-4F12-922D-B87D0F464F12}" type="pres">
      <dgm:prSet presAssocID="{27FFB6CD-BE62-4E7D-94DB-73F12DEEAF9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C4F9-1235-4809-BD6E-407FBA13AEAF}" type="pres">
      <dgm:prSet presAssocID="{27FFB6CD-BE62-4E7D-94DB-73F12DEEAF92}" presName="invisiNode" presStyleLbl="node1" presStyleIdx="1" presStyleCnt="3"/>
      <dgm:spPr/>
    </dgm:pt>
    <dgm:pt modelId="{906D4A8E-4677-4602-8E45-2F2733DFC044}" type="pres">
      <dgm:prSet presAssocID="{27FFB6CD-BE62-4E7D-94DB-73F12DEEAF92}" presName="imagNode" presStyleLbl="fgImgPlace1" presStyleIdx="1" presStyleCnt="3" custScaleX="119716" custScaleY="1257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92A533-A38D-4798-83AF-82438396092D}" type="pres">
      <dgm:prSet presAssocID="{975391E6-46BB-4918-9ABD-0B2F92497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CD8F5A-3D93-4DE0-A521-4BA41E4EC802}" type="pres">
      <dgm:prSet presAssocID="{BA5371A0-CB87-4E93-BC76-40C3B65E2D6B}" presName="compNode" presStyleCnt="0"/>
      <dgm:spPr/>
    </dgm:pt>
    <dgm:pt modelId="{B29E1773-5BCE-41C4-9F3F-08CA02E40C90}" type="pres">
      <dgm:prSet presAssocID="{BA5371A0-CB87-4E93-BC76-40C3B65E2D6B}" presName="bkgdShape" presStyleLbl="node1" presStyleIdx="2" presStyleCnt="3"/>
      <dgm:spPr/>
      <dgm:t>
        <a:bodyPr/>
        <a:lstStyle/>
        <a:p>
          <a:endParaRPr lang="ru-RU"/>
        </a:p>
      </dgm:t>
    </dgm:pt>
    <dgm:pt modelId="{74302333-F9D7-45AB-A5FF-0A6F9D1F02B9}" type="pres">
      <dgm:prSet presAssocID="{BA5371A0-CB87-4E93-BC76-40C3B65E2D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0E96-962B-4172-9215-3A2154633DE4}" type="pres">
      <dgm:prSet presAssocID="{BA5371A0-CB87-4E93-BC76-40C3B65E2D6B}" presName="invisiNode" presStyleLbl="node1" presStyleIdx="2" presStyleCnt="3"/>
      <dgm:spPr/>
    </dgm:pt>
    <dgm:pt modelId="{D3486426-6D1E-4932-B465-1051CA0F0EF1}" type="pres">
      <dgm:prSet presAssocID="{BA5371A0-CB87-4E93-BC76-40C3B65E2D6B}" presName="imagNode" presStyleLbl="fgImgPlace1" presStyleIdx="2" presStyleCnt="3" custAng="16200000" custScaleX="146615" custScaleY="150792" custLinFactNeighborX="426" custLinFactNeighborY="166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EFE661B-1A64-405A-9C83-E103AF491FF6}" srcId="{622251E0-2E42-48CA-8595-D061661692C6}" destId="{27FFB6CD-BE62-4E7D-94DB-73F12DEEAF92}" srcOrd="1" destOrd="0" parTransId="{721B4F42-3BE6-4797-A06A-066C52371150}" sibTransId="{975391E6-46BB-4918-9ABD-0B2F92497992}"/>
    <dgm:cxn modelId="{E31DF705-BA6E-46CA-A707-4CC851784761}" type="presOf" srcId="{622251E0-2E42-48CA-8595-D061661692C6}" destId="{E51476A9-2624-484B-9338-F86C7DDF52C4}" srcOrd="0" destOrd="0" presId="urn:microsoft.com/office/officeart/2005/8/layout/hList7#4"/>
    <dgm:cxn modelId="{76FC8C5C-DA30-4AA4-B612-5BE94D20734B}" type="presOf" srcId="{27FFB6CD-BE62-4E7D-94DB-73F12DEEAF92}" destId="{358CB6E8-38CB-4F12-922D-B87D0F464F12}" srcOrd="1" destOrd="0" presId="urn:microsoft.com/office/officeart/2005/8/layout/hList7#4"/>
    <dgm:cxn modelId="{6D496E4B-AFFA-4F3C-BCE8-7634138BCBA6}" type="presOf" srcId="{A5DE580A-DF20-4411-B214-BDF4C7551DDA}" destId="{4CC4D1BD-A4AB-4A7C-AF87-20AE65A95E78}" srcOrd="1" destOrd="0" presId="urn:microsoft.com/office/officeart/2005/8/layout/hList7#4"/>
    <dgm:cxn modelId="{32D209C5-1265-42D3-9C81-CA70E6C9EE4B}" type="presOf" srcId="{BA5371A0-CB87-4E93-BC76-40C3B65E2D6B}" destId="{74302333-F9D7-45AB-A5FF-0A6F9D1F02B9}" srcOrd="1" destOrd="0" presId="urn:microsoft.com/office/officeart/2005/8/layout/hList7#4"/>
    <dgm:cxn modelId="{3FABB7F9-6D32-4A1F-8FB9-3B45CEC9A8F9}" type="presOf" srcId="{975391E6-46BB-4918-9ABD-0B2F92497992}" destId="{D192A533-A38D-4798-83AF-82438396092D}" srcOrd="0" destOrd="0" presId="urn:microsoft.com/office/officeart/2005/8/layout/hList7#4"/>
    <dgm:cxn modelId="{ABB154CD-D901-4185-99A1-685DBE5AF87A}" type="presOf" srcId="{BA5371A0-CB87-4E93-BC76-40C3B65E2D6B}" destId="{B29E1773-5BCE-41C4-9F3F-08CA02E40C90}" srcOrd="0" destOrd="0" presId="urn:microsoft.com/office/officeart/2005/8/layout/hList7#4"/>
    <dgm:cxn modelId="{7FF136C1-1392-4332-8E80-0C1B225B0A83}" srcId="{622251E0-2E42-48CA-8595-D061661692C6}" destId="{BA5371A0-CB87-4E93-BC76-40C3B65E2D6B}" srcOrd="2" destOrd="0" parTransId="{57CC4715-D4A6-4F7E-B2C6-BE75B8DEFA77}" sibTransId="{9CE02996-EE40-4217-AB1D-2EB60FE4497C}"/>
    <dgm:cxn modelId="{F5D5AB15-794E-4508-A0C6-994ADD88532A}" type="presOf" srcId="{27FFB6CD-BE62-4E7D-94DB-73F12DEEAF92}" destId="{79ED1A7B-C415-491E-9A3B-A9C30643FF66}" srcOrd="0" destOrd="0" presId="urn:microsoft.com/office/officeart/2005/8/layout/hList7#4"/>
    <dgm:cxn modelId="{C5AF2BB7-0C68-49BA-8281-66F72002B4EE}" srcId="{622251E0-2E42-48CA-8595-D061661692C6}" destId="{A5DE580A-DF20-4411-B214-BDF4C7551DDA}" srcOrd="0" destOrd="0" parTransId="{11E922AB-E130-4FE0-BFDE-EB795411AD9B}" sibTransId="{FE89D74A-D430-4690-8564-6DFB4BF01D6D}"/>
    <dgm:cxn modelId="{DA77301B-6E5D-46C0-A06C-3C02D5A881B8}" type="presOf" srcId="{FE89D74A-D430-4690-8564-6DFB4BF01D6D}" destId="{F4052E3A-929D-499E-BA50-B5BC94F25974}" srcOrd="0" destOrd="0" presId="urn:microsoft.com/office/officeart/2005/8/layout/hList7#4"/>
    <dgm:cxn modelId="{BFE3CDD4-9411-41BB-AE70-A75CDF59B5C9}" type="presOf" srcId="{A5DE580A-DF20-4411-B214-BDF4C7551DDA}" destId="{955FE1DB-2AD0-474E-A563-9C0515055685}" srcOrd="0" destOrd="0" presId="urn:microsoft.com/office/officeart/2005/8/layout/hList7#4"/>
    <dgm:cxn modelId="{60824E43-72BE-4769-9EC0-24EAB4783746}" type="presParOf" srcId="{E51476A9-2624-484B-9338-F86C7DDF52C4}" destId="{0F603E3B-3B79-49E4-B5C5-AAB17BB1C2A5}" srcOrd="0" destOrd="0" presId="urn:microsoft.com/office/officeart/2005/8/layout/hList7#4"/>
    <dgm:cxn modelId="{A67B1D7B-5876-4718-9CD8-BB8B9C9F2746}" type="presParOf" srcId="{E51476A9-2624-484B-9338-F86C7DDF52C4}" destId="{50AA4188-2214-4794-806A-94F7BBBC9B63}" srcOrd="1" destOrd="0" presId="urn:microsoft.com/office/officeart/2005/8/layout/hList7#4"/>
    <dgm:cxn modelId="{015F3767-2DDB-4CAD-BE7A-AB3946307683}" type="presParOf" srcId="{50AA4188-2214-4794-806A-94F7BBBC9B63}" destId="{2828E9CE-846E-496C-9C64-AEE9E636EB7F}" srcOrd="0" destOrd="0" presId="urn:microsoft.com/office/officeart/2005/8/layout/hList7#4"/>
    <dgm:cxn modelId="{E6207167-DE64-4E6B-885C-23CD06D8B78D}" type="presParOf" srcId="{2828E9CE-846E-496C-9C64-AEE9E636EB7F}" destId="{955FE1DB-2AD0-474E-A563-9C0515055685}" srcOrd="0" destOrd="0" presId="urn:microsoft.com/office/officeart/2005/8/layout/hList7#4"/>
    <dgm:cxn modelId="{8D25B21E-C562-4061-9045-5705C6692139}" type="presParOf" srcId="{2828E9CE-846E-496C-9C64-AEE9E636EB7F}" destId="{4CC4D1BD-A4AB-4A7C-AF87-20AE65A95E78}" srcOrd="1" destOrd="0" presId="urn:microsoft.com/office/officeart/2005/8/layout/hList7#4"/>
    <dgm:cxn modelId="{30AA9761-92F2-4ACB-879E-CD8510A78328}" type="presParOf" srcId="{2828E9CE-846E-496C-9C64-AEE9E636EB7F}" destId="{14408AB1-0404-46FF-8D2E-FA96ADC311BF}" srcOrd="2" destOrd="0" presId="urn:microsoft.com/office/officeart/2005/8/layout/hList7#4"/>
    <dgm:cxn modelId="{E893D113-C08B-4ED8-A648-4D35130827DF}" type="presParOf" srcId="{2828E9CE-846E-496C-9C64-AEE9E636EB7F}" destId="{436DAE36-D613-4C89-9834-E182185BE6EC}" srcOrd="3" destOrd="0" presId="urn:microsoft.com/office/officeart/2005/8/layout/hList7#4"/>
    <dgm:cxn modelId="{734502A2-34C6-4ACA-88F3-1C1C13FC3D2D}" type="presParOf" srcId="{50AA4188-2214-4794-806A-94F7BBBC9B63}" destId="{F4052E3A-929D-499E-BA50-B5BC94F25974}" srcOrd="1" destOrd="0" presId="urn:microsoft.com/office/officeart/2005/8/layout/hList7#4"/>
    <dgm:cxn modelId="{2D5D8DEE-5C0C-4345-8A63-754C031D1B36}" type="presParOf" srcId="{50AA4188-2214-4794-806A-94F7BBBC9B63}" destId="{89A5170D-ACBA-45EE-B522-74146676BE80}" srcOrd="2" destOrd="0" presId="urn:microsoft.com/office/officeart/2005/8/layout/hList7#4"/>
    <dgm:cxn modelId="{41183815-735D-4AD3-ADDB-D7D2DB6DA673}" type="presParOf" srcId="{89A5170D-ACBA-45EE-B522-74146676BE80}" destId="{79ED1A7B-C415-491E-9A3B-A9C30643FF66}" srcOrd="0" destOrd="0" presId="urn:microsoft.com/office/officeart/2005/8/layout/hList7#4"/>
    <dgm:cxn modelId="{B359F4DC-1786-4987-BD85-AECD870C10BA}" type="presParOf" srcId="{89A5170D-ACBA-45EE-B522-74146676BE80}" destId="{358CB6E8-38CB-4F12-922D-B87D0F464F12}" srcOrd="1" destOrd="0" presId="urn:microsoft.com/office/officeart/2005/8/layout/hList7#4"/>
    <dgm:cxn modelId="{82C15475-76D8-4C87-90E5-658148F1A52E}" type="presParOf" srcId="{89A5170D-ACBA-45EE-B522-74146676BE80}" destId="{1F0EC4F9-1235-4809-BD6E-407FBA13AEAF}" srcOrd="2" destOrd="0" presId="urn:microsoft.com/office/officeart/2005/8/layout/hList7#4"/>
    <dgm:cxn modelId="{60515523-99CE-4D5A-B7BD-C1006CA2708C}" type="presParOf" srcId="{89A5170D-ACBA-45EE-B522-74146676BE80}" destId="{906D4A8E-4677-4602-8E45-2F2733DFC044}" srcOrd="3" destOrd="0" presId="urn:microsoft.com/office/officeart/2005/8/layout/hList7#4"/>
    <dgm:cxn modelId="{2581683C-AC77-4D43-9516-5882FE5A7EE5}" type="presParOf" srcId="{50AA4188-2214-4794-806A-94F7BBBC9B63}" destId="{D192A533-A38D-4798-83AF-82438396092D}" srcOrd="3" destOrd="0" presId="urn:microsoft.com/office/officeart/2005/8/layout/hList7#4"/>
    <dgm:cxn modelId="{E1C197F6-3C25-4778-9D23-689B71CFFDC6}" type="presParOf" srcId="{50AA4188-2214-4794-806A-94F7BBBC9B63}" destId="{84CD8F5A-3D93-4DE0-A521-4BA41E4EC802}" srcOrd="4" destOrd="0" presId="urn:microsoft.com/office/officeart/2005/8/layout/hList7#4"/>
    <dgm:cxn modelId="{7C714F95-399C-4DFE-91A3-49FBCFA89401}" type="presParOf" srcId="{84CD8F5A-3D93-4DE0-A521-4BA41E4EC802}" destId="{B29E1773-5BCE-41C4-9F3F-08CA02E40C90}" srcOrd="0" destOrd="0" presId="urn:microsoft.com/office/officeart/2005/8/layout/hList7#4"/>
    <dgm:cxn modelId="{909A5791-AC40-41B5-BBF3-6503F2C6CEA0}" type="presParOf" srcId="{84CD8F5A-3D93-4DE0-A521-4BA41E4EC802}" destId="{74302333-F9D7-45AB-A5FF-0A6F9D1F02B9}" srcOrd="1" destOrd="0" presId="urn:microsoft.com/office/officeart/2005/8/layout/hList7#4"/>
    <dgm:cxn modelId="{5394EF54-A15A-448A-88D4-624AB8BD4397}" type="presParOf" srcId="{84CD8F5A-3D93-4DE0-A521-4BA41E4EC802}" destId="{96D20E96-962B-4172-9215-3A2154633DE4}" srcOrd="2" destOrd="0" presId="urn:microsoft.com/office/officeart/2005/8/layout/hList7#4"/>
    <dgm:cxn modelId="{7B984926-01DF-4CE0-9D32-D8F20F6A6F66}" type="presParOf" srcId="{84CD8F5A-3D93-4DE0-A521-4BA41E4EC802}" destId="{D3486426-6D1E-4932-B465-1051CA0F0EF1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FE1DB-2AD0-474E-A563-9C0515055685}">
      <dsp:nvSpPr>
        <dsp:cNvPr id="0" name=""/>
        <dsp:cNvSpPr/>
      </dsp:nvSpPr>
      <dsp:spPr>
        <a:xfrm>
          <a:off x="1279" y="0"/>
          <a:ext cx="1991320" cy="2389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Ранее совершавшими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+200%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1279" y="955676"/>
        <a:ext cx="1991320" cy="955676"/>
      </dsp:txXfrm>
    </dsp:sp>
    <dsp:sp modelId="{436DAE36-D613-4C89-9834-E182185BE6EC}">
      <dsp:nvSpPr>
        <dsp:cNvPr id="0" name=""/>
        <dsp:cNvSpPr/>
      </dsp:nvSpPr>
      <dsp:spPr>
        <a:xfrm>
          <a:off x="599139" y="143351"/>
          <a:ext cx="795600" cy="79560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D1A7B-C415-491E-9A3B-A9C30643FF66}">
      <dsp:nvSpPr>
        <dsp:cNvPr id="0" name=""/>
        <dsp:cNvSpPr/>
      </dsp:nvSpPr>
      <dsp:spPr>
        <a:xfrm>
          <a:off x="2052339" y="0"/>
          <a:ext cx="1991320" cy="2389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 бытовой почве  2 (2)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2339" y="955676"/>
        <a:ext cx="1991320" cy="955676"/>
      </dsp:txXfrm>
    </dsp:sp>
    <dsp:sp modelId="{906D4A8E-4677-4602-8E45-2F2733DFC044}">
      <dsp:nvSpPr>
        <dsp:cNvPr id="0" name=""/>
        <dsp:cNvSpPr/>
      </dsp:nvSpPr>
      <dsp:spPr>
        <a:xfrm>
          <a:off x="2650199" y="143351"/>
          <a:ext cx="795600" cy="79560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E1773-5BCE-41C4-9F3F-08CA02E40C90}">
      <dsp:nvSpPr>
        <dsp:cNvPr id="0" name=""/>
        <dsp:cNvSpPr/>
      </dsp:nvSpPr>
      <dsp:spPr>
        <a:xfrm>
          <a:off x="4103399" y="0"/>
          <a:ext cx="1991320" cy="2389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Несовершеннолетними 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3399" y="955676"/>
        <a:ext cx="1991320" cy="955676"/>
      </dsp:txXfrm>
    </dsp:sp>
    <dsp:sp modelId="{D3486426-6D1E-4932-B465-1051CA0F0EF1}">
      <dsp:nvSpPr>
        <dsp:cNvPr id="0" name=""/>
        <dsp:cNvSpPr/>
      </dsp:nvSpPr>
      <dsp:spPr>
        <a:xfrm>
          <a:off x="4701259" y="143351"/>
          <a:ext cx="795600" cy="795600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03E3B-3B79-49E4-B5C5-AAB17BB1C2A5}">
      <dsp:nvSpPr>
        <dsp:cNvPr id="0" name=""/>
        <dsp:cNvSpPr/>
      </dsp:nvSpPr>
      <dsp:spPr>
        <a:xfrm flipH="1">
          <a:off x="6000770" y="2030811"/>
          <a:ext cx="95229" cy="35837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0.8097</cdr:x>
      <cdr:y>0</cdr:y>
    </cdr:from>
    <cdr:to>
      <cdr:x>0.98383</cdr:x>
      <cdr:y>0.17271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2347" y="0"/>
          <a:ext cx="955343" cy="552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2B2D-669A-4DE5-B273-18687F0393C1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4749-CEA1-4FCB-8AA7-7337F6346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Итоги оперативно-служебной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деятельности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Отдела МВД России по Крапивинскому муниципальному округу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2022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Преступления, совершенные несовершеннолетними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143108" y="1285860"/>
            <a:ext cx="714380" cy="10001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14,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714876" y="1000108"/>
            <a:ext cx="78581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072462" y="1000108"/>
            <a:ext cx="71438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2857496"/>
          <a:ext cx="79533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3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совершено преступлений несовершеннолетними 19 (-26,9%, удельный вес от числа расследованных составил 8,5%)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2D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2571736" y="3786190"/>
          <a:ext cx="609600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6286520"/>
          <a:ext cx="83582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Установлено 20 несовершеннолетних совершивших преступления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85786" y="1000108"/>
          <a:ext cx="13810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09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Тяжкие и особо тяжкие преступления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000364" y="1428736"/>
          <a:ext cx="18573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Хищение транспортных средств  -100%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429256" y="1500174"/>
          <a:ext cx="2786082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отношении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несовершеннолетних  - 46,4% (с 28 до 15)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3714752"/>
          <a:ext cx="250029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ikulovo72.ru/i/n/607/201607/tn_201607_72d4800cca9c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357298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64291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Состояние аварийности на дорогах Крапивинского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928802"/>
          <a:ext cx="15478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Зарегистрировано ДТП-5% (21)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388" y="1500174"/>
          <a:ext cx="2000264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Погибло </a:t>
                      </a:r>
                    </a:p>
                    <a:p>
                      <a:pPr algn="ctr"/>
                      <a:r>
                        <a:rPr lang="ru-RU" dirty="0" smtClean="0"/>
                        <a:t>+75% (7)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право с вырезом 8"/>
          <p:cNvSpPr/>
          <p:nvPr/>
        </p:nvSpPr>
        <p:spPr>
          <a:xfrm rot="16200000">
            <a:off x="8254202" y="1604186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72264" y="2428868"/>
          <a:ext cx="1785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Ранено</a:t>
                      </a:r>
                    </a:p>
                    <a:p>
                      <a:pPr algn="ctr"/>
                      <a:r>
                        <a:rPr lang="ru-RU" dirty="0" smtClean="0"/>
                        <a:t> -32% (21)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Штриховая стрелка вправо 10"/>
          <p:cNvSpPr/>
          <p:nvPr/>
        </p:nvSpPr>
        <p:spPr>
          <a:xfrm rot="5400000">
            <a:off x="8393933" y="2750339"/>
            <a:ext cx="714380" cy="35719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107125" y="2107397"/>
            <a:ext cx="1000132" cy="642942"/>
          </a:xfrm>
          <a:prstGeom prst="strip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:\Users\7EDF~1\AppData\Local\Temp\повреждения на ВАЗ справа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571876"/>
            <a:ext cx="4583103" cy="3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7EDF~1\AppData\Local\Temp\IMG_20210109_1524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8771"/>
            <a:ext cx="4756163" cy="3299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 на 2023 год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1.В целях профилактики преступлений и правонарушений, предлагаю  рассмотреть вопрос об увеличении объемов ресурсного обеспечения муниципальных программ на 2023 год и дополнительном включении в муниципальные программы правоохранительной направленности мероприятий по стимулированию членов ДНД, уничтожению очагов произрастания конопли, занятости несовершеннолетних в период летних каникул. </a:t>
            </a:r>
          </a:p>
          <a:p>
            <a:pPr algn="just"/>
            <a:r>
              <a:rPr lang="ru-RU" sz="1400" dirty="0" smtClean="0"/>
              <a:t>2.С целью повышения эффективности осуществления разъяснительной работы с гражданами, направленной на информирование о способах мошеннических действий, о наиболее часто используемых схемах дистанционных мошенничеств и кражах, необходимо, с привлечением волонтерских движений, представителей сторонних организаций обеспечить размещение наглядной агитации в популярных торговых заведениях, местах массового досуга населения, в местах оплаты населением услуг, на досках объявлений многоквартирных домов, а также в частном секторе.</a:t>
            </a:r>
          </a:p>
          <a:p>
            <a:pPr algn="just"/>
            <a:r>
              <a:rPr lang="ru-RU" sz="1400" dirty="0" smtClean="0"/>
              <a:t>3. Совместно с учреждениями системы профилактики реализовать в образовательных организациях комплекс мероприятий, направленных на обучение несовершеннолетних правилам безопасного поведения в сети Интернет, повышение уровня </a:t>
            </a:r>
            <a:r>
              <a:rPr lang="ru-RU" sz="1400" dirty="0" err="1" smtClean="0"/>
              <a:t>киберзащищенности</a:t>
            </a:r>
            <a:r>
              <a:rPr lang="ru-RU" sz="1400" dirty="0" smtClean="0"/>
              <a:t> несовершеннолетних, противодействие распространению деструктивных течений в молодежной среде.</a:t>
            </a:r>
          </a:p>
          <a:p>
            <a:pPr algn="just"/>
            <a:r>
              <a:rPr lang="ru-RU" sz="1400" dirty="0" smtClean="0"/>
              <a:t>4. в целях снижения уровня криминальной активности несовершеннолетних, предлагаем продолжить активную реализацию мероприятий по обеспечению отдыха и трудоустройства подростков, состоящих на профилактических учетах в подразделениях по делам несовершеннолетних. Совместно с управлением образования и науки администрации  обеспечить максимальное вовлечение несовершеннолетних, состоящих на профилактических учетах в подразделении по делам несовершеннолетних, в социально значимую деятельность и культурные мероприятия.</a:t>
            </a:r>
          </a:p>
          <a:p>
            <a:pPr algn="just"/>
            <a:r>
              <a:rPr lang="ru-RU" sz="1400" dirty="0" smtClean="0"/>
              <a:t>5.  Продолжить работу по пресечению фактов  незаконной реализации спиртосодержащей и алкогольной продукции  в жилом секторе</a:t>
            </a:r>
          </a:p>
          <a:p>
            <a:pPr algn="just"/>
            <a:r>
              <a:rPr lang="ru-RU" sz="1400" dirty="0" smtClean="0"/>
              <a:t>6. Продолжить работу по размещению агитационной печатной продукции (баннеров) по профилактике  дорожно-транспортного травматизма на улицах и на информационных стендах в увеселительных заведениях, в местах общественного питания о негативных последствиях управления транспортным средством в состоянии опьянения.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214414" y="1397000"/>
          <a:ext cx="7000924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2" y="42860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Всего зарегистрировано заявлений (сообщений) граждан 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928670"/>
          <a:ext cx="835824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26"/>
                <a:gridCol w="3855738"/>
                <a:gridCol w="27860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Убийства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Причинение тяжкого вреда здоровью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со  смертельным исходом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Тяжкие и особо тяжкие</a:t>
                      </a:r>
                      <a:r>
                        <a:rPr lang="ru-RU" baseline="0" dirty="0" smtClean="0"/>
                        <a:t> против личности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0800000">
            <a:off x="571472" y="1500174"/>
            <a:ext cx="1428760" cy="11430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271462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1 до 3</a:t>
            </a:r>
          </a:p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3500430" y="1500174"/>
            <a:ext cx="1428760" cy="10001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43306" y="25717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6 до 11 </a:t>
            </a: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572264" y="1500174"/>
            <a:ext cx="1428760" cy="10001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00892" y="26431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628652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раскрытия 100%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14612" y="321468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Расследовано преступлений  - 17 (10%)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818837456"/>
              </p:ext>
            </p:extLst>
          </p:nvPr>
        </p:nvGraphicFramePr>
        <p:xfrm>
          <a:off x="2571736" y="3786190"/>
          <a:ext cx="609600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Преступления против собственности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0800000">
            <a:off x="1714480" y="1071546"/>
            <a:ext cx="71438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000496" y="1214422"/>
            <a:ext cx="642942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86578" y="1214422"/>
            <a:ext cx="714380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86182" y="3214686"/>
          <a:ext cx="50244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44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Расследовано преступлений  -101 (-3,8 %)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3428992" y="3714752"/>
          <a:ext cx="5524496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6286520"/>
          <a:ext cx="83582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Установлено 97 лица за совершение преступлений против собственности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4" y="1214422"/>
          <a:ext cx="116677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Кражи</a:t>
                      </a:r>
                    </a:p>
                    <a:p>
                      <a:pPr algn="ctr"/>
                      <a:r>
                        <a:rPr lang="ru-RU" dirty="0" smtClean="0"/>
                        <a:t>+6%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786050" y="1357298"/>
          <a:ext cx="10715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Грабежи +7%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86314" y="1500174"/>
          <a:ext cx="18573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Мошенничества</a:t>
                      </a:r>
                      <a:r>
                        <a:rPr lang="ru-RU" baseline="0" dirty="0" smtClean="0"/>
                        <a:t> -41,2%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29322" y="2428868"/>
          <a:ext cx="20717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сфере ИТКС </a:t>
                      </a:r>
                    </a:p>
                    <a:p>
                      <a:pPr algn="ctr"/>
                      <a:r>
                        <a:rPr lang="ru-RU" dirty="0" smtClean="0"/>
                        <a:t>-39,1%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низ 21"/>
          <p:cNvSpPr/>
          <p:nvPr/>
        </p:nvSpPr>
        <p:spPr>
          <a:xfrm>
            <a:off x="8072462" y="2071678"/>
            <a:ext cx="714380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42844" y="3071810"/>
          <a:ext cx="350046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0034" y="242886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преступности против собственности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357290" y="1214422"/>
          <a:ext cx="271464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357686" y="1214422"/>
          <a:ext cx="4143404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85728"/>
          <a:ext cx="67151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Преступления, совершенные несовершеннолетними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143108" y="1285860"/>
            <a:ext cx="714380" cy="10001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14,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714876" y="1000108"/>
            <a:ext cx="78581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072462" y="1000108"/>
            <a:ext cx="714380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2857496"/>
          <a:ext cx="79533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3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совершено преступлений несовершеннолетними 19 (-26,9%, удельный вес от числа расследованных составил 8,5%)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2D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2571736" y="3786190"/>
          <a:ext cx="6096000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6286520"/>
          <a:ext cx="83582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Установлено 20 несовершеннолетних совершивших преступления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85786" y="1000108"/>
          <a:ext cx="13810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09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Тяжкие и особо тяжкие преступления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000364" y="1428736"/>
          <a:ext cx="18573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Хищение транспортных средств  -100%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429256" y="1500174"/>
          <a:ext cx="2786082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отношении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несовершеннолетних  - 46,4% (с 28 до 15)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3714752"/>
          <a:ext cx="250029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57818" y="500042"/>
          <a:ext cx="36433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преступлений экономической направленности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6D7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500042"/>
          <a:ext cx="4786346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urier New" pitchFamily="49" charset="0"/>
                          <a:cs typeface="Courier New" pitchFamily="49" charset="0"/>
                        </a:rPr>
                        <a:t>Состояние преступности в сфере экологии 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285860"/>
          <a:ext cx="5072098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98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Ст. 260 УК РФ (не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законная рубка лесных насаждений) -40 % (с 5 до 3)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4286256"/>
          <a:ext cx="37862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Ст. 258 УК РФ (незаконная охота)</a:t>
                      </a:r>
                    </a:p>
                    <a:p>
                      <a:pPr algn="ctr"/>
                      <a:r>
                        <a:rPr lang="ru-RU" dirty="0" smtClean="0"/>
                        <a:t>+-50% (с 0 до 1)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00694" y="1428736"/>
          <a:ext cx="345279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7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Выявлено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1 преступление</a:t>
                      </a:r>
                      <a:r>
                        <a:rPr lang="ru-RU" baseline="0" dirty="0" smtClean="0"/>
                        <a:t> коррупционной направленности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5008" y="4071942"/>
            <a:ext cx="3000396" cy="800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Выявлено и поставлено на учет 14 преступлений экономической направленности (2020-5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 descr="https://avatars.mds.yandex.net/get-ynews/137687/a21e13176454a4c3be2d314ba15f0e95/800x4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000240"/>
            <a:ext cx="3214710" cy="2071702"/>
          </a:xfrm>
          <a:prstGeom prst="rect">
            <a:avLst/>
          </a:prstGeom>
          <a:noFill/>
        </p:spPr>
      </p:pic>
      <p:pic>
        <p:nvPicPr>
          <p:cNvPr id="5124" name="Picture 4" descr="Перестаньте убивать лосей ради лосин!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857760"/>
            <a:ext cx="3786214" cy="1885875"/>
          </a:xfrm>
          <a:prstGeom prst="rect">
            <a:avLst/>
          </a:prstGeom>
          <a:noFill/>
        </p:spPr>
      </p:pic>
      <p:pic>
        <p:nvPicPr>
          <p:cNvPr id="4098" name="Picture 2" descr="prokuratura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16"/>
            <a:ext cx="2857500" cy="1885950"/>
          </a:xfrm>
          <a:prstGeom prst="rect">
            <a:avLst/>
          </a:prstGeom>
          <a:noFill/>
        </p:spPr>
      </p:pic>
      <p:pic>
        <p:nvPicPr>
          <p:cNvPr id="4100" name="Picture 4" descr="https://primamedia.ru/f/big/950/949299.jpg?2ac1b581f48f8e3f70a9ef05e438888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5" y="2143116"/>
            <a:ext cx="2500330" cy="1857364"/>
          </a:xfrm>
          <a:prstGeom prst="rect">
            <a:avLst/>
          </a:prstGeom>
          <a:noFill/>
        </p:spPr>
      </p:pic>
      <p:pic>
        <p:nvPicPr>
          <p:cNvPr id="4102" name="Picture 6" descr="https://u.9111s.ru/uploads/202102/15/a00e7302f6e94bceaf5624de2454243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847882"/>
            <a:ext cx="2428892" cy="2010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Раскрытие и расследование преступлений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Количество раскрытых и расследованных преступлений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33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857752" y="2214554"/>
          <a:ext cx="40433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4857752" y="164305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Эффективность раскрытия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 лиц, совершивших преступления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392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Раскрытие и расследование преступлений</vt:lpstr>
      <vt:lpstr>Возраст лиц, совершивших преступления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""</cp:lastModifiedBy>
  <cp:revision>218</cp:revision>
  <dcterms:created xsi:type="dcterms:W3CDTF">2019-02-12T08:09:28Z</dcterms:created>
  <dcterms:modified xsi:type="dcterms:W3CDTF">2023-03-28T04:23:18Z</dcterms:modified>
</cp:coreProperties>
</file>