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  <p:sldMasterId id="214748365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39614A77-955D-4B75-A1BD-25AEC15F5447}" type="slidenum">
              <a:t>‹#›</a:t>
            </a:fld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Group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164FD3E-8150-4129-951E-2B09A0EA6A50}" type="slidenum">
              <a:t>‹#›</a:t>
            </a:fld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B4E7FB1-F42B-41DD-9632-D8AAAB6DFA8E}" type="slidenum">
              <a:t>‹#›</a:t>
            </a:fld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Group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C664C365-E87A-401B-9DB3-4E3F323E2813}" type="slidenum">
              <a:t>‹#›</a:t>
            </a:fld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A243DF7-DC09-4C75-B943-DEB0E30BFFE5}" type="slidenum">
              <a:t>‹#›</a:t>
            </a:fld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EA4B3982-513F-4B2A-8D73-E32720FE036B}" type="slidenum">
              <a:t>‹#›</a:t>
            </a:fld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4ACCD8B-41D5-44A3-8344-4F47B34836AD}" type="slidenum">
              <a:t>‹#›</a:t>
            </a:fld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24CECFAD-7A01-4F73-855C-14AFFCF008F1}" type="slidenum">
              <a:t>‹#›</a:t>
            </a:fld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77DF975-4E49-431D-BCCD-FAF7E65AC53D}" type="slidenum">
              <a:t>‹#›</a:t>
            </a:fld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Group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F54515D-EFEF-478E-8B6B-82881D7110EA}" type="slidenum">
              <a:t>‹#›</a:t>
            </a:fld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" name="Group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B7CFB50-573F-4C77-BDB8-CF7A4B2D74AD}" type="slidenum">
              <a:t>‹#›</a:t>
            </a:fld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28E40078-A2C9-48D7-B3F2-413C31CF1D90}" type="slidenum">
              <a:t>‹#›</a:t>
            </a:fld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D738B599-3561-4970-BEDF-61BEDC61BCD2}" type="slidenum">
              <a:t>‹#›</a:t>
            </a:fld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Group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B2149F3-EB9C-46BA-B23D-139254F01DB8}" type="slidenum">
              <a:t>‹#›</a:t>
            </a:fld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" name="Group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0F32E10-8ECF-484F-BFB5-A7132AA3A5D1}" type="slidenum">
              <a:t>‹#›</a:t>
            </a:fld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CF577C1-F59D-457B-B2B5-0BFC25B3B4B0}" type="slidenum">
              <a:t>‹#›</a:t>
            </a:fld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Group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552619B-0E69-427D-A57E-D1E00C3694B4}" type="slidenum">
              <a:t>‹#›</a:t>
            </a:fld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ECE8220B-A60F-4118-99BF-0EC334FA8E7D}" type="slidenum">
              <a:t>‹#›</a:t>
            </a:fld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DA46DE4-2D6E-4BA0-B15F-64504C6927F0}" type="slidenum">
              <a:t>‹#›</a:t>
            </a:fld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3EBCEA7-FA94-4147-971B-DD6B675CC0A7}" type="slidenum">
              <a:t>‹#›</a:t>
            </a:fld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AC7609BB-4124-4499-8756-4D7E94AED7FE}" type="slidenum">
              <a:t>‹#›</a:t>
            </a:fld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FF7E1DB1-0466-472D-A380-C3C1EAFFED8C}" type="slidenum">
              <a:t>‹#›</a:t>
            </a:fld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10F4204-4BC7-4FE6-922D-CFCAEAD4FA21}" type="slidenum">
              <a:t>‹#›</a:t>
            </a:fld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3C5562BE-620A-47B1-BF6E-C84E95F6C7A1}" type="slidenum">
              <a:t>‹#›</a:t>
            </a:fld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A7E8FDCE-FBA2-48EC-B715-02A84A3D9C0B}" type="slidenum">
              <a:t>‹#›</a:t>
            </a:fld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Group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8451023-E843-4D82-BAB4-32B4A14B31D4}" type="slidenum">
              <a:t>‹#›</a:t>
            </a:fld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" name="Group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B0E57C0-CB17-4102-92BA-27A5E815F419}" type="slidenum">
              <a:t>‹#›</a:t>
            </a:fld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Group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subTitle" idx="2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FC6F5235-BD7E-4C97-9D3D-E137A256A497}" type="slidenum">
              <a:t>‹#›</a:t>
            </a:fld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" name="Group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1BEAB3C-27F6-4BDE-9BD6-67920A315256}" type="slidenum">
              <a:t>‹#›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ubTitle" idx="2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92FD50F-3D90-4D45-947C-AD97B2378724}" type="slidenum">
              <a:t>‹#›</a:t>
            </a:fld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4F79D24A-5707-405F-BE67-6D855329BA02}" type="slidenum">
              <a:t>‹#›</a:t>
            </a:fld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3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Group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Group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ubTitle" idx="3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" name="Group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" name="Group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" name="Group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" name="Group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Group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C66C9D5-368C-472E-B5B7-8C5C7733A273}" type="slidenum">
              <a:t>‹#›</a:t>
            </a:fld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BF25BA3-4689-4702-AF65-B691BF6A69CA}" type="slidenum">
              <a:t>‹#›</a:t>
            </a:fld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" name="Group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DDE37CD6-A946-4889-8CDB-1D9B85EC9DB7}" type="slidenum">
              <a:t>‹#›</a:t>
            </a:fld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" name="Group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4D472F0-E9BF-4E72-9054-F8EEB2E00830}" type="slidenum">
              <a:t>‹#›</a:t>
            </a:fld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Group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7"/>
              </a:spcBef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C94AD5F7-0BD2-4E80-BB47-CBF85B751861}" type="slidenum">
              <a:t>‹#›</a:t>
            </a:fld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ftr" idx="3"/>
          </p:nvPr>
        </p:nvSpPr>
        <p:spPr>
          <a:xfrm>
            <a:off x="4038479" y="6356520"/>
            <a:ext cx="41090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rPr>
              <a:t>&lt;нижний колонтитул&gt;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sldNum" idx="4"/>
          </p:nvPr>
        </p:nvSpPr>
        <p:spPr>
          <a:xfrm>
            <a:off x="86104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fld id="{524F274B-0E36-4DDE-8A0E-20915025D69A}" type="slidenum"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‹#›</a:t>
            </a:fld>
            <a:endParaRPr sz="120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0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rPr>
              <a:t>&lt;дата/время&gt;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ctr"/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Для правки текста заглавия щёлкните мышью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ftr" idx="3"/>
          </p:nvPr>
        </p:nvSpPr>
        <p:spPr>
          <a:xfrm>
            <a:off x="4038479" y="6356520"/>
            <a:ext cx="41090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rPr>
              <a:t>&lt;нижний колонтитул&gt;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ldNum" idx="4"/>
          </p:nvPr>
        </p:nvSpPr>
        <p:spPr>
          <a:xfrm>
            <a:off x="86104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fld id="{1F0707E4-6EF7-42E4-8BAC-3ED4B876A614}" type="slidenum"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‹#›</a:t>
            </a:fld>
            <a:endParaRPr sz="120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2"/>
          </p:nvPr>
        </p:nvSpPr>
        <p:spPr>
          <a:xfrm>
            <a:off x="8380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rPr>
              <a:t>&lt;дата/время&gt;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title" idx="1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ctr"/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Для правки текста заглавия щёлкните мышью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ftr" idx="3"/>
          </p:nvPr>
        </p:nvSpPr>
        <p:spPr>
          <a:xfrm>
            <a:off x="4038479" y="6356520"/>
            <a:ext cx="41090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rPr>
              <a:t>&lt;нижний колонтитул&gt;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ldNum" idx="4"/>
          </p:nvPr>
        </p:nvSpPr>
        <p:spPr>
          <a:xfrm>
            <a:off x="86104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indent="0" algn="r">
              <a:lnSpc>
                <a:spcPct val="100000"/>
              </a:lnSpc>
            </a:pPr>
            <a:fld id="{F438BA9E-C74F-41C0-AEC8-1A18EF7FB199}" type="slidenum">
              <a:rPr sz="1200" b="0" strike="noStrike" spc="-1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‹#›</a:t>
            </a:fld>
            <a:endParaRPr sz="120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dt" idx="2"/>
          </p:nvPr>
        </p:nvSpPr>
        <p:spPr>
          <a:xfrm>
            <a:off x="8380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>
              <a:buNone/>
              <a:def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defRPr>
            </a:lvl1pPr>
          </a:lstStyle>
          <a:p>
            <a:pPr marL="0" indent="0"/>
            <a:r>
              <a:rPr sz="1400" b="0" strike="noStrike" spc="-1">
                <a:solidFill>
                  <a:srgbClr val="000000"/>
                </a:solidFill>
                <a:latin typeface="Tinos"/>
                <a:ea typeface="Tinos"/>
                <a:cs typeface="Tinos"/>
              </a:rPr>
              <a:t>&lt;дата/время&gt;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ctr"/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Для правки текста заглавия щёлкните мышью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 idx="3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ctr"/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Для правки текста заглавия щёлкните мышью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24"/>
          <p:cNvPicPr/>
          <p:nvPr/>
        </p:nvPicPr>
        <p:blipFill>
          <a:blip r:embed="rId2"/>
          <a:stretch/>
        </p:blipFill>
        <p:spPr>
          <a:xfrm>
            <a:off x="1676520" y="1092240"/>
            <a:ext cx="10427760" cy="574308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326"/>
          <p:cNvPicPr/>
          <p:nvPr/>
        </p:nvPicPr>
        <p:blipFill>
          <a:blip r:embed="rId3"/>
          <a:stretch/>
        </p:blipFill>
        <p:spPr>
          <a:xfrm>
            <a:off x="34920" y="180000"/>
            <a:ext cx="1220040" cy="894960"/>
          </a:xfrm>
          <a:prstGeom prst="rect">
            <a:avLst/>
          </a:prstGeom>
          <a:ln w="0">
            <a:noFill/>
          </a:ln>
        </p:spPr>
      </p:pic>
      <p:sp>
        <p:nvSpPr>
          <p:cNvPr id="327" name="Shape 327"/>
          <p:cNvSpPr/>
          <p:nvPr/>
        </p:nvSpPr>
        <p:spPr>
          <a:xfrm>
            <a:off x="1647000" y="1085400"/>
            <a:ext cx="7825320" cy="4493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sz="4800" b="1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Отчет по реализации проектов по бережливому производству</a:t>
            </a:r>
            <a:r>
              <a:rPr sz="4800">
                <a:latin typeface="+mn-lt"/>
                <a:ea typeface="+mn-ea"/>
                <a:cs typeface="+mn-cs"/>
              </a:rPr>
              <a:t/>
            </a:r>
            <a:br>
              <a:rPr sz="4800">
                <a:latin typeface="+mn-lt"/>
                <a:ea typeface="+mn-ea"/>
                <a:cs typeface="+mn-cs"/>
              </a:rPr>
            </a:br>
            <a:r>
              <a:rPr sz="4800" b="1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за 1 квартал 2026 года в Крапивинском муниципальном округе</a:t>
            </a:r>
            <a:endParaRPr sz="4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894960" y="5835240"/>
            <a:ext cx="5367600" cy="71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sz="1400" b="0" strike="noStrike" spc="-1">
                <a:solidFill>
                  <a:srgbClr val="404040"/>
                </a:solidFill>
                <a:latin typeface="XO Thames"/>
                <a:ea typeface="XO Thames"/>
                <a:cs typeface="XO Thames"/>
              </a:rPr>
              <a:t>  Исполнитель: Зелендинова Евгения Сергеевна, </a:t>
            </a:r>
            <a:endParaRPr sz="14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r>
              <a:rPr sz="1400" b="0" strike="noStrike" spc="-1">
                <a:solidFill>
                  <a:srgbClr val="404040"/>
                </a:solidFill>
                <a:latin typeface="XO Thames"/>
                <a:ea typeface="XO Thames"/>
                <a:cs typeface="XO Thames"/>
              </a:rPr>
              <a:t>  заместитель начальника отдела экономического развития </a:t>
            </a:r>
            <a:endParaRPr sz="14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r>
              <a:rPr sz="1400" b="0" strike="noStrike" spc="-1">
                <a:solidFill>
                  <a:srgbClr val="404040"/>
                </a:solidFill>
                <a:latin typeface="XO Thames"/>
                <a:ea typeface="XO Thames"/>
                <a:cs typeface="XO Thames"/>
              </a:rPr>
              <a:t>  администрации Крапивинского муниципального округа</a:t>
            </a:r>
            <a:endParaRPr sz="14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330" name="Picture 330"/>
          <p:cNvPicPr/>
          <p:nvPr/>
        </p:nvPicPr>
        <p:blipFill>
          <a:blip r:embed="rId4"/>
          <a:stretch/>
        </p:blipFill>
        <p:spPr>
          <a:xfrm>
            <a:off x="1260000" y="180000"/>
            <a:ext cx="534960" cy="89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11079360" y="6447600"/>
            <a:ext cx="832680" cy="3585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80F68E3E-53B7-4C8A-9CC5-3B164B5829B8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10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pic>
        <p:nvPicPr>
          <p:cNvPr id="403" name="Picture 403"/>
          <p:cNvPicPr/>
          <p:nvPr/>
        </p:nvPicPr>
        <p:blipFill>
          <a:blip r:embed="rId2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sp>
        <p:nvSpPr>
          <p:cNvPr id="6" name="Shape 200"/>
          <p:cNvSpPr/>
          <p:nvPr/>
        </p:nvSpPr>
        <p:spPr>
          <a:xfrm>
            <a:off x="2279576" y="214290"/>
            <a:ext cx="7848872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Предлагаемые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решения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проблем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hape 201"/>
          <p:cNvSpPr/>
          <p:nvPr/>
        </p:nvSpPr>
        <p:spPr>
          <a:xfrm>
            <a:off x="1631504" y="1124744"/>
            <a:ext cx="1584176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ПРОБЛЕМА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hape 202"/>
          <p:cNvSpPr/>
          <p:nvPr/>
        </p:nvSpPr>
        <p:spPr>
          <a:xfrm>
            <a:off x="8832305" y="884822"/>
            <a:ext cx="1440160" cy="37049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494077"/>
            <a:ext cx="2880320" cy="107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420887"/>
            <a:ext cx="3024336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211"/>
          <p:cNvSpPr/>
          <p:nvPr/>
        </p:nvSpPr>
        <p:spPr>
          <a:xfrm>
            <a:off x="5807968" y="1423736"/>
            <a:ext cx="5904655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Предоставление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отчетности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экономический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единой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форме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(EXCEL)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276872"/>
            <a:ext cx="5904656" cy="158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hape 205"/>
          <p:cNvSpPr/>
          <p:nvPr/>
        </p:nvSpPr>
        <p:spPr>
          <a:xfrm>
            <a:off x="983432" y="3403708"/>
            <a:ext cx="3456384" cy="9233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Длительное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ожидание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информации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формирования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сводного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отчета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hape 206"/>
          <p:cNvSpPr/>
          <p:nvPr/>
        </p:nvSpPr>
        <p:spPr>
          <a:xfrm>
            <a:off x="983432" y="4797152"/>
            <a:ext cx="3456384" cy="9233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/>
              <a:buChar char="Ø"/>
            </a:pPr>
            <a:r>
              <a:rPr dirty="0" err="1"/>
              <a:t>Отсутствие</a:t>
            </a:r>
            <a:r>
              <a:rPr dirty="0"/>
              <a:t> </a:t>
            </a:r>
            <a:r>
              <a:rPr dirty="0" err="1"/>
              <a:t>четких</a:t>
            </a:r>
            <a:r>
              <a:rPr dirty="0"/>
              <a:t> </a:t>
            </a:r>
            <a:r>
              <a:rPr dirty="0" err="1"/>
              <a:t>требований</a:t>
            </a:r>
            <a:r>
              <a:rPr dirty="0"/>
              <a:t> и </a:t>
            </a:r>
            <a:r>
              <a:rPr dirty="0" err="1"/>
              <a:t>указаний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предоставления</a:t>
            </a:r>
            <a:r>
              <a:rPr dirty="0"/>
              <a:t>;</a:t>
            </a:r>
          </a:p>
        </p:txBody>
      </p:sp>
      <p:pic>
        <p:nvPicPr>
          <p:cNvPr id="15" name="Picture 210"/>
          <p:cNvPicPr/>
          <p:nvPr/>
        </p:nvPicPr>
        <p:blipFill>
          <a:blip r:embed="rId6"/>
          <a:stretch/>
        </p:blipFill>
        <p:spPr>
          <a:xfrm>
            <a:off x="4943872" y="4080710"/>
            <a:ext cx="5904656" cy="25922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11084040" y="6450480"/>
            <a:ext cx="833400" cy="3589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17978F03-8B66-4CE3-B0A2-7660651621FF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11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title" idx="4294967295"/>
          </p:nvPr>
        </p:nvSpPr>
        <p:spPr>
          <a:xfrm>
            <a:off x="1067400" y="1158480"/>
            <a:ext cx="3414960" cy="879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lvl="0"/>
          </a:lstStyle>
          <a:p>
            <a:pPr marL="0" indent="0">
              <a:lnSpc>
                <a:spcPct val="90000"/>
              </a:lnSpc>
              <a:buNone/>
            </a:pPr>
            <a:r>
              <a:rPr sz="1800" b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2. ОМСУ/ РОИВ/ ФОИВ 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sz="1800" b="0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2.1. Общая информация</a:t>
            </a: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330840" y="2200680"/>
            <a:ext cx="10974960" cy="290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1. Обучающие тренинги и фабрики процессов в Крапивинском муниципальном округе не проводятся.</a:t>
            </a: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Обучение основам бережливого производства сотрудники Крапивинского муниципального округа проходят в Автономной некоммерческой организации «Центр компетенций Кузбасса». </a:t>
            </a: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2. Участие в региональных конференциях, сессиях, заседаниях координационного совета: Крапивинский муниципальный округ принимает в режиме видеоконференцсвязи.</a:t>
            </a: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411" name="Picture 411"/>
          <p:cNvPicPr/>
          <p:nvPr/>
        </p:nvPicPr>
        <p:blipFill>
          <a:blip r:embed="rId2"/>
          <a:stretch/>
        </p:blipFill>
        <p:spPr>
          <a:xfrm>
            <a:off x="360000" y="180000"/>
            <a:ext cx="534960" cy="894960"/>
          </a:xfrm>
          <a:prstGeom prst="rect">
            <a:avLst/>
          </a:prstGeom>
          <a:ln w="0">
            <a:noFill/>
          </a:ln>
        </p:spPr>
      </p:pic>
      <p:sp>
        <p:nvSpPr>
          <p:cNvPr id="412" name="Shape 412"/>
          <p:cNvSpPr/>
          <p:nvPr/>
        </p:nvSpPr>
        <p:spPr>
          <a:xfrm>
            <a:off x="1428840" y="132840"/>
            <a:ext cx="8159040" cy="870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50000" indent="0">
              <a:lnSpc>
                <a:spcPct val="100000"/>
              </a:lnSpc>
            </a:pPr>
            <a:endParaRPr sz="2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100000"/>
              </a:lnSpc>
            </a:pPr>
            <a:r>
              <a:rPr sz="2800" b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Крапивинский муниципальный округ</a:t>
            </a:r>
            <a:endParaRPr sz="2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50000"/>
              </a:lnSpc>
            </a:pPr>
            <a:r>
              <a:rPr sz="1600" b="0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 </a:t>
            </a:r>
            <a:r>
              <a:rPr sz="1600">
                <a:latin typeface="+mn-lt"/>
                <a:ea typeface="+mn-ea"/>
                <a:cs typeface="+mn-cs"/>
              </a:rPr>
              <a:t/>
            </a:r>
            <a:br>
              <a:rPr sz="1600">
                <a:latin typeface="+mn-lt"/>
                <a:ea typeface="+mn-ea"/>
                <a:cs typeface="+mn-cs"/>
              </a:rPr>
            </a:br>
            <a:endParaRPr sz="16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xfrm>
            <a:off x="11084040" y="6450480"/>
            <a:ext cx="834838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7F286CED-1B48-479E-AE80-C871353C89DB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12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title" idx="4294967295"/>
          </p:nvPr>
        </p:nvSpPr>
        <p:spPr>
          <a:xfrm>
            <a:off x="812880" y="1447920"/>
            <a:ext cx="8390520" cy="1311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lvl="0"/>
          </a:lstStyle>
          <a:p>
            <a:pPr marL="0" indent="0">
              <a:lnSpc>
                <a:spcPct val="100000"/>
              </a:lnSpc>
              <a:buNone/>
            </a:pPr>
            <a:r>
              <a:rPr sz="1800" b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2. РОИВ/ ФОИВ 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sz="1800" b="0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2.2. Участие в проектах на уровне РОИВ/ФОИВ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819720" y="2589120"/>
            <a:ext cx="8681400" cy="65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Участие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в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проектах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, в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том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числе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пилотных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,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на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уровне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Кузбасса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,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Федерации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Крапивинский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муниципальный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округ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в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1</a:t>
            </a:r>
            <a:r>
              <a:rPr sz="1800" b="0" strike="noStrike" spc="-1" dirty="0" smtClean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квартале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smtClean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202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6</a:t>
            </a:r>
            <a:r>
              <a:rPr sz="1800" b="0" strike="noStrike" spc="-1" dirty="0" smtClean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года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не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8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принимал</a:t>
            </a:r>
            <a:r>
              <a:rPr sz="18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.</a:t>
            </a:r>
            <a:endParaRPr sz="18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418" name="Picture 418"/>
          <p:cNvPicPr/>
          <p:nvPr/>
        </p:nvPicPr>
        <p:blipFill>
          <a:blip r:embed="rId2"/>
          <a:stretch/>
        </p:blipFill>
        <p:spPr>
          <a:xfrm>
            <a:off x="181800" y="180360"/>
            <a:ext cx="534960" cy="896400"/>
          </a:xfrm>
          <a:prstGeom prst="rect">
            <a:avLst/>
          </a:prstGeom>
          <a:ln w="0">
            <a:noFill/>
          </a:ln>
        </p:spPr>
      </p:pic>
      <p:sp>
        <p:nvSpPr>
          <p:cNvPr id="419" name="Shape 419"/>
          <p:cNvSpPr/>
          <p:nvPr/>
        </p:nvSpPr>
        <p:spPr>
          <a:xfrm>
            <a:off x="1428840" y="310680"/>
            <a:ext cx="9299520" cy="785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50000" indent="0">
              <a:lnSpc>
                <a:spcPct val="100000"/>
              </a:lnSpc>
            </a:pPr>
            <a:endParaRPr sz="2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100000"/>
              </a:lnSpc>
            </a:pPr>
            <a:r>
              <a:rPr sz="2800" b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Крапивинский муниципальный округ</a:t>
            </a:r>
            <a:endParaRPr sz="2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50000"/>
              </a:lnSpc>
            </a:pPr>
            <a:r>
              <a:rPr sz="1600" b="0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 </a:t>
            </a:r>
            <a:r>
              <a:rPr sz="1600">
                <a:latin typeface="+mn-lt"/>
                <a:ea typeface="+mn-ea"/>
                <a:cs typeface="+mn-cs"/>
              </a:rPr>
              <a:t/>
            </a:r>
            <a:br>
              <a:rPr sz="1600">
                <a:latin typeface="+mn-lt"/>
                <a:ea typeface="+mn-ea"/>
                <a:cs typeface="+mn-cs"/>
              </a:rPr>
            </a:br>
            <a:endParaRPr sz="16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sldNum" idx="12"/>
          </p:nvPr>
        </p:nvSpPr>
        <p:spPr>
          <a:xfrm>
            <a:off x="11084040" y="6450480"/>
            <a:ext cx="833400" cy="3589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FE8A0959-324A-4C0C-ACBA-2C6AC2E3274B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13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title" idx="4294967295"/>
          </p:nvPr>
        </p:nvSpPr>
        <p:spPr>
          <a:xfrm>
            <a:off x="180000" y="1260000"/>
            <a:ext cx="10437480" cy="4721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lvl="0"/>
          </a:lstStyle>
          <a:p>
            <a:pPr marL="0" indent="0">
              <a:lnSpc>
                <a:spcPct val="90000"/>
              </a:lnSpc>
              <a:buNone/>
            </a:pPr>
            <a:r>
              <a:rPr sz="2000" b="1" strike="noStrike" spc="-1" dirty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3. </a:t>
            </a:r>
            <a:r>
              <a:rPr sz="2000" b="1" strike="noStrike" spc="-1" dirty="0" err="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Прочие</a:t>
            </a:r>
            <a:r>
              <a:rPr sz="2000" b="1" strike="noStrike" spc="-1" dirty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2000" b="1" strike="noStrike" spc="-1" dirty="0" err="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активности</a:t>
            </a:r>
            <a:r>
              <a:rPr sz="2000" b="1" strike="noStrike" spc="-1" dirty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2000" dirty="0"/>
              <a:t/>
            </a:r>
            <a:br>
              <a:rPr sz="2000" dirty="0"/>
            </a:br>
            <a:r>
              <a:rPr sz="2000" b="0" strike="noStrike" spc="-1" dirty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(</a:t>
            </a:r>
            <a:r>
              <a:rPr sz="20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региональные</a:t>
            </a:r>
            <a:r>
              <a:rPr sz="20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, </a:t>
            </a:r>
            <a:r>
              <a:rPr sz="20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межрегиональные</a:t>
            </a:r>
            <a:r>
              <a:rPr sz="20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, </a:t>
            </a:r>
            <a:r>
              <a:rPr sz="20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городские</a:t>
            </a:r>
            <a:r>
              <a:rPr sz="20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, </a:t>
            </a:r>
            <a:r>
              <a:rPr sz="20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районные</a:t>
            </a:r>
            <a:r>
              <a:rPr sz="20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)</a:t>
            </a: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1400" dirty="0"/>
              <a:t/>
            </a:r>
            <a:br>
              <a:rPr sz="1400" dirty="0"/>
            </a:br>
            <a:r>
              <a:rPr sz="1600" b="0" u="sng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Нормативные</a:t>
            </a:r>
            <a:r>
              <a:rPr sz="1600" b="0" u="sng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u="sng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акты</a:t>
            </a:r>
            <a:r>
              <a:rPr sz="1600" b="0" u="sng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u="sng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по</a:t>
            </a:r>
            <a:r>
              <a:rPr sz="1600" b="0" u="sng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u="sng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бережливому</a:t>
            </a:r>
            <a:r>
              <a:rPr sz="1600" b="0" u="sng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u="sng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производству</a:t>
            </a:r>
            <a:r>
              <a:rPr sz="1600" b="0" u="sng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: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Постановление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от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30.12.2022 № 2135 «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По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стимулированию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сотрудников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в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рамках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внедрения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системы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бережливого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производства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»;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Постановление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от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24.10.2023 № 1539 «О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создании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координационного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совета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по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внедрению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принципов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и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стандартов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клиентоцентричности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в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муниципальное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управление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»;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Постановление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от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21.04.2025 № 481 «О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реализации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программы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«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Эффективный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регион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» в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деятельности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органов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местного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самоуправления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и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подведомственных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им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организациях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на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территории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Крапивинского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муниципального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округа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на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2025 — 2027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годы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»;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Постановление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от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24.04.2025 № 488 «О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муниципальном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конкурсе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лучших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практик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применения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технологий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бережливого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1600" b="0" strike="noStrike" spc="-1" dirty="0" err="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производства</a:t>
            </a:r>
            <a:r>
              <a:rPr sz="1600" b="0" strike="noStrike" spc="-1" dirty="0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».</a:t>
            </a:r>
            <a:endParaRPr sz="16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0" indent="0">
              <a:lnSpc>
                <a:spcPct val="90000"/>
              </a:lnSpc>
              <a:buNone/>
            </a:pPr>
            <a:endParaRPr sz="16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sz="1600" dirty="0">
                <a:latin typeface="XO Thames"/>
                <a:ea typeface="XO Thames"/>
                <a:cs typeface="XO Thames"/>
              </a:rPr>
              <a:t/>
            </a:r>
            <a:br>
              <a:rPr sz="1600" dirty="0">
                <a:latin typeface="XO Thames"/>
                <a:ea typeface="XO Thames"/>
                <a:cs typeface="XO Thames"/>
              </a:rPr>
            </a:br>
            <a:endParaRPr sz="1600" b="0" strike="noStrike" spc="-1" dirty="0">
              <a:solidFill>
                <a:srgbClr val="000000"/>
              </a:solidFill>
              <a:latin typeface="XO Thames"/>
              <a:ea typeface="XO Thames"/>
              <a:cs typeface="XO Thames"/>
            </a:endParaRPr>
          </a:p>
        </p:txBody>
      </p:sp>
      <p:pic>
        <p:nvPicPr>
          <p:cNvPr id="424" name="Picture 424"/>
          <p:cNvPicPr/>
          <p:nvPr/>
        </p:nvPicPr>
        <p:blipFill>
          <a:blip r:embed="rId2"/>
          <a:stretch/>
        </p:blipFill>
        <p:spPr>
          <a:xfrm>
            <a:off x="360360" y="180000"/>
            <a:ext cx="534600" cy="894960"/>
          </a:xfrm>
          <a:prstGeom prst="rect">
            <a:avLst/>
          </a:prstGeom>
          <a:ln w="0">
            <a:noFill/>
          </a:ln>
        </p:spPr>
      </p:pic>
      <p:sp>
        <p:nvSpPr>
          <p:cNvPr id="425" name="Shape 425"/>
          <p:cNvSpPr/>
          <p:nvPr/>
        </p:nvSpPr>
        <p:spPr>
          <a:xfrm>
            <a:off x="1428840" y="310680"/>
            <a:ext cx="9299520" cy="785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50000" indent="0">
              <a:lnSpc>
                <a:spcPct val="100000"/>
              </a:lnSpc>
            </a:pPr>
            <a:endParaRPr sz="2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100000"/>
              </a:lnSpc>
            </a:pPr>
            <a:r>
              <a:rPr sz="2800" b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Крапивинский муниципальный округ</a:t>
            </a:r>
            <a:endParaRPr sz="2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50000"/>
              </a:lnSpc>
            </a:pPr>
            <a:r>
              <a:rPr sz="1600" b="0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 </a:t>
            </a:r>
            <a:r>
              <a:rPr sz="1600">
                <a:latin typeface="+mn-lt"/>
                <a:ea typeface="+mn-ea"/>
                <a:cs typeface="+mn-cs"/>
              </a:rPr>
              <a:t/>
            </a:r>
            <a:br>
              <a:rPr sz="1600">
                <a:latin typeface="+mn-lt"/>
                <a:ea typeface="+mn-ea"/>
                <a:cs typeface="+mn-cs"/>
              </a:rPr>
            </a:br>
            <a:endParaRPr sz="16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11084040" y="6450480"/>
            <a:ext cx="833400" cy="3589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7BBEF13C-313B-4515-B95C-BB229F2AC274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14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1422360" y="1104840"/>
            <a:ext cx="10681200" cy="5700960"/>
          </a:xfrm>
          <a:prstGeom prst="rect">
            <a:avLst/>
          </a:prstGeom>
          <a:blipFill>
            <a:blip r:embed="rId2"/>
            <a:stretch/>
          </a:blipFill>
          <a:ln w="0"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pPr>
              <a:lnSpc>
                <a:spcPct val="100000"/>
              </a:lnSpc>
            </a:pPr>
            <a:endParaRPr sz="4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endParaRPr sz="4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endParaRPr sz="4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endParaRPr sz="4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430" name="Picture 430"/>
          <p:cNvPicPr/>
          <p:nvPr/>
        </p:nvPicPr>
        <p:blipFill>
          <a:blip r:embed="rId3"/>
          <a:stretch/>
        </p:blipFill>
        <p:spPr>
          <a:xfrm>
            <a:off x="180360" y="180000"/>
            <a:ext cx="534600" cy="894960"/>
          </a:xfrm>
          <a:prstGeom prst="rect">
            <a:avLst/>
          </a:prstGeom>
          <a:ln w="0">
            <a:noFill/>
          </a:ln>
        </p:spPr>
      </p:pic>
      <p:sp>
        <p:nvSpPr>
          <p:cNvPr id="431" name="Shape 431"/>
          <p:cNvSpPr/>
          <p:nvPr/>
        </p:nvSpPr>
        <p:spPr>
          <a:xfrm>
            <a:off x="1765439" y="2133720"/>
            <a:ext cx="7015320" cy="25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sz="4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r>
              <a:rPr sz="4800" b="0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Спасибо за внимание!</a:t>
            </a:r>
            <a:endParaRPr sz="4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428840" y="310680"/>
            <a:ext cx="9299520" cy="785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50000" indent="0">
              <a:lnSpc>
                <a:spcPct val="100000"/>
              </a:lnSpc>
            </a:pPr>
            <a:endParaRPr sz="2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100000"/>
              </a:lnSpc>
            </a:pPr>
            <a:r>
              <a:rPr sz="2800" b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Крапивинский муниципальный округ</a:t>
            </a:r>
            <a:endParaRPr sz="2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50000"/>
              </a:lnSpc>
            </a:pPr>
            <a:r>
              <a:rPr sz="1600" b="0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 </a:t>
            </a:r>
            <a:r>
              <a:rPr sz="1600">
                <a:latin typeface="+mn-lt"/>
                <a:ea typeface="+mn-ea"/>
                <a:cs typeface="+mn-cs"/>
              </a:rPr>
              <a:t/>
            </a:r>
            <a:br>
              <a:rPr sz="1600">
                <a:latin typeface="+mn-lt"/>
                <a:ea typeface="+mn-ea"/>
                <a:cs typeface="+mn-cs"/>
              </a:rPr>
            </a:br>
            <a:endParaRPr sz="16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333"/>
          <p:cNvPicPr/>
          <p:nvPr/>
        </p:nvPicPr>
        <p:blipFill>
          <a:blip r:embed="rId2"/>
          <a:stretch/>
        </p:blipFill>
        <p:spPr>
          <a:xfrm>
            <a:off x="-11160" y="0"/>
            <a:ext cx="817920" cy="1332360"/>
          </a:xfrm>
          <a:prstGeom prst="rect">
            <a:avLst/>
          </a:prstGeom>
          <a:ln w="0">
            <a:noFill/>
          </a:ln>
        </p:spPr>
      </p:pic>
      <p:sp>
        <p:nvSpPr>
          <p:cNvPr id="334" name="Shape 334"/>
          <p:cNvSpPr/>
          <p:nvPr/>
        </p:nvSpPr>
        <p:spPr>
          <a:xfrm>
            <a:off x="847800" y="219240"/>
            <a:ext cx="7862040" cy="556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sz="2000" b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Содержание (структура отчета)</a:t>
            </a:r>
            <a:endParaRPr sz="20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1708919" y="1964520"/>
            <a:ext cx="7843680" cy="71567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endParaRPr sz="2300" b="1" strike="noStrike" spc="-1">
              <a:solidFill>
                <a:srgbClr val="333333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1080000" y="1009800"/>
            <a:ext cx="9468000" cy="3668760"/>
          </a:xfrm>
          <a:custGeom>
            <a:avLst/>
            <a:gdLst>
              <a:gd name="textAreaLeft" fmla="*/ 0 w 9468000"/>
              <a:gd name="textAreaRight" fmla="*/ 9473400 w 9468000"/>
              <a:gd name="textAreaTop" fmla="*/ 0 h 3668760"/>
              <a:gd name="textAreaBottom" fmla="*/ 3674520 h 3668760"/>
              <a:gd name="OXMLTextRectL" fmla="val textAreaLeft"/>
              <a:gd name="OXMLTextRectT" fmla="val textAreaTop"/>
              <a:gd name="OXMLTextRectR" fmla="val textAreaRight"/>
              <a:gd name="OXMLTextRectB" fmla="val textAreaBottom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0"/>
              <a:gd name="ODFBottom" fmla="val 2817"/>
              <a:gd name="ODFWidth" fmla="val 4450"/>
              <a:gd name="ODFHeight" fmla="val 2817"/>
            </a:gdLst>
            <a:ahLst/>
            <a:cxnLst/>
            <a:rect l="OXMLTextRectL" t="OXMLTextRectT" r="OXMLTextRectR" b="OXMLTextRectB"/>
            <a:pathLst>
              <a:path w="4450" h="2817">
                <a:moveTo>
                  <a:pt x="70" y="2817"/>
                </a:moveTo>
                <a:lnTo>
                  <a:pt x="0" y="2816"/>
                </a:lnTo>
                <a:lnTo>
                  <a:pt x="0" y="0"/>
                </a:lnTo>
                <a:lnTo>
                  <a:pt x="4445" y="0"/>
                </a:lnTo>
                <a:lnTo>
                  <a:pt x="4450" y="3"/>
                </a:lnTo>
              </a:path>
            </a:pathLst>
          </a:custGeom>
          <a:noFill/>
          <a:ln w="19050">
            <a:solidFill>
              <a:srgbClr val="D0CECE"/>
            </a:solidFill>
            <a:prstDash val="solid"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sz="12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1311480" y="1098360"/>
            <a:ext cx="5873400" cy="1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Наименование</a:t>
            </a:r>
            <a:endParaRPr sz="1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grpSp>
        <p:nvGrpSpPr>
          <p:cNvPr id="338" name="Shape 338"/>
          <p:cNvGrpSpPr/>
          <p:nvPr/>
        </p:nvGrpSpPr>
        <p:grpSpPr>
          <a:xfrm>
            <a:off x="1320840" y="1473840"/>
            <a:ext cx="7877520" cy="700200"/>
            <a:chOff x="0" y="0"/>
            <a:chExt cx="7877520" cy="700200"/>
          </a:xfrm>
        </p:grpSpPr>
        <p:sp>
          <p:nvSpPr>
            <p:cNvPr id="339" name="Shape 339"/>
            <p:cNvSpPr/>
            <p:nvPr/>
          </p:nvSpPr>
          <p:spPr>
            <a:xfrm>
              <a:off x="0" y="0"/>
              <a:ext cx="5873400" cy="70020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txBody>
            <a:bodyPr lIns="68760" tIns="34200" rIns="68760" bIns="34200" anchor="ctr">
              <a:noAutofit/>
            </a:bodyPr>
            <a:lstStyle>
              <a:defPPr/>
              <a:lvl1pPr lvl="0">
                <a:defRPr>
                  <a:latin typeface="+mn-lt"/>
                  <a:ea typeface="+mn-ea"/>
                  <a:cs typeface="+mn-cs"/>
                </a:defRPr>
              </a:lvl1pPr>
            </a:lstStyle>
            <a:p>
              <a:pPr marL="228600" indent="-22860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sz="1200" b="1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Муниципальное образование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r>
                <a:rPr sz="1200" b="0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1.1. общая информация;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r>
                <a:rPr sz="1200" b="0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1.2. образцы;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r>
                <a:rPr sz="1200" b="0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1.3. проекты.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6149520" y="0"/>
              <a:ext cx="1727999" cy="693719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txBody>
            <a:bodyPr lIns="68760" tIns="34200" rIns="68760" bIns="342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sz="1200" b="0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3-10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</p:txBody>
        </p:sp>
      </p:grpSp>
      <p:sp>
        <p:nvSpPr>
          <p:cNvPr id="341" name="Shape 341"/>
          <p:cNvSpPr/>
          <p:nvPr/>
        </p:nvSpPr>
        <p:spPr>
          <a:xfrm>
            <a:off x="7462080" y="1108080"/>
            <a:ext cx="1728000" cy="1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Номер слайда</a:t>
            </a:r>
            <a:endParaRPr sz="1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grpSp>
        <p:nvGrpSpPr>
          <p:cNvPr id="342" name="Shape 342"/>
          <p:cNvGrpSpPr/>
          <p:nvPr/>
        </p:nvGrpSpPr>
        <p:grpSpPr>
          <a:xfrm>
            <a:off x="1350360" y="3444480"/>
            <a:ext cx="7877880" cy="588240"/>
            <a:chOff x="0" y="0"/>
            <a:chExt cx="7877880" cy="588240"/>
          </a:xfrm>
        </p:grpSpPr>
        <p:sp>
          <p:nvSpPr>
            <p:cNvPr id="343" name="Shape 343"/>
            <p:cNvSpPr/>
            <p:nvPr/>
          </p:nvSpPr>
          <p:spPr>
            <a:xfrm>
              <a:off x="0" y="0"/>
              <a:ext cx="5873399" cy="58824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txBody>
            <a:bodyPr lIns="68760" tIns="34200" rIns="68760" bIns="342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sz="1200" b="0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6149879" y="0"/>
              <a:ext cx="1728000" cy="58824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txBody>
            <a:bodyPr lIns="68760" tIns="34200" rIns="68760" bIns="342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sz="1200" b="0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13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</p:txBody>
        </p:sp>
      </p:grpSp>
      <p:sp>
        <p:nvSpPr>
          <p:cNvPr id="345" name="Shape 345"/>
          <p:cNvSpPr/>
          <p:nvPr/>
        </p:nvSpPr>
        <p:spPr>
          <a:xfrm>
            <a:off x="1346040" y="3517200"/>
            <a:ext cx="6061680" cy="45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3. Прочие активности (региональные, городские, районные)</a:t>
            </a:r>
            <a:endParaRPr sz="1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конференции; сессии; конкурсы….</a:t>
            </a:r>
            <a:endParaRPr sz="1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grpSp>
        <p:nvGrpSpPr>
          <p:cNvPr id="346" name="Shape 346"/>
          <p:cNvGrpSpPr/>
          <p:nvPr/>
        </p:nvGrpSpPr>
        <p:grpSpPr>
          <a:xfrm>
            <a:off x="1350360" y="2476440"/>
            <a:ext cx="7877880" cy="660960"/>
            <a:chOff x="0" y="0"/>
            <a:chExt cx="7877880" cy="660960"/>
          </a:xfrm>
        </p:grpSpPr>
        <p:sp>
          <p:nvSpPr>
            <p:cNvPr id="347" name="Shape 347"/>
            <p:cNvSpPr/>
            <p:nvPr/>
          </p:nvSpPr>
          <p:spPr>
            <a:xfrm>
              <a:off x="0" y="0"/>
              <a:ext cx="5873399" cy="66096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txBody>
            <a:bodyPr lIns="68760" tIns="34200" rIns="68760" bIns="342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r>
                <a:rPr sz="1200" b="1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2. Региональные органы исполнительной власти/ ФОИВ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r>
                <a:rPr sz="1200" b="0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2.1. Общая информация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r>
                <a:rPr sz="1200" b="0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2.2. Участие в проектах на уровне РОИВ/ФОИВ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  <a:p>
              <a:pPr>
                <a:lnSpc>
                  <a:spcPct val="100000"/>
                </a:lnSpc>
              </a:pP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6149879" y="34560"/>
              <a:ext cx="1728000" cy="58824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txBody>
            <a:bodyPr lIns="68760" tIns="34200" rIns="68760" bIns="342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sz="1200" b="0" strike="noStrike" spc="-1">
                  <a:solidFill>
                    <a:srgbClr val="000000"/>
                  </a:solidFill>
                  <a:latin typeface="XO Thames"/>
                  <a:ea typeface="XO Thames"/>
                  <a:cs typeface="XO Thames"/>
                </a:rPr>
                <a:t>11-12</a:t>
              </a:r>
              <a:endParaRPr sz="1200" b="0" strike="noStrike" spc="-1">
                <a:solidFill>
                  <a:srgbClr val="000000"/>
                </a:solidFill>
                <a:latin typeface="XO Oriel"/>
                <a:ea typeface="XO Oriel"/>
                <a:cs typeface="XO Orie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11084040" y="6450480"/>
            <a:ext cx="833400" cy="3589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7797DA34-8D6C-49AD-A1B2-DED175F72012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3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title" idx="4294967295"/>
          </p:nvPr>
        </p:nvSpPr>
        <p:spPr>
          <a:xfrm>
            <a:off x="982440" y="283320"/>
            <a:ext cx="6681600" cy="125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lvl="0"/>
          </a:lstStyle>
          <a:p>
            <a:pPr marL="0" indent="0">
              <a:lnSpc>
                <a:spcPct val="100000"/>
              </a:lnSpc>
              <a:buNone/>
            </a:pPr>
            <a:endParaRPr sz="20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sz="2000" b="1" i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КРАПИВИНСКИЙ МУНИЦИПАЛЬНЫЙ ОКРУГ</a:t>
            </a: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sz="2000" b="0" strike="noStrike" spc="-1">
                <a:solidFill>
                  <a:srgbClr val="000000"/>
                </a:solidFill>
                <a:latin typeface="XO Thames"/>
                <a:ea typeface="XO Thames"/>
                <a:cs typeface="XO Thames"/>
              </a:rPr>
              <a:t>  </a:t>
            </a:r>
            <a:r>
              <a:rPr sz="2000" b="0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1.1. Общая информация</a:t>
            </a:r>
            <a:r>
              <a:rPr sz="2000"/>
              <a:t/>
            </a:r>
            <a:br>
              <a:rPr sz="2000"/>
            </a:br>
            <a:endParaRPr sz="20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8715240" y="383400"/>
            <a:ext cx="2071079" cy="156820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trike="noStrike" spc="-1" dirty="0" err="1">
                <a:solidFill>
                  <a:srgbClr val="203864"/>
                </a:solidFill>
                <a:latin typeface="XO Thames"/>
                <a:ea typeface="XO Thames"/>
                <a:cs typeface="XO Thames"/>
              </a:rPr>
              <a:t>Всего</a:t>
            </a:r>
            <a:endParaRPr sz="32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algn="ctr">
              <a:lnSpc>
                <a:spcPct val="100000"/>
              </a:lnSpc>
            </a:pPr>
            <a:r>
              <a:rPr sz="3200" b="1" strike="noStrike" spc="-1" dirty="0" smtClean="0">
                <a:solidFill>
                  <a:srgbClr val="C9211E"/>
                </a:solidFill>
                <a:latin typeface="XO Thames"/>
                <a:ea typeface="XO Thames"/>
                <a:cs typeface="XO Thames"/>
              </a:rPr>
              <a:t>6</a:t>
            </a:r>
            <a:r>
              <a:rPr lang="ru-RU" sz="3200" b="1" strike="noStrike" spc="-1" dirty="0" smtClean="0">
                <a:solidFill>
                  <a:srgbClr val="C9211E"/>
                </a:solidFill>
                <a:latin typeface="XO Thames"/>
                <a:ea typeface="XO Thames"/>
                <a:cs typeface="XO Thames"/>
              </a:rPr>
              <a:t>4</a:t>
            </a:r>
            <a:endParaRPr sz="32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algn="ctr">
              <a:lnSpc>
                <a:spcPct val="100000"/>
              </a:lnSpc>
            </a:pPr>
            <a:r>
              <a:rPr sz="3200" b="1" strike="noStrike" spc="-1" dirty="0" err="1">
                <a:solidFill>
                  <a:srgbClr val="203864"/>
                </a:solidFill>
                <a:latin typeface="XO Thames"/>
                <a:ea typeface="XO Thames"/>
                <a:cs typeface="XO Thames"/>
              </a:rPr>
              <a:t>проектов</a:t>
            </a:r>
            <a:endParaRPr sz="32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844560" y="1887480"/>
            <a:ext cx="7054560" cy="556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2000" b="0" strike="noStrike" spc="-1">
                <a:solidFill>
                  <a:srgbClr val="002060"/>
                </a:solidFill>
                <a:latin typeface="XO Thames"/>
                <a:ea typeface="XO Thames"/>
                <a:cs typeface="XO Thames"/>
              </a:rPr>
              <a:t>Общее количество проектов на 01.04.2026г</a:t>
            </a:r>
            <a:endParaRPr sz="20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54" name="Shape 354"/>
          <p:cNvSpPr/>
          <p:nvPr/>
        </p:nvSpPr>
        <p:spPr>
          <a:xfrm rot="49199">
            <a:off x="8263800" y="2360520"/>
            <a:ext cx="2881800" cy="591480"/>
          </a:xfrm>
          <a:prstGeom prst="rect">
            <a:avLst/>
          </a:prstGeom>
          <a:noFill/>
          <a:ln w="0">
            <a:noFill/>
          </a:ln>
        </p:spPr>
        <p:txBody>
          <a:bodyPr lIns="104040" tIns="52200" rIns="104040" bIns="522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trike="noStrike" spc="-1">
                <a:solidFill>
                  <a:srgbClr val="1F3D85"/>
                </a:solidFill>
                <a:latin typeface="XO Thames"/>
                <a:ea typeface="XO Thames"/>
                <a:cs typeface="XO Thames"/>
              </a:rPr>
              <a:t>Реализовано</a:t>
            </a:r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8569080" y="3022200"/>
            <a:ext cx="2401200" cy="58332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trike="noStrike" spc="-1" dirty="0" smtClean="0">
                <a:solidFill>
                  <a:srgbClr val="C00000"/>
                </a:solidFill>
                <a:latin typeface="XO Thames"/>
                <a:ea typeface="XO Thames"/>
                <a:cs typeface="XO Thames"/>
              </a:rPr>
              <a:t>6</a:t>
            </a:r>
            <a:r>
              <a:rPr lang="ru-RU" sz="3200" b="1" strike="noStrike" spc="-1" dirty="0" smtClean="0">
                <a:solidFill>
                  <a:srgbClr val="C00000"/>
                </a:solidFill>
                <a:latin typeface="XO Thames"/>
                <a:ea typeface="XO Thames"/>
                <a:cs typeface="XO Thames"/>
              </a:rPr>
              <a:t>2</a:t>
            </a:r>
            <a:endParaRPr sz="32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8100000" y="3780000"/>
            <a:ext cx="3054960" cy="1078919"/>
          </a:xfrm>
          <a:prstGeom prst="rect">
            <a:avLst/>
          </a:prstGeom>
          <a:noFill/>
          <a:ln w="0">
            <a:noFill/>
          </a:ln>
        </p:spPr>
        <p:txBody>
          <a:bodyPr lIns="104040" tIns="52200" rIns="104040" bIns="522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trike="noStrike" spc="-1">
                <a:solidFill>
                  <a:srgbClr val="1F3D85"/>
                </a:solidFill>
                <a:latin typeface="XO Thames"/>
                <a:ea typeface="XO Thames"/>
                <a:cs typeface="XO Thames"/>
              </a:rPr>
              <a:t>В стадии реализации</a:t>
            </a:r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8552520" y="4970520"/>
            <a:ext cx="2401200" cy="57707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trike="noStrike" spc="-1">
                <a:solidFill>
                  <a:srgbClr val="C00000"/>
                </a:solidFill>
                <a:latin typeface="XO Thames"/>
                <a:ea typeface="XO Thames"/>
                <a:cs typeface="XO Thames"/>
              </a:rPr>
              <a:t>2</a:t>
            </a:r>
            <a:endParaRPr sz="32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359" name="Picture 359"/>
          <p:cNvPicPr/>
          <p:nvPr/>
        </p:nvPicPr>
        <p:blipFill>
          <a:blip r:embed="rId2"/>
          <a:stretch/>
        </p:blipFill>
        <p:spPr>
          <a:xfrm>
            <a:off x="360000" y="180000"/>
            <a:ext cx="534600" cy="89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11084040" y="6450480"/>
            <a:ext cx="834838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0AE1B681-D1E1-4DFD-BA72-26F6CE94F48E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4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title" idx="4294967295"/>
          </p:nvPr>
        </p:nvSpPr>
        <p:spPr>
          <a:xfrm>
            <a:off x="477360" y="349200"/>
            <a:ext cx="10965240" cy="87587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lvl="0"/>
          </a:lstStyle>
          <a:p>
            <a:pPr marL="0" indent="0">
              <a:lnSpc>
                <a:spcPct val="90000"/>
              </a:lnSpc>
              <a:buNone/>
            </a:pPr>
            <a:r>
              <a:rPr sz="2000" b="1" strike="noStrike" spc="-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  Свод проектов по направлениям за 12 месяцев 2025 года (нарастающим итогом)</a:t>
            </a:r>
            <a:endParaRPr sz="20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363" name="Table 363"/>
          <p:cNvGraphicFramePr/>
          <p:nvPr>
            <p:extLst>
              <p:ext uri="{D42A27DB-BD31-4B8C-83A1-F6EECF244321}">
                <p14:modId xmlns:p14="http://schemas.microsoft.com/office/powerpoint/2010/main" val="254144157"/>
              </p:ext>
            </p:extLst>
          </p:nvPr>
        </p:nvGraphicFramePr>
        <p:xfrm>
          <a:off x="468720" y="1373760"/>
          <a:ext cx="10766880" cy="5339800"/>
        </p:xfrm>
        <a:graphic>
          <a:graphicData uri="http://schemas.openxmlformats.org/drawingml/2006/table">
            <a:tbl>
              <a:tblPr/>
              <a:tblGrid>
                <a:gridCol w="573480"/>
                <a:gridCol w="4615200"/>
                <a:gridCol w="1689480"/>
                <a:gridCol w="1825920"/>
                <a:gridCol w="2062800"/>
              </a:tblGrid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 sz="1600" b="0" strike="noStrike" spc="-1" dirty="0">
                        <a:solidFill>
                          <a:srgbClr val="000000"/>
                        </a:solidFill>
                        <a:latin typeface="XO Thames"/>
                        <a:ea typeface="XO Thames"/>
                        <a:cs typeface="XO Thames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6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Направление</a:t>
                      </a:r>
                      <a:endParaRPr sz="16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60480" indent="0" algn="ctr">
                        <a:lnSpc>
                          <a:spcPct val="100000"/>
                        </a:lnSpc>
                      </a:pPr>
                      <a:r>
                        <a:rPr sz="16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Закрытые (на отчетную дату)</a:t>
                      </a:r>
                      <a:endParaRPr sz="16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42480" indent="0" algn="ctr">
                        <a:lnSpc>
                          <a:spcPct val="100000"/>
                        </a:lnSpc>
                      </a:pPr>
                      <a:r>
                        <a:rPr sz="16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Открытые (на отчетную дату)</a:t>
                      </a:r>
                      <a:endParaRPr sz="16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42480" indent="0" algn="ctr">
                        <a:lnSpc>
                          <a:spcPct val="100000"/>
                        </a:lnSpc>
                      </a:pPr>
                      <a:r>
                        <a:rPr sz="1600" b="1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Итого на отчетную дату</a:t>
                      </a:r>
                      <a:endParaRPr sz="16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252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Архив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252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2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2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ЖКХ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252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3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Культура 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9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0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9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252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4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КУМИ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2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2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252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5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О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бра</a:t>
                      </a: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з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ова</a:t>
                      </a: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н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ие</a:t>
                      </a:r>
                      <a:r>
                        <a:rPr sz="1400" b="0" strike="noStrike" spc="-2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(от</a:t>
                      </a: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де</a:t>
                      </a: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т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ско</a:t>
                      </a: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г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о</a:t>
                      </a:r>
                      <a:r>
                        <a:rPr sz="1400" b="0" strike="noStrike" spc="-12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сада</a:t>
                      </a:r>
                      <a:r>
                        <a:rPr sz="1400" b="0" strike="noStrike" spc="-12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до</a:t>
                      </a:r>
                      <a:r>
                        <a:rPr sz="1400" b="0" strike="noStrike" spc="-12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школы)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20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20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252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6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О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бра</a:t>
                      </a: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з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ова</a:t>
                      </a: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н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ие</a:t>
                      </a:r>
                      <a:r>
                        <a:rPr sz="1400" b="0" strike="noStrike" spc="-2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(высшее</a:t>
                      </a:r>
                      <a:r>
                        <a:rPr sz="1400" b="0" strike="noStrike" spc="-12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и сред</a:t>
                      </a:r>
                      <a:r>
                        <a:rPr sz="1400" b="0" strike="noStrike" spc="-7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н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ее</a:t>
                      </a:r>
                      <a:r>
                        <a:rPr sz="1400" b="0" strike="noStrike" spc="-2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специаль</a:t>
                      </a:r>
                      <a:r>
                        <a:rPr sz="1400" b="0" strike="noStrike" spc="-12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н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ое)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252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7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2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Обращения граждан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252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8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Делопроизводство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4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4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380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9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Социальная сфера 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4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0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4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380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Спорт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1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2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380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11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Транспорт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2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2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380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12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Предпринимательство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0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3800" indent="0"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13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Сельское хозяйство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3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1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4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14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71280" indent="0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Прочие (не вошедшие сверху)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6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0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16 </a:t>
                      </a:r>
                      <a:endParaRPr sz="12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 sz="1200" b="0" strike="noStrike" spc="-1">
                        <a:solidFill>
                          <a:srgbClr val="000000"/>
                        </a:solidFill>
                        <a:latin typeface="XO Thames"/>
                        <a:ea typeface="XO Thames"/>
                        <a:cs typeface="XO Thames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665640" indent="0" algn="r">
                        <a:lnSpc>
                          <a:spcPts val="1054"/>
                        </a:lnSpc>
                      </a:pPr>
                      <a:endParaRPr sz="16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marL="665640" indent="0" algn="r">
                        <a:lnSpc>
                          <a:spcPts val="1054"/>
                        </a:lnSpc>
                      </a:pPr>
                      <a:r>
                        <a:rPr sz="1600" b="1" strike="noStrike" spc="-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O Thames"/>
                          <a:ea typeface="XO Thames"/>
                          <a:cs typeface="XO Thames"/>
                        </a:rPr>
                        <a:t>Итого</a:t>
                      </a:r>
                      <a:r>
                        <a:rPr sz="1600" b="1" strike="noStrike" spc="-1">
                          <a:solidFill>
                            <a:srgbClr val="2D75B6"/>
                          </a:solidFill>
                          <a:latin typeface="XO Thames"/>
                          <a:ea typeface="XO Thames"/>
                          <a:cs typeface="XO Thames"/>
                        </a:rPr>
                        <a:t>: </a:t>
                      </a:r>
                      <a:endParaRPr sz="1600" b="0" strike="noStrike" spc="-1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6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2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Oriel"/>
                          <a:cs typeface="XO Oriel"/>
                        </a:rPr>
                        <a:t>2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6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XO Thames"/>
                          <a:ea typeface="XO Thames"/>
                          <a:cs typeface="XO Thames"/>
                        </a:rPr>
                        <a:t>4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11084040" y="6240960"/>
            <a:ext cx="833400" cy="263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9BD75F3C-59AE-49DB-A84B-1BF171E0051E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5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1822281" y="132849"/>
            <a:ext cx="7770521" cy="106390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50000" indent="0">
              <a:lnSpc>
                <a:spcPct val="100000"/>
              </a:lnSpc>
            </a:pPr>
            <a:endParaRPr sz="22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100000"/>
              </a:lnSpc>
            </a:pPr>
            <a:endParaRPr lang="ru-RU" sz="2800" b="1" strike="noStrike" spc="-1" dirty="0" smtClean="0">
              <a:solidFill>
                <a:srgbClr val="333333"/>
              </a:solidFill>
              <a:latin typeface="XO Thames"/>
              <a:ea typeface="XO Thames"/>
              <a:cs typeface="XO Thames"/>
            </a:endParaRPr>
          </a:p>
          <a:p>
            <a:pPr marL="450000" indent="0">
              <a:lnSpc>
                <a:spcPct val="100000"/>
              </a:lnSpc>
            </a:pPr>
            <a:endParaRPr lang="ru-RU" sz="2800" b="1" spc="-1" dirty="0">
              <a:solidFill>
                <a:srgbClr val="333333"/>
              </a:solidFill>
              <a:latin typeface="XO Thames"/>
              <a:ea typeface="XO Thames"/>
              <a:cs typeface="XO Thames"/>
            </a:endParaRPr>
          </a:p>
          <a:p>
            <a:pPr marL="450000" indent="0">
              <a:lnSpc>
                <a:spcPct val="100000"/>
              </a:lnSpc>
            </a:pPr>
            <a:endParaRPr lang="ru-RU" sz="2800" b="1" strike="noStrike" spc="-1" dirty="0" smtClean="0">
              <a:solidFill>
                <a:srgbClr val="333333"/>
              </a:solidFill>
              <a:latin typeface="XO Thames"/>
              <a:ea typeface="XO Thames"/>
              <a:cs typeface="XO Thames"/>
            </a:endParaRPr>
          </a:p>
          <a:p>
            <a:pPr marL="450000" indent="0">
              <a:lnSpc>
                <a:spcPct val="100000"/>
              </a:lnSpc>
            </a:pPr>
            <a:r>
              <a:rPr sz="2800" b="1" strike="noStrike" spc="-1" dirty="0" err="1" smtClean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Крапивинский</a:t>
            </a:r>
            <a:r>
              <a:rPr sz="2800" b="1" strike="noStrike" spc="-1" dirty="0" smtClean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2800" b="1" strike="noStrike" spc="-1" dirty="0" err="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муниципальный</a:t>
            </a:r>
            <a:r>
              <a:rPr sz="2800" b="1" strike="noStrike" spc="-1" dirty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</a:t>
            </a:r>
            <a:r>
              <a:rPr sz="2800" b="1" strike="noStrike" spc="-1" dirty="0" err="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округ</a:t>
            </a:r>
            <a:r>
              <a:rPr sz="3200" dirty="0">
                <a:latin typeface="+mn-lt"/>
                <a:ea typeface="+mn-ea"/>
                <a:cs typeface="+mn-cs"/>
              </a:rPr>
              <a:t/>
            </a:r>
            <a:br>
              <a:rPr sz="3200" dirty="0">
                <a:latin typeface="+mn-lt"/>
                <a:ea typeface="+mn-ea"/>
                <a:cs typeface="+mn-cs"/>
              </a:rPr>
            </a:br>
            <a:r>
              <a:rPr sz="2200" b="1" strike="noStrike" spc="-1" dirty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1.4. </a:t>
            </a:r>
            <a:r>
              <a:rPr sz="2200" b="1" strike="noStrike" spc="-1" dirty="0" err="1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Проекты</a:t>
            </a:r>
            <a:endParaRPr sz="22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100000"/>
              </a:lnSpc>
            </a:pPr>
            <a:endParaRPr sz="22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100000"/>
              </a:lnSpc>
            </a:pPr>
            <a:r>
              <a:rPr sz="1500" b="0" strike="noStrike" spc="-1" dirty="0">
                <a:solidFill>
                  <a:srgbClr val="333333"/>
                </a:solidFill>
                <a:latin typeface="XO Thames"/>
                <a:ea typeface="XO Thames"/>
                <a:cs typeface="XO Thames"/>
              </a:rPr>
              <a:t>                </a:t>
            </a:r>
            <a:endParaRPr sz="1500" b="0" strike="noStrike" spc="-1" dirty="0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  <a:p>
            <a:pPr marL="450000" indent="0">
              <a:lnSpc>
                <a:spcPct val="100000"/>
              </a:lnSpc>
            </a:pPr>
            <a:r>
              <a:rPr sz="2800" b="1" strike="noStrike" spc="-1" dirty="0">
                <a:solidFill>
                  <a:srgbClr val="333333"/>
                </a:solidFill>
                <a:latin typeface="Times New Roman" pitchFamily="18" charset="0"/>
                <a:ea typeface="XO Thames"/>
                <a:cs typeface="Times New Roman" pitchFamily="18" charset="0"/>
              </a:rPr>
              <a:t>    </a:t>
            </a:r>
            <a:r>
              <a:rPr lang="ru-RU" sz="2800" b="1" strike="noStrike" spc="-1" dirty="0" smtClean="0">
                <a:solidFill>
                  <a:srgbClr val="333333"/>
                </a:solidFill>
                <a:latin typeface="Times New Roman" pitchFamily="18" charset="0"/>
                <a:ea typeface="XO Thames"/>
                <a:cs typeface="Times New Roman" pitchFamily="18" charset="0"/>
              </a:rPr>
              <a:t>                     Картирование</a:t>
            </a:r>
            <a:endParaRPr sz="2800" b="1" strike="noStrike" spc="-1" dirty="0">
              <a:solidFill>
                <a:srgbClr val="000000"/>
              </a:solidFill>
              <a:latin typeface="Times New Roman" pitchFamily="18" charset="0"/>
              <a:ea typeface="XO Oriel"/>
              <a:cs typeface="Times New Roman" pitchFamily="18" charset="0"/>
            </a:endParaRPr>
          </a:p>
          <a:p>
            <a:pPr marL="450000" indent="0">
              <a:lnSpc>
                <a:spcPct val="50000"/>
              </a:lnSpc>
            </a:pPr>
            <a:r>
              <a:rPr lang="ru-RU" sz="2400" b="1" strike="noStrike" spc="-1" dirty="0" smtClean="0">
                <a:solidFill>
                  <a:srgbClr val="333333"/>
                </a:solidFill>
                <a:latin typeface="Times New Roman" pitchFamily="18" charset="0"/>
                <a:ea typeface="XO Thames"/>
                <a:cs typeface="Times New Roman" pitchFamily="18" charset="0"/>
              </a:rPr>
              <a:t>Произведен хронометраж действий специалиста по социальной работе и получателя социальных услуг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b="1" dirty="0" smtClean="0">
                <a:latin typeface="Times New Roman" pitchFamily="18" charset="0"/>
                <a:cs typeface="Times New Roman" pitchFamily="18" charset="0"/>
              </a:rPr>
            </a:br>
            <a:endParaRPr sz="2400" b="1" strike="noStrike" spc="-1" dirty="0">
              <a:solidFill>
                <a:srgbClr val="000000"/>
              </a:solidFill>
              <a:latin typeface="Times New Roman" pitchFamily="18" charset="0"/>
              <a:ea typeface="XO Oriel"/>
              <a:cs typeface="Times New Roman" pitchFamily="18" charset="0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531360" y="258120"/>
            <a:ext cx="584640" cy="664920"/>
          </a:xfrm>
          <a:prstGeom prst="rect">
            <a:avLst/>
          </a:prstGeom>
          <a:blipFill>
            <a:blip r:embed="rId2"/>
            <a:stretch/>
          </a:blip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0000" indent="0">
              <a:lnSpc>
                <a:spcPct val="100000"/>
              </a:lnSpc>
            </a:pPr>
            <a:endParaRPr sz="1800" b="0" strike="noStrike" spc="-1">
              <a:solidFill>
                <a:srgbClr val="0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1199456" y="1556792"/>
            <a:ext cx="10009111" cy="158417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endParaRPr sz="1600" b="0" strike="noStrike" spc="-1" dirty="0">
              <a:solidFill>
                <a:srgbClr val="000000"/>
              </a:solidFill>
              <a:latin typeface="XO Thames"/>
              <a:ea typeface="XO Thames"/>
              <a:cs typeface="XO Thame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2740025"/>
            <a:ext cx="201622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2714625"/>
            <a:ext cx="216024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598738"/>
            <a:ext cx="3240360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370524"/>
            <a:ext cx="1800200" cy="229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4370524"/>
            <a:ext cx="2304256" cy="20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509120"/>
            <a:ext cx="34563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11079360" y="6447600"/>
            <a:ext cx="832680" cy="3585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192BC724-1074-43B2-B932-16AF306CEB45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6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pic>
        <p:nvPicPr>
          <p:cNvPr id="377" name="Picture 377"/>
          <p:cNvPicPr/>
          <p:nvPr/>
        </p:nvPicPr>
        <p:blipFill>
          <a:blip r:embed="rId2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471601"/>
            <a:ext cx="3888432" cy="233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71602"/>
            <a:ext cx="4248472" cy="34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068960"/>
            <a:ext cx="41044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11079360" y="6447600"/>
            <a:ext cx="832680" cy="3585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9ED317F1-B7FB-41B9-B477-D8BAF9143705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7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pic>
        <p:nvPicPr>
          <p:cNvPr id="384" name="Picture 384"/>
          <p:cNvPicPr/>
          <p:nvPr/>
        </p:nvPicPr>
        <p:blipFill>
          <a:blip r:embed="rId2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260648"/>
            <a:ext cx="7499350" cy="63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24744"/>
            <a:ext cx="9721080" cy="52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11079360" y="6447600"/>
            <a:ext cx="832680" cy="3585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CC677038-8850-40BD-A130-31D884092501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8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pic>
        <p:nvPicPr>
          <p:cNvPr id="391" name="Picture 391"/>
          <p:cNvPicPr/>
          <p:nvPr/>
        </p:nvPicPr>
        <p:blipFill>
          <a:blip r:embed="rId2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71600"/>
            <a:ext cx="6768678" cy="6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79400"/>
            <a:ext cx="3096344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3" y="1268761"/>
            <a:ext cx="66967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4" y="3861048"/>
            <a:ext cx="66967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11079360" y="6447600"/>
            <a:ext cx="832680" cy="3585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indent="0" algn="ctr">
              <a:lnSpc>
                <a:spcPct val="100000"/>
              </a:lnSpc>
              <a:buNone/>
            </a:pPr>
            <a:fld id="{141BBF21-4CB0-4443-A406-EE7F888FE11C}" type="slidenum">
              <a:rPr sz="2660" b="1" strike="noStrike" spc="-1">
                <a:solidFill>
                  <a:srgbClr val="003274"/>
                </a:solidFill>
                <a:latin typeface="Arial"/>
                <a:ea typeface="Arial"/>
                <a:cs typeface="Arial"/>
              </a:rPr>
              <a:t>9</a:t>
            </a:fld>
            <a:endParaRPr sz="2660" b="0" strike="noStrike" spc="-1">
              <a:solidFill>
                <a:srgbClr val="000000"/>
              </a:solidFill>
              <a:latin typeface="Tinos"/>
              <a:ea typeface="Tinos"/>
              <a:cs typeface="Tinos"/>
            </a:endParaRPr>
          </a:p>
        </p:txBody>
      </p:sp>
      <p:pic>
        <p:nvPicPr>
          <p:cNvPr id="397" name="Picture 397"/>
          <p:cNvPicPr/>
          <p:nvPr/>
        </p:nvPicPr>
        <p:blipFill>
          <a:blip r:embed="rId2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8640"/>
            <a:ext cx="70104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1052736"/>
            <a:ext cx="316835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052736"/>
            <a:ext cx="2952328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1988841"/>
            <a:ext cx="3528391" cy="10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3140968"/>
            <a:ext cx="33843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988841"/>
            <a:ext cx="5976664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81</TotalTime>
  <Words>399</Words>
  <Application>Microsoft Office PowerPoint</Application>
  <DocSecurity>0</DocSecurity>
  <PresentationFormat>Произвольный</PresentationFormat>
  <Paragraphs>164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1_Тема Office</vt:lpstr>
      <vt:lpstr>1_Тема Office</vt:lpstr>
      <vt:lpstr>1_Тема Office</vt:lpstr>
      <vt:lpstr>1_Тема Office</vt:lpstr>
      <vt:lpstr>Презентация PowerPoint</vt:lpstr>
      <vt:lpstr>Презентация PowerPoint</vt:lpstr>
      <vt:lpstr>  КРАПИВИНСКИЙ МУНИЦИПАЛЬНЫЙ ОКРУГ    1.1. Общая информация </vt:lpstr>
      <vt:lpstr>   Свод проектов по направлениям за 12 месяцев 2025 года (нарастающим итогом)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ОМСУ/ РОИВ/ ФОИВ   2.1. Общая информация</vt:lpstr>
      <vt:lpstr>2. РОИВ/ ФОИВ   2.2. Участие в проектах на уровне РОИВ/ФОИВ  </vt:lpstr>
      <vt:lpstr>3. Прочие активности  (региональные, межрегиональные, городские, районные)   Нормативные акты по бережливому производству:  Постановление от 30.12.2022 № 2135 «По стимулированию сотрудников в рамках внедрения системы бережливого производства»;  Постановление от 24.10.2023 № 1539 «О создании координационного совета по внедрению принципов и стандартов клиентоцентричности в муниципальное управление»;  Постановление от 21.04.2025 № 481 «О реализации программы «Эффективный регион» в деятельности органов местного самоуправления и подведомственных им организациях на территории Крапивинского муниципального округа на 2025 — 2027 годы»;  Постановление от 24.04.2025 № 488 «О муниципальном конкурсе лучших практик применения технологий бережливого производства».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8</cp:revision>
  <dcterms:created xsi:type="dcterms:W3CDTF">2023-01-18T02:08:49Z</dcterms:created>
  <dcterms:modified xsi:type="dcterms:W3CDTF">2026-04-12T13:14:02Z</dcterms:modified>
</cp:coreProperties>
</file>