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59"/>
  </p:notesMasterIdLst>
  <p:sldIdLst>
    <p:sldId id="256" r:id="rId3"/>
    <p:sldId id="313" r:id="rId4"/>
    <p:sldId id="413" r:id="rId5"/>
    <p:sldId id="439" r:id="rId6"/>
    <p:sldId id="444" r:id="rId7"/>
    <p:sldId id="440" r:id="rId8"/>
    <p:sldId id="260" r:id="rId9"/>
    <p:sldId id="441" r:id="rId10"/>
    <p:sldId id="309" r:id="rId11"/>
    <p:sldId id="412" r:id="rId12"/>
    <p:sldId id="267" r:id="rId13"/>
    <p:sldId id="415" r:id="rId14"/>
    <p:sldId id="388" r:id="rId15"/>
    <p:sldId id="311" r:id="rId16"/>
    <p:sldId id="355" r:id="rId17"/>
    <p:sldId id="442" r:id="rId18"/>
    <p:sldId id="357" r:id="rId19"/>
    <p:sldId id="359" r:id="rId20"/>
    <p:sldId id="389" r:id="rId21"/>
    <p:sldId id="417" r:id="rId22"/>
    <p:sldId id="443" r:id="rId23"/>
    <p:sldId id="367" r:id="rId24"/>
    <p:sldId id="391" r:id="rId25"/>
    <p:sldId id="392" r:id="rId26"/>
    <p:sldId id="418" r:id="rId27"/>
    <p:sldId id="369" r:id="rId28"/>
    <p:sldId id="438" r:id="rId29"/>
    <p:sldId id="419" r:id="rId30"/>
    <p:sldId id="370" r:id="rId31"/>
    <p:sldId id="436" r:id="rId32"/>
    <p:sldId id="420" r:id="rId33"/>
    <p:sldId id="373" r:id="rId34"/>
    <p:sldId id="421" r:id="rId35"/>
    <p:sldId id="394" r:id="rId36"/>
    <p:sldId id="395" r:id="rId37"/>
    <p:sldId id="423" r:id="rId38"/>
    <p:sldId id="445" r:id="rId39"/>
    <p:sldId id="424" r:id="rId40"/>
    <p:sldId id="426" r:id="rId41"/>
    <p:sldId id="294" r:id="rId42"/>
    <p:sldId id="398" r:id="rId43"/>
    <p:sldId id="446" r:id="rId44"/>
    <p:sldId id="447" r:id="rId45"/>
    <p:sldId id="430" r:id="rId46"/>
    <p:sldId id="410" r:id="rId47"/>
    <p:sldId id="257" r:id="rId48"/>
    <p:sldId id="270" r:id="rId49"/>
    <p:sldId id="432" r:id="rId50"/>
    <p:sldId id="431" r:id="rId51"/>
    <p:sldId id="448" r:id="rId52"/>
    <p:sldId id="331" r:id="rId53"/>
    <p:sldId id="435" r:id="rId54"/>
    <p:sldId id="336" r:id="rId55"/>
    <p:sldId id="387" r:id="rId56"/>
    <p:sldId id="337" r:id="rId57"/>
    <p:sldId id="266" r:id="rId58"/>
  </p:sldIdLst>
  <p:sldSz cx="11522075" cy="6480175"/>
  <p:notesSz cx="6797675" cy="9928225"/>
  <p:defaultTextStyle>
    <a:defPPr>
      <a:defRPr lang="ru-RU"/>
    </a:defPPr>
    <a:lvl1pPr marL="0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41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482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723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4964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205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446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8687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9928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Экономист 4" initials="Э4" lastIdx="1" clrIdx="0">
    <p:extLst>
      <p:ext uri="{19B8F6BF-5375-455C-9EA6-DF929625EA0E}">
        <p15:presenceInfo xmlns:p15="http://schemas.microsoft.com/office/powerpoint/2012/main" userId="Экономист 4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70B5"/>
    <a:srgbClr val="3D6595"/>
    <a:srgbClr val="335D6A"/>
    <a:srgbClr val="2A5243"/>
    <a:srgbClr val="3B4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81125" autoAdjust="0"/>
  </p:normalViewPr>
  <p:slideViewPr>
    <p:cSldViewPr>
      <p:cViewPr varScale="1">
        <p:scale>
          <a:sx n="123" d="100"/>
          <a:sy n="123" d="100"/>
        </p:scale>
        <p:origin x="138" y="102"/>
      </p:cViewPr>
      <p:guideLst>
        <p:guide orient="horz" pos="2041"/>
        <p:guide pos="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вложено собственных средств – 706,5млн. руб</a:t>
            </a:r>
            <a:r>
              <a:rPr lang="ru-RU" sz="2400" i="1" dirty="0" smtClean="0"/>
              <a:t>.</a:t>
            </a:r>
            <a:r>
              <a:rPr lang="ru-RU" i="1" dirty="0" smtClean="0"/>
              <a:t> </a:t>
            </a:r>
            <a:endParaRPr lang="ru-RU" i="1" dirty="0"/>
          </a:p>
        </c:rich>
      </c:tx>
      <c:layout>
        <c:manualLayout>
          <c:xMode val="edge"/>
          <c:yMode val="edge"/>
          <c:x val="0.13373386404957546"/>
          <c:y val="4.7123211428306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784449717101661E-2"/>
          <c:y val="9.160232264672355E-2"/>
          <c:w val="0.94980835918963313"/>
          <c:h val="0.908397677353276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вложено собственных средств, млн. руб.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06-414C-B5B0-7CFE3F036F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906-414C-B5B0-7CFE3F036F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fld id="{F09232F1-F290-4BF0-93F4-8E54E8DBFD2E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C756B33B-94BC-4893-9FE5-76F1A370B88D}" type="VALUE">
                      <a:rPr lang="ru-RU" baseline="0"/>
                      <a:pPr/>
                      <a:t>[ЗНАЧЕНИЕ]</a:t>
                    </a:fld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39,7%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906-414C-B5B0-7CFE3F036F6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5816035872557364"/>
                  <c:y val="-0.25712557686510051"/>
                </c:manualLayout>
              </c:layout>
              <c:tx>
                <c:rich>
                  <a:bodyPr/>
                  <a:lstStyle/>
                  <a:p>
                    <a:fld id="{A2CE0E55-CA93-4F68-A070-D55FB8E45CD5}" type="CATEGORYNAME">
                      <a:rPr lang="ru-RU" dirty="0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FAC67319-7D71-4572-B9C5-4BD70708790B}" type="VALUE">
                      <a:rPr lang="ru-RU" baseline="0" dirty="0"/>
                      <a:pPr/>
                      <a:t>[ЗНАЧЕНИЕ]</a:t>
                    </a:fld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33,7%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906-414C-B5B0-7CFE3F036F6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5988386880263608"/>
                  <c:y val="0.13589276686533239"/>
                </c:manualLayout>
              </c:layout>
              <c:tx>
                <c:rich>
                  <a:bodyPr/>
                  <a:lstStyle/>
                  <a:p>
                    <a:fld id="{DFE2A065-9C56-46F5-8E53-9E8939C89739}" type="CATEGORYNAME">
                      <a:rPr lang="ru-RU" dirty="0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E8F06EC1-67CF-4884-A95B-ADC423EDB6D6}" type="VALUE">
                      <a:rPr lang="ru-RU" baseline="0" dirty="0"/>
                      <a:pPr/>
                      <a:t>[ЗНАЧЕНИЕ]</a:t>
                    </a:fld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16,0%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147907066763305"/>
                  <c:y val="0.15427081932237194"/>
                </c:manualLayout>
              </c:layout>
              <c:tx>
                <c:rich>
                  <a:bodyPr/>
                  <a:lstStyle/>
                  <a:p>
                    <a:fld id="{5FADE997-1382-4855-8427-BCCD156A4050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271551EA-0F00-4F19-9C7E-A3BB8E9EC3C7}" type="VALUE">
                      <a:rPr lang="ru-RU" baseline="0"/>
                      <a:pPr/>
                      <a:t>[ЗНАЧЕНИЕ]</a:t>
                    </a:fld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10,6%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4"/>
                <c:pt idx="0">
                  <c:v>Техника и оборудование</c:v>
                </c:pt>
                <c:pt idx="1">
                  <c:v>Строительство зерноскладов и сушилок</c:v>
                </c:pt>
                <c:pt idx="2">
                  <c:v>Средства химической защиты</c:v>
                </c:pt>
                <c:pt idx="3">
                  <c:v>Минеральные удобрения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280.39999999999998</c:v>
                </c:pt>
                <c:pt idx="1">
                  <c:v>238.2</c:v>
                </c:pt>
                <c:pt idx="2">
                  <c:v>112.8</c:v>
                </c:pt>
                <c:pt idx="3">
                  <c:v>75.099999999999994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06-414C-B5B0-7CFE3F036F6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зерна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8186829116579657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019784240412749E-2"/>
                  <c:y val="-1.240001312263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205785825462"/>
                      <c:h val="8.087352238522671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7.8533861440915932E-3"/>
                  <c:y val="-3.72003322839129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Посевная площадь, тыс. га</c:v>
                </c:pt>
                <c:pt idx="1">
                  <c:v>Урожайность зерновых и зернобобовых</c:v>
                </c:pt>
                <c:pt idx="2">
                  <c:v>Валовый сбор зерна, тыс. тн.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36.700000000000003</c:v>
                </c:pt>
                <c:pt idx="1">
                  <c:v>33.700000000000003</c:v>
                </c:pt>
                <c:pt idx="2">
                  <c:v>123.7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226784812057933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186829116579657E-2"/>
                  <c:y val="-3.72003322839129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560158432274492E-2"/>
                  <c:y val="-5.45604873497389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Посевная площадь, тыс. га</c:v>
                </c:pt>
                <c:pt idx="1">
                  <c:v>Урожайность зерновых и зернобобовых</c:v>
                </c:pt>
                <c:pt idx="2">
                  <c:v>Валовый сбор зерна, тыс. тн.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36.700000000000003</c:v>
                </c:pt>
                <c:pt idx="1">
                  <c:v>19.8</c:v>
                </c:pt>
                <c:pt idx="2">
                  <c:v>72.7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Посевная площадь, тыс. га</c:v>
                </c:pt>
                <c:pt idx="1">
                  <c:v>Урожайность зерновых и зернобобовых</c:v>
                </c:pt>
                <c:pt idx="2">
                  <c:v>Валовый сбор зерна, тыс. тн.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9084600"/>
        <c:axId val="269084984"/>
        <c:axId val="269085368"/>
      </c:bar3DChart>
      <c:catAx>
        <c:axId val="269084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9084984"/>
        <c:crosses val="autoZero"/>
        <c:auto val="1"/>
        <c:lblAlgn val="ctr"/>
        <c:lblOffset val="100"/>
        <c:noMultiLvlLbl val="0"/>
      </c:catAx>
      <c:valAx>
        <c:axId val="269084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9084600"/>
        <c:crosses val="autoZero"/>
        <c:crossBetween val="between"/>
      </c:valAx>
      <c:serAx>
        <c:axId val="269085368"/>
        <c:scaling>
          <c:orientation val="minMax"/>
        </c:scaling>
        <c:delete val="1"/>
        <c:axPos val="b"/>
        <c:majorTickMark val="none"/>
        <c:minorTickMark val="none"/>
        <c:tickLblPos val="nextTo"/>
        <c:crossAx val="269084984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2.7232389425714432E-2"/>
          <c:y val="0.15901924139326984"/>
          <c:w val="0.1842692965272677"/>
          <c:h val="5.07510171019984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картофеля, технических культур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8186829116579657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019784240412749E-2"/>
                  <c:y val="-1.240001312263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205785825462"/>
                      <c:h val="8.087352238522671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7.8533861440915932E-3"/>
                  <c:y val="-3.72003322839129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Валовый сбор картофеля, тыс.тн.</c:v>
                </c:pt>
                <c:pt idx="1">
                  <c:v>Валовый сбор технических культур, тыс. тн.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23.6</c:v>
                </c:pt>
                <c:pt idx="1">
                  <c:v>19.8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226784812057933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186829116579657E-2"/>
                  <c:y val="-3.72003322839129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560158432274492E-2"/>
                  <c:y val="-5.45604873497389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Валовый сбор картофеля, тыс.тн.</c:v>
                </c:pt>
                <c:pt idx="1">
                  <c:v>Валовый сбор технических культур, тыс. тн.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21.3</c:v>
                </c:pt>
                <c:pt idx="1">
                  <c:v>22.6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Валовый сбор картофеля, тыс.тн.</c:v>
                </c:pt>
                <c:pt idx="1">
                  <c:v>Валовый сбор технических культур, тыс. тн.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8907968"/>
        <c:axId val="268908352"/>
        <c:axId val="268908736"/>
      </c:bar3DChart>
      <c:catAx>
        <c:axId val="26890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8908352"/>
        <c:crosses val="autoZero"/>
        <c:auto val="1"/>
        <c:lblAlgn val="ctr"/>
        <c:lblOffset val="100"/>
        <c:noMultiLvlLbl val="0"/>
      </c:catAx>
      <c:valAx>
        <c:axId val="268908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8907968"/>
        <c:crosses val="autoZero"/>
        <c:crossBetween val="between"/>
      </c:valAx>
      <c:serAx>
        <c:axId val="268908736"/>
        <c:scaling>
          <c:orientation val="minMax"/>
        </c:scaling>
        <c:delete val="1"/>
        <c:axPos val="b"/>
        <c:majorTickMark val="none"/>
        <c:minorTickMark val="none"/>
        <c:tickLblPos val="nextTo"/>
        <c:crossAx val="268908352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9837592102687365"/>
          <c:y val="0.15177118828501554"/>
          <c:w val="0.1842692965272677"/>
          <c:h val="5.07510171019984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1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молока</a:t>
            </a:r>
            <a:r>
              <a:rPr lang="ru-RU" sz="2400" b="1" i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мяса, тыс. тонн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8.0845965311317186E-2"/>
          <c:y val="1.27060684204399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1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9348705509001785"/>
          <c:w val="0.9940376478923254"/>
          <c:h val="0.6302995605023630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3942136994006301E-2"/>
                  <c:y val="-1.1739899295698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6365282196403775E-2"/>
                  <c:y val="-2.6414773415321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7091692469247333E-3"/>
                  <c:y val="-2.5756171797316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Молоко, всего</c:v>
                </c:pt>
                <c:pt idx="1">
                  <c:v>Молоко, общественный сектор</c:v>
                </c:pt>
                <c:pt idx="2">
                  <c:v>Мясо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14.3</c:v>
                </c:pt>
                <c:pt idx="1">
                  <c:v>6.8</c:v>
                </c:pt>
                <c:pt idx="2">
                  <c:v>1.4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2730564392807549E-3"/>
                  <c:y val="-4.6959597182793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8669080554725538E-2"/>
                  <c:y val="-4.6959597182793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8486154115412227E-3"/>
                  <c:y val="-4.6361109235169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Молоко, всего</c:v>
                </c:pt>
                <c:pt idx="1">
                  <c:v>Молоко, общественный сектор</c:v>
                </c:pt>
                <c:pt idx="2">
                  <c:v>Мясо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14.2</c:v>
                </c:pt>
                <c:pt idx="1">
                  <c:v>7.6</c:v>
                </c:pt>
                <c:pt idx="2">
                  <c:v>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Молоко, всего</c:v>
                </c:pt>
                <c:pt idx="1">
                  <c:v>Молоко, общественный сектор</c:v>
                </c:pt>
                <c:pt idx="2">
                  <c:v>Мясо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8981640"/>
        <c:axId val="192898224"/>
        <c:axId val="268982024"/>
      </c:bar3DChart>
      <c:catAx>
        <c:axId val="268981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2898224"/>
        <c:crosses val="autoZero"/>
        <c:auto val="1"/>
        <c:lblAlgn val="ctr"/>
        <c:lblOffset val="100"/>
        <c:noMultiLvlLbl val="0"/>
      </c:catAx>
      <c:valAx>
        <c:axId val="1928982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8981640"/>
        <c:crosses val="autoZero"/>
        <c:crossBetween val="between"/>
      </c:valAx>
      <c:serAx>
        <c:axId val="268982024"/>
        <c:scaling>
          <c:orientation val="minMax"/>
        </c:scaling>
        <c:delete val="1"/>
        <c:axPos val="b"/>
        <c:majorTickMark val="none"/>
        <c:minorTickMark val="none"/>
        <c:tickLblPos val="nextTo"/>
        <c:crossAx val="192898224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4.3901323004637859E-2"/>
          <c:y val="0.1258126122903179"/>
          <c:w val="0.25020681410610018"/>
          <c:h val="5.6123882745213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отгруженных товаров, млн. руб.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6085285736573003"/>
          <c:y val="2.95623994927658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9.7772040774266281E-2"/>
          <c:w val="0.99605934307952715"/>
          <c:h val="0.6968174492286828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91684519258044E-3"/>
                  <c:y val="-5.2302706794893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2175482019967144E-2"/>
                  <c:y val="-4.7754645334467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424.3</c:v>
                </c:pt>
                <c:pt idx="1">
                  <c:v>174.7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491898750354529E-2"/>
                  <c:y val="-4.77546453344678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725160673322397E-2"/>
                  <c:y val="-5.91247989855316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597.1</c:v>
                </c:pt>
                <c:pt idx="1">
                  <c:v>337.6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2896264"/>
        <c:axId val="192894696"/>
        <c:axId val="140760808"/>
      </c:bar3DChart>
      <c:catAx>
        <c:axId val="192896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2894696"/>
        <c:crosses val="autoZero"/>
        <c:auto val="1"/>
        <c:lblAlgn val="ctr"/>
        <c:lblOffset val="100"/>
        <c:noMultiLvlLbl val="0"/>
      </c:catAx>
      <c:valAx>
        <c:axId val="19289469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2896264"/>
        <c:crosses val="autoZero"/>
        <c:crossBetween val="between"/>
      </c:valAx>
      <c:serAx>
        <c:axId val="140760808"/>
        <c:scaling>
          <c:orientation val="minMax"/>
        </c:scaling>
        <c:delete val="1"/>
        <c:axPos val="b"/>
        <c:majorTickMark val="none"/>
        <c:minorTickMark val="none"/>
        <c:tickLblPos val="nextTo"/>
        <c:crossAx val="192894696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31997486390401059"/>
          <c:y val="0.93754616327146711"/>
          <c:w val="0.20853442754726598"/>
          <c:h val="5.8523523773558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тыс. руб.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94312396661809E-2"/>
          <c:y val="0.13030694864126324"/>
          <c:w val="0.9636263417668407"/>
          <c:h val="0.757204269074982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3957282124528131E-2"/>
                  <c:y val="-2.4644153940968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498657011966027E-2"/>
                  <c:y val="-1.0927802717882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376876590050214E-3"/>
                  <c:y val="-1.9715323152775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Заработная плата</c:v>
                </c:pt>
                <c:pt idx="1">
                  <c:v>Пенсия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</c:v>
                </c:pt>
                <c:pt idx="1">
                  <c:v>17.100000000000001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5376876590051146E-3"/>
                  <c:y val="-3.2037400123259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49865701196599E-3"/>
                  <c:y val="-6.2834865627822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688438295025573E-2"/>
                  <c:y val="-3.4501815517356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Заработная плата</c:v>
                </c:pt>
                <c:pt idx="1">
                  <c:v>Пенсия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43.7</c:v>
                </c:pt>
                <c:pt idx="1">
                  <c:v>17.7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Среднеобластной показатель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2688438295025573E-2"/>
                  <c:y val="-3.6966230911453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498657011965916E-2"/>
                  <c:y val="-2.4587556115234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Заработная плата</c:v>
                </c:pt>
                <c:pt idx="1">
                  <c:v>Пенсия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65.5</c:v>
                </c:pt>
                <c:pt idx="1">
                  <c:v>19.399999999999999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2899400"/>
        <c:axId val="192897048"/>
        <c:axId val="0"/>
      </c:bar3DChart>
      <c:catAx>
        <c:axId val="192899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2897048"/>
        <c:crosses val="autoZero"/>
        <c:auto val="1"/>
        <c:lblAlgn val="ctr"/>
        <c:lblOffset val="100"/>
        <c:noMultiLvlLbl val="0"/>
      </c:catAx>
      <c:valAx>
        <c:axId val="192897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2899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638647264612488"/>
          <c:y val="0.31646780580872413"/>
          <c:w val="0.3883874013998444"/>
          <c:h val="0.368530618517811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0E753-E654-4DBB-88B5-199BF758B3DF}" type="datetimeFigureOut">
              <a:rPr lang="ru-RU" smtClean="0"/>
              <a:t>15.12.2023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DB1B3-A8B5-4AA1-821C-D2F13B51D7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05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683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353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108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45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534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996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464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534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46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872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582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837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47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794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36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425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35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762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048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5249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181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85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73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4D72-E055-4E73-A0F9-FD27C465972E}" type="datetime1">
              <a:rPr lang="ru-RU" smtClean="0"/>
              <a:t>15.12.2023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775F-CD74-44BF-9E26-66B4A6E8BF82}" type="datetime1">
              <a:rPr lang="ru-RU" smtClean="0"/>
              <a:t>15.12.2023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85F6-5A48-41F2-A8C7-C155BB2AAD1C}" type="datetime1">
              <a:rPr lang="ru-RU" smtClean="0"/>
              <a:t>15.12.2023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0A38C-D82C-3643-AE1D-5708769B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260" y="1060529"/>
            <a:ext cx="864155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0C9EA5E-CAB8-5E4E-94F6-DB476A1E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260" y="3403592"/>
            <a:ext cx="864155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B6FC98-ED6B-6A41-8629-0CB1D7BD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70CB-A6E2-46D7-A262-F10FDCD502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B226DD-5D97-794E-8E4B-4DB5BC33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541231-20C1-6C4D-BFE9-FFC3D735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6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9CDBCC-0DA3-C44D-9508-F616E894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F068F3-AF5A-134D-B058-40378CDF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933EC0-23C7-EF4F-944F-AC032DA4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D7352-F571-47AB-AF89-4AA5881630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CE6801-B442-534E-BBAD-D2CBCAB3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3E4B9F-B94A-6248-8B68-C5F2D37D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11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EB9264-532A-AD40-B97E-14008268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41" y="1615545"/>
            <a:ext cx="9937790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2403E91-000C-D94A-9B93-0A2DB624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141" y="4336618"/>
            <a:ext cx="9937790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CD51D9-F17A-8C4A-8630-0C22DA4A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9FE10-9FA3-4D4F-8D5D-0A84D00173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0F3EE6-B777-1745-A8B6-17F4291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3825C8-FC9A-0B4B-84AD-138E0D8D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36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DD59E1-7670-8542-8CFE-46842BF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A5DB63-04AA-3D47-8216-FB1BEE2B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143" y="1725046"/>
            <a:ext cx="4896882" cy="411161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0AFDD5C-76B0-964F-AB5E-9DFC15A1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3050" y="1725046"/>
            <a:ext cx="4896882" cy="411161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B86AA90-AA98-CB48-B2AE-6E7070E5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6732-E206-4A57-9D84-6BC30D6F29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1AF312-494C-1C4C-9090-DB6E16CF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C98F69-2205-0949-86F7-397B50A6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81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E8289C-D1A5-0143-8586-B165BD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3" y="345010"/>
            <a:ext cx="9937790" cy="12525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81C3612-6539-8344-9941-49ED82E72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644" y="1588543"/>
            <a:ext cx="4874377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9F2FF5B-8854-7F48-8671-0D744EB2B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644" y="2367064"/>
            <a:ext cx="4874377" cy="3481594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1A552DC-2A3C-7D42-825D-3064509B2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3050" y="1588543"/>
            <a:ext cx="4898383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F9F09A6-93A2-4E46-AD73-11FA991EF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3050" y="2367064"/>
            <a:ext cx="4898383" cy="3481594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1D2A53A-2B5F-424A-B07E-ADE5CB36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C978-08CE-4D12-8247-CEAEBF9B81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0834DB9-EC37-884E-B3B1-3142D133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AD7436-358C-C645-BFB1-70475A9E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68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1E2BE0-89C8-164B-A30D-E75C9F7E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0E6E7E5-4CEE-B84E-9516-D36EEDE1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1D98-71F1-4988-B968-E00F5372CD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6EAFA2D-E476-9244-AFBF-5F97B34F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018FE48-F727-7745-B7CF-08B3F9F7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90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FCB4E26-8768-0340-B456-11D7D853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567A-9C9C-418B-A58C-8187939F72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BDC5B98-E694-E44C-A579-6149E163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D860643-982F-6442-996A-B9089E3B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9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EDCCEC-14B4-6F47-A7A5-CB0047C7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FAFAE1-B1E8-4E49-811A-DE26E21A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DD5F40-9291-7646-B6AC-475133637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31F5E8-7700-994A-B4F7-7EDE729D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0B6E9-85F4-45AB-94CA-13594E16F6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58D354C-A924-BF43-AD1B-3B768F8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D836FA-BC64-1342-BA42-A6E579A1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4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FF64-19FB-4B83-8FEF-45547E93D17B}" type="datetime1">
              <a:rPr lang="ru-RU" smtClean="0"/>
              <a:t>15.12.2023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EFA7B7-4D79-0642-8A33-45BCA1F2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EF2026C-0572-854F-8169-4B3CA7C6F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F580F4D-D091-034B-8338-E4AE0149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439D5E3-E6F4-F541-9D74-15EBB6F6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3913-AF2D-4B25-827C-68B2BB3324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E6891F5-A11C-234E-85F7-D52B3C2A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A3BC86-585E-8E45-B03C-E187155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47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12175F-731D-354E-8AE0-FBB5211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C2AC4FE-C683-BD4E-9A5D-2E9F494B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58FE50-5A40-634B-9334-D5B92869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FA5C-89FC-4D0D-924A-01F72632D9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DD0539-736E-0643-9FB4-9E641DEF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F6E402-375B-1447-8342-3E0FA377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91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B22AFE0-EB3C-6246-8FF6-33988B19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5485" y="345009"/>
            <a:ext cx="2484447" cy="549164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17BFB4D-71A7-3D45-B9AC-3118DF5A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2143" y="345009"/>
            <a:ext cx="7309316" cy="5491649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2DE0C9-D22C-AE45-95A3-E3A66089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0F72E-E46D-4E6A-8D54-F388F18F85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9C5573-82C4-1E43-BAD5-19C39914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3C4444-37AB-7B42-83EB-A8055391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69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FE3D-DD02-4A5E-91FD-F73D7BFDEE6D}" type="datetime1">
              <a:rPr lang="ru-RU" smtClean="0"/>
              <a:t>15.12.2023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78AC2-41D1-4504-801E-3FB06B92D286}" type="datetime1">
              <a:rPr lang="ru-RU" smtClean="0"/>
              <a:t>15.12.2023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FD4-4968-4F0E-A30E-EE3C00B3F68F}" type="datetime1">
              <a:rPr lang="ru-RU" smtClean="0"/>
              <a:t>15.12.2023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0319-D0C7-40BA-8FA1-6C3F83CC364A}" type="datetime1">
              <a:rPr lang="ru-RU" smtClean="0"/>
              <a:t>15.12.2023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BD96-B136-4637-8C8D-08318B95AAF4}" type="datetime1">
              <a:rPr lang="ru-RU" smtClean="0"/>
              <a:t>15.12.2023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5684-FBA0-43B7-98FC-696CB6F798A4}" type="datetime1">
              <a:rPr lang="ru-RU" smtClean="0"/>
              <a:t>15.12.2023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5A43-A74A-42B0-9689-0936096AF44D}" type="datetime1">
              <a:rPr lang="ru-RU" smtClean="0"/>
              <a:t>15.12.2023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72934-D405-42E6-8531-75FEE0DC61E1}" type="datetime1">
              <a:rPr lang="ru-RU" smtClean="0"/>
              <a:t>15.12.2023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094F21-32B5-4247-883F-C8D66E7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43" y="345010"/>
            <a:ext cx="9937790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845E64-CA5A-F145-90B1-9D539D04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143" y="1725046"/>
            <a:ext cx="9937790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8D9B7F-1B34-5E41-9AC7-5B8DA2792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143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fld id="{85CC6C83-C18B-40C6-90EF-228B4D6CE3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5E17BB-70DD-1B4E-B2B2-D7861223E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688" y="6006163"/>
            <a:ext cx="38887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3B616E-181F-4B41-A5A6-A866A9493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7465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64017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5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chart" Target="../charts/char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hart" Target="../charts/char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58" y="-2668"/>
            <a:ext cx="10493917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413" y="1218631"/>
            <a:ext cx="7416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послание 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Крапивинского муниципального округа 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Климиной Татьяны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Ивановны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2024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69" y="151305"/>
            <a:ext cx="1402161" cy="10673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317" y="34007"/>
            <a:ext cx="1572904" cy="12436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629" y="215752"/>
            <a:ext cx="576063" cy="10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5997" y="214131"/>
            <a:ext cx="3952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67" y="950978"/>
            <a:ext cx="7614564" cy="12193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341964966"/>
              </p:ext>
            </p:extLst>
          </p:nvPr>
        </p:nvGraphicFramePr>
        <p:xfrm>
          <a:off x="0" y="930811"/>
          <a:ext cx="11017621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77061" y="1729717"/>
            <a:ext cx="540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«Златозара» -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Младенов А.В.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</a:t>
            </a: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«Хутор»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130,4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ц/га</a:t>
            </a:r>
          </a:p>
          <a:p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культуры: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Тупицин А.Н.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26,1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ц/га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Степаненко А.П.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25,5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ц/га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«Златозара»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25,3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ц/га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«Плотниковское»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22,1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ц/га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94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4493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7294" y="214131"/>
            <a:ext cx="3849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04558450"/>
              </p:ext>
            </p:extLst>
          </p:nvPr>
        </p:nvGraphicFramePr>
        <p:xfrm>
          <a:off x="1" y="1156780"/>
          <a:ext cx="9442042" cy="5179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772134" y="5648289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Агрохолдинг «Кузбасский»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11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5093" y="1871935"/>
            <a:ext cx="496855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5188" y="1007839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7294" y="214131"/>
            <a:ext cx="3849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1077" y="5180472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Малашкина О.В.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437" y="5180472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Щетинина О.А.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05" y="1433421"/>
            <a:ext cx="4896544" cy="4627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1409" y="5580582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«Агрохолдинг «Кузбасский»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012" y="1433421"/>
            <a:ext cx="5400959" cy="462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3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5188" y="1007839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7294" y="214131"/>
            <a:ext cx="3849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442" y="1024555"/>
            <a:ext cx="90723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земельных участков из невостребованных долей, право собственности на которые было зарегистрировано: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1312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земельных участков общей площадью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14107,6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Земли сельскохозяйственного назначения представлены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сельскохозяйственным организациям :</a:t>
            </a:r>
            <a:endParaRPr lang="ru-RU" sz="24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14107,6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га – 2022 год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2023 год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2000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 введены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оборот</a:t>
            </a:r>
            <a:endParaRPr lang="ru-RU" sz="2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13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4493" y="813968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48669" y="96254"/>
            <a:ext cx="3568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44970620"/>
              </p:ext>
            </p:extLst>
          </p:nvPr>
        </p:nvGraphicFramePr>
        <p:xfrm>
          <a:off x="-935706" y="679625"/>
          <a:ext cx="13537504" cy="5584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14342" y="1777039"/>
            <a:ext cx="51845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отгруженной продукции видам деятельности: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полезных ископаемых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53,2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обрабатывающие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30,1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электрической энергией, газом и паром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водоотведение, организация сбора и утилизации отходов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20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428" y="78726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</a:t>
            </a:r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среднее предпринимательство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428" y="794935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312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субъектов МСП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76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самозанятые</a:t>
            </a:r>
            <a:endParaRPr lang="ru-RU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2645" y="5832375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Зеленогорский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0997" y="779655"/>
            <a:ext cx="46204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ИП вновь зарегистрированных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новых рабочих мест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80" y="2188361"/>
            <a:ext cx="5289025" cy="39019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037" y="2179930"/>
            <a:ext cx="5544616" cy="391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428" y="78726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</a:t>
            </a:r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среднее предпринимательство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32645" y="5832375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Зеленогорский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941" y="1422416"/>
            <a:ext cx="2855974" cy="46138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098" y="1422416"/>
            <a:ext cx="3510420" cy="46139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25" y="1105791"/>
            <a:ext cx="4266584" cy="25800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24" y="3745284"/>
            <a:ext cx="4266585" cy="25350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01197" y="5642718"/>
            <a:ext cx="4176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  Кащенко А.М.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324" y="5873550"/>
            <a:ext cx="22974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«Кондитерская»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5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2018" y="1022437"/>
            <a:ext cx="59699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Обновление материально – технической базы: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втомобиль УАЗ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автомобиль скорой медицинской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помощи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втоматизированы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рабочих мест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медицинское оборудование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093" y="3393322"/>
            <a:ext cx="4926395" cy="29553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1122" y="3599547"/>
            <a:ext cx="5658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Построено модульное здание врачебной амбулатории в селе Борисово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Построено модульное здание фельдшерско - акушерского пункта в поселке Красные Ключи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65093" y="5907871"/>
            <a:ext cx="4680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Модульная ВА в селе Борисово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6"/>
          <a:stretch/>
        </p:blipFill>
        <p:spPr>
          <a:xfrm>
            <a:off x="6265093" y="868211"/>
            <a:ext cx="3097625" cy="24484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95179" y="2845331"/>
            <a:ext cx="3067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 СМП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1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4270" y="768003"/>
            <a:ext cx="757819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укомплектованность врачами –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49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%: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работает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врача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трудоустроено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врача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 получили выплату по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программе «Земский доктор»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укомплектованность средним медицинским персоналом –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66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%: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численность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среднего медицинского персонала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109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трудоустроено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получили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выплату по программе «Земский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фельдшер»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диспансеризация детского и взрослого населения будет выполнена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ru-RU" sz="26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32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32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253" y="1858874"/>
            <a:ext cx="3672408" cy="375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181" y="1799926"/>
            <a:ext cx="4348428" cy="37936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9162" y="712406"/>
            <a:ext cx="742866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Смертность: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низилась на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-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242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человека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смертности, человек: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болезней кровообращения –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69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</a:rPr>
              <a:t>злокачественных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новообразований –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47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внешних причин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 </a:t>
            </a:r>
            <a:r>
              <a:rPr lang="ru-RU" sz="2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выездов бригады врачей 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КОКБ: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осмотрено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1319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человек, в том числе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229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дети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249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выездов бригады </a:t>
            </a:r>
            <a:r>
              <a:rPr lang="ru-RU" sz="2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врачей </a:t>
            </a:r>
            <a:endParaRPr lang="ru-RU" sz="26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Крапивинской больницы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проведено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119</a:t>
            </a:r>
            <a:r>
              <a:rPr lang="ru-RU" sz="2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теле- ЭКГ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проведено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138</a:t>
            </a:r>
            <a:r>
              <a:rPr lang="ru-RU" sz="2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телемедицинских консультаций</a:t>
            </a:r>
            <a:endParaRPr lang="ru-RU" sz="26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7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5493" y="2368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4533" y="143743"/>
            <a:ext cx="48538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тоги 2023 года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21" y="3839315"/>
            <a:ext cx="3888432" cy="2520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21" y="1467182"/>
            <a:ext cx="3465855" cy="22769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829" y="1467182"/>
            <a:ext cx="3888432" cy="22769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9229" y="3839315"/>
            <a:ext cx="3816423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920" y="1367377"/>
            <a:ext cx="3413732" cy="2376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251" y="3839314"/>
            <a:ext cx="3222320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6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24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2565" y="807615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«Успех каждого ребенка»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461" y="5664252"/>
            <a:ext cx="1051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 дом детского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13" y="1625622"/>
            <a:ext cx="3960440" cy="36464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297" y="1625623"/>
            <a:ext cx="3859227" cy="36464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967" y="1625621"/>
            <a:ext cx="3306701" cy="364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8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981" y="1977051"/>
            <a:ext cx="6109661" cy="3855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24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2565" y="807615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воспитание»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21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10352" y="1326060"/>
            <a:ext cx="538234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Участвуют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школы в проекте «Навигаторы детства»: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Крапивинская СОШ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Зеленогорская СОШ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Перехляйская ООШ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Барачатская ООШ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у детей и молодежи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1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64493" y="1007839"/>
            <a:ext cx="73929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Кадетский класс</a:t>
            </a:r>
            <a:endParaRPr lang="ru-RU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5225" y="5658456"/>
            <a:ext cx="721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Борисовская школа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5" y="1721693"/>
            <a:ext cx="4392488" cy="37210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902" y="1721693"/>
            <a:ext cx="4248471" cy="37210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13365" y="2159967"/>
            <a:ext cx="29523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оставлены флаги и гербы в </a:t>
            </a:r>
            <a:r>
              <a:rPr 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 округа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еализуется проект «Орлята России»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9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23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81762" y="862800"/>
            <a:ext cx="84969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 программе «Модернизация объектов социальной сферы и жилого фонда КМО»</a:t>
            </a:r>
            <a:endParaRPr lang="ru-RU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885" y="1755352"/>
            <a:ext cx="4327696" cy="45958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46681" y="5594355"/>
            <a:ext cx="35790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детского творчества 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29" y="1744151"/>
            <a:ext cx="5578381" cy="46070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1503" y="5594355"/>
            <a:ext cx="35538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Тарадановская школа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9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24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64493" y="869043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«Кузбасс – твоя инициатива»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70" y="1392263"/>
            <a:ext cx="4032448" cy="47281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6536" y="5606053"/>
            <a:ext cx="3898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Зеленовская школа (ограждение)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879" y="1392262"/>
            <a:ext cx="2874576" cy="47281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31879" y="5472335"/>
            <a:ext cx="336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Банновская школа (ограждение)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05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8350" y="869185"/>
            <a:ext cx="60012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оздоровительная кампания: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ункционировало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организаций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отдохнуло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1370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ЕГЭ сдали все выпускники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25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500" y="3168080"/>
            <a:ext cx="4536505" cy="3024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6500" y="5754332"/>
            <a:ext cx="41764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Лагерь труда и отдыха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102" y="2087959"/>
            <a:ext cx="3888431" cy="41044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15908" y="5704328"/>
            <a:ext cx="4104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Лагерь палаточного типа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12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8469" y="1655911"/>
            <a:ext cx="75316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граждан,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пользующихся льготами 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6938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льготники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льготники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4945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пенсия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26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1157" y="1655911"/>
            <a:ext cx="4536504" cy="38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3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084" y="1236010"/>
            <a:ext cx="6913126" cy="616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Финансовая помощь: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адресная </a:t>
            </a:r>
            <a:r>
              <a:rPr lang="ru-RU" sz="3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 </a:t>
            </a: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367</a:t>
            </a: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социальная поддержка </a:t>
            </a:r>
            <a:r>
              <a:rPr lang="ru-RU" sz="3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540</a:t>
            </a:r>
            <a:r>
              <a:rPr lang="ru-RU" sz="3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отдых в </a:t>
            </a:r>
            <a:r>
              <a:rPr lang="ru-RU" sz="3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ГАУ КО «Санаторий «Борисовский</a:t>
            </a: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3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ветеранов труда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выезда мобильной бригады: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 и консультации – </a:t>
            </a:r>
            <a:r>
              <a:rPr lang="ru-RU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464 </a:t>
            </a: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737</a:t>
            </a: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«надомникам» оказано </a:t>
            </a:r>
            <a:r>
              <a:rPr lang="ru-RU" sz="3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250</a:t>
            </a: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3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тысяч услуг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315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315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315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27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189" y="1510040"/>
            <a:ext cx="3600400" cy="449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8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696" y="835342"/>
            <a:ext cx="660647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долговременного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ухода: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«служба сиделок» 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сотрудников прошли обучение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межведомственное взаимодействие по инвалидам и гражданам старше 60 лет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обильное приложение «Оптима Дом»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абота координационного центра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бновлены средства реабилитации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функционирует «школа ухода»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«Социальное такси» -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156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помощь волонтеров 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191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получатель услуг</a:t>
            </a:r>
            <a:endParaRPr lang="ru-RU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28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4351" y="1450027"/>
            <a:ext cx="3456383" cy="21815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4351" y="3689362"/>
            <a:ext cx="3456383" cy="24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526" y="1640930"/>
            <a:ext cx="3816423" cy="4710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905" y="391564"/>
            <a:ext cx="440630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работы 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еятельность ИП -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едение ЛПХ -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ные мероприятия -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175" y="768003"/>
            <a:ext cx="72588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контрактов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52526" y="5951062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Массажный салон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327" y="2694158"/>
            <a:ext cx="4226129" cy="3667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89029" y="5904383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Столярный цех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5493" y="2368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49335" y="136280"/>
            <a:ext cx="6120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СВО: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участников боевых действий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контрактников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0957" y="881417"/>
            <a:ext cx="70571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бесплатное питание в школе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бесплатный детский сад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бесплатное дополнительное образование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оздоровление в «Сибирской сказке»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124" y="3384103"/>
            <a:ext cx="56703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участников СВО: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на патронаже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материальная помощь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надомное обслуживание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установлены АДПИ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установлены ДУГИ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получили уголь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069" y="3552600"/>
            <a:ext cx="4464496" cy="27985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834" y="1525154"/>
            <a:ext cx="3068413" cy="18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6741" y="1100354"/>
            <a:ext cx="51845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здания СРЦ – </a:t>
            </a:r>
            <a:r>
              <a:rPr lang="ru-RU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 «Курс на семью» – </a:t>
            </a:r>
            <a:r>
              <a:rPr lang="ru-RU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464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СРЦ: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2700</a:t>
            </a: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человек, из них </a:t>
            </a:r>
            <a:r>
              <a:rPr lang="ru-RU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406</a:t>
            </a: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оздоровление – </a:t>
            </a:r>
            <a:r>
              <a:rPr lang="ru-RU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ребенка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037" y="1472130"/>
            <a:ext cx="5328592" cy="457626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023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162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98977" y="780888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98673" y="149536"/>
            <a:ext cx="1714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44814" y="5950243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7244" y="5616351"/>
            <a:ext cx="1962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Стало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3748" y="886723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многофункционального культурного центра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оборудования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31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030" y="1922621"/>
            <a:ext cx="5688632" cy="41761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46" y="2377552"/>
            <a:ext cx="5040560" cy="372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6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36501" y="100783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Перехляйский сельский дом культуры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66954" y="5536655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кровли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52" y="1727919"/>
            <a:ext cx="4982121" cy="42088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601" y="1727919"/>
            <a:ext cx="5715771" cy="420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6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33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88761" y="101673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школа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8749" y="5947834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гт. Крапивинский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3205" y="5590537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Хоккейная коробка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6646" y="2100806"/>
            <a:ext cx="3744416" cy="35306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409" y="1777024"/>
            <a:ext cx="4680520" cy="41323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6401" y="1566404"/>
            <a:ext cx="2628292" cy="45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34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21" y="1542204"/>
            <a:ext cx="6227561" cy="44639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80517" y="935831"/>
            <a:ext cx="80648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«Крещенские вечерки»</a:t>
            </a:r>
            <a:endParaRPr lang="ru-RU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125" y="1779077"/>
            <a:ext cx="4824536" cy="399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1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27187" y="927035"/>
            <a:ext cx="6038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шахтерский Сабантуй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35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015" y="1943943"/>
            <a:ext cx="3960440" cy="38591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429" y="1426692"/>
            <a:ext cx="2880320" cy="46085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765" y="2159967"/>
            <a:ext cx="403244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5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36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08509" y="863823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«Железное кружево»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146" y="2968791"/>
            <a:ext cx="3017782" cy="5425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867" y="1959778"/>
            <a:ext cx="4824537" cy="35311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70" y="2159967"/>
            <a:ext cx="3600400" cy="29118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821" y="1693648"/>
            <a:ext cx="2664296" cy="421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8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933" y="1573104"/>
            <a:ext cx="6060893" cy="4433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80517" y="952576"/>
            <a:ext cx="3192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«Истоки»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2792" y="1016335"/>
            <a:ext cx="4548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Рок-фестиваль «Колючая крапива»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37</a:t>
            </a:fld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79" y="1362376"/>
            <a:ext cx="3910407" cy="26037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79" y="4092011"/>
            <a:ext cx="3910407" cy="22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1799" y="222826"/>
            <a:ext cx="1202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08509" y="74604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891" y="778745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систематически занимающихся физической культурой составила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58,8%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38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6"/>
          <a:stretch/>
        </p:blipFill>
        <p:spPr>
          <a:xfrm>
            <a:off x="72405" y="1663160"/>
            <a:ext cx="3742487" cy="42677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7201197" y="1569170"/>
            <a:ext cx="4071872" cy="44775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2845" y="2115044"/>
            <a:ext cx="3024336" cy="328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9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9097" y="222826"/>
            <a:ext cx="3888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74604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0494" y="728320"/>
            <a:ext cx="551430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трудоустроено в летнее время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подростков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добровольцев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волонтерских </a:t>
            </a:r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отрядов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помощь - более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 </a:t>
            </a:r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акциях, посвященных  78- летию Победы</a:t>
            </a:r>
            <a:endParaRPr lang="ru-RU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39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093" y="1415182"/>
            <a:ext cx="3960440" cy="494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5493" y="2368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4162" y="143743"/>
            <a:ext cx="77175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Гуманитарная помощь: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тонн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координатор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542" y="2205846"/>
            <a:ext cx="3109017" cy="41058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014" y="601708"/>
            <a:ext cx="3888433" cy="28930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942" y="3672135"/>
            <a:ext cx="4824536" cy="267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7081" y="849045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21664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2161301" y="190263"/>
            <a:ext cx="772351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95840" y="982879"/>
            <a:ext cx="682543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зиме: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</a:t>
            </a:r>
            <a:r>
              <a:rPr lang="ru-RU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котельных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отопительный сезон начат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сентября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своено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40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524" y="1672047"/>
            <a:ext cx="3237257" cy="41578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10" y="2809124"/>
            <a:ext cx="2964779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377" y="2680121"/>
            <a:ext cx="3255546" cy="367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03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7081" y="849045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21664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2161301" y="190263"/>
            <a:ext cx="772351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7081" y="1052725"/>
            <a:ext cx="862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Теплоснабжение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41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61" y="1696447"/>
            <a:ext cx="3096344" cy="3775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845" y="1514390"/>
            <a:ext cx="3240360" cy="4389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1238" y="1514390"/>
            <a:ext cx="3384734" cy="43899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461" y="5544343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задвижек, 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пгт. Зеленогорский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7502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7081" y="849045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21664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2161301" y="190263"/>
            <a:ext cx="772351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7081" y="1052725"/>
            <a:ext cx="862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 и водоотведение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45" y="1738624"/>
            <a:ext cx="3456384" cy="38777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845" y="1738625"/>
            <a:ext cx="3456384" cy="4267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3245" y="1738624"/>
            <a:ext cx="3456384" cy="4267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2445" y="5688359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водопроводных сетей, пгт. Зеленогорский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1418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7081" y="849045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21664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2161301" y="190263"/>
            <a:ext cx="772351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7081" y="1052725"/>
            <a:ext cx="862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Энергоснабжение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43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885" y="1519172"/>
            <a:ext cx="3335721" cy="46151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69" y="1514390"/>
            <a:ext cx="3517627" cy="4619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473" y="1514390"/>
            <a:ext cx="3316511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144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936501" y="803911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559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926175" y="89857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5840" y="793633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жилья управляющими компаниями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44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14" y="1365020"/>
            <a:ext cx="6120680" cy="4641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906" y="5606053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Частичный ремонт кровли д. 4д, пгт. Зеленогорский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940" y="1377915"/>
            <a:ext cx="3336745" cy="4628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21842" y="5472335"/>
            <a:ext cx="3547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подъездов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2573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847" y="1729854"/>
            <a:ext cx="3067463" cy="4606032"/>
          </a:xfrm>
          <a:prstGeom prst="rect">
            <a:avLst/>
          </a:prstGeom>
        </p:spPr>
      </p:pic>
      <p:pic>
        <p:nvPicPr>
          <p:cNvPr id="78" name="Рисунок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47737" y="807479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0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68507" y="177324"/>
            <a:ext cx="8880116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3954" y="1016362"/>
            <a:ext cx="289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7674" y="1021968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общественных пространств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834" y="5742211"/>
            <a:ext cx="310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Зеленогорский, д. 81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3772" y="5949126"/>
            <a:ext cx="4709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аллея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674" y="1776536"/>
            <a:ext cx="4022338" cy="4559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5152" y="5942266"/>
            <a:ext cx="3782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«Аллея Интернационалистов»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601" y="2059167"/>
            <a:ext cx="3700237" cy="29811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8429" y="4608239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№ 83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838" y="5374549"/>
            <a:ext cx="3761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гт. Зеленогорский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020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864491" y="74139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1257" y="415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70694" y="125276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86516" y="5766692"/>
            <a:ext cx="575945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пгт. Крапивинский, ул.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Мостовая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4491" y="851845"/>
            <a:ext cx="7992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жилищные условия улучшат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46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109" y="1439886"/>
            <a:ext cx="4489090" cy="41424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46" y="1439887"/>
            <a:ext cx="5784224" cy="414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5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96" y="1739328"/>
            <a:ext cx="5454708" cy="4277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89" y="794336"/>
            <a:ext cx="10767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асфальтобетонного покрытия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пгт. Крапивинский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47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069" y="1739328"/>
            <a:ext cx="5184576" cy="42651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8696" y="5616351"/>
            <a:ext cx="3913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Заречная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21077" y="5616351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Рекордная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06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355" y="1655912"/>
            <a:ext cx="5575281" cy="4248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5927" y="802826"/>
            <a:ext cx="891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 дорожного движения», пгт Крапивинский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927" y="4968279"/>
            <a:ext cx="3949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Ломоносова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48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44" y="1655911"/>
            <a:ext cx="4902261" cy="42484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4905" y="5203551"/>
            <a:ext cx="485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16316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Пешеходный переход и знаки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</a:p>
          <a:p>
            <a:pPr lvl="0" defTabSz="816316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Советская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6355" y="5192592"/>
            <a:ext cx="6295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тротуара и ограждения по </a:t>
            </a:r>
          </a:p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Мостовая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7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046" y="1765556"/>
            <a:ext cx="5544616" cy="44268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37" y="1765556"/>
            <a:ext cx="5328592" cy="4426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05" y="807450"/>
            <a:ext cx="10767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 по национальному проекту «Безопасные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качественные дороги»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696" y="5704328"/>
            <a:ext cx="4849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дороги Крапивино - Панфилово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3231" y="5678999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моста через р. Кедровка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79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9177" y="222826"/>
            <a:ext cx="1347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Ураган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54" y="1079847"/>
            <a:ext cx="3888432" cy="27363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4493" y="3395656"/>
            <a:ext cx="3434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Зеленогорская школа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602" y="1079847"/>
            <a:ext cx="4032447" cy="27363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61287" y="3411044"/>
            <a:ext cx="3672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Тарадановский детский сад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316" y="3901010"/>
            <a:ext cx="3986733" cy="24260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61037" y="5896131"/>
            <a:ext cx="374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Борисовский детский сад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53" y="3901010"/>
            <a:ext cx="4175711" cy="24260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4493" y="5951062"/>
            <a:ext cx="507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школа, пгт. Крапивинский</a:t>
            </a:r>
            <a:endParaRPr lang="ru-RU" sz="1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24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758" y="1396224"/>
            <a:ext cx="3240360" cy="4609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05" y="807450"/>
            <a:ext cx="1076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Летнее содержание дорог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50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422" y="1799926"/>
            <a:ext cx="2880319" cy="38884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33" y="1404641"/>
            <a:ext cx="3852019" cy="4601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10216" y="5554706"/>
            <a:ext cx="3246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Перехляй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422" y="5288250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Крапивинский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38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864493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1464" y="4161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7989" y="203535"/>
            <a:ext cx="540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141" y="1079847"/>
            <a:ext cx="484208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мест захоронения </a:t>
            </a:r>
            <a:endParaRPr lang="ru-RU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фасада 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СДК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кровли и оконных блоков </a:t>
            </a:r>
            <a:endParaRPr lang="ru-RU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территорий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 общеобразовательных 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площадки </a:t>
            </a:r>
            <a:endParaRPr lang="ru-RU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спортивной площадки</a:t>
            </a:r>
            <a:endParaRPr lang="ru-RU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51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9843" y="1562155"/>
            <a:ext cx="5465809" cy="4171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2985" y="5037339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места захоронения в пгт. Зеленогорский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22" y="1331379"/>
            <a:ext cx="4104456" cy="4674784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4493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1464" y="4161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7989" y="203535"/>
            <a:ext cx="540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52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71785" y="5579164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Тарадановский СДК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5291" y="1331378"/>
            <a:ext cx="6779566" cy="46747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65291" y="5579164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площадка в с. Борисово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45151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23073" y="237373"/>
            <a:ext cx="4417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жизни населения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675726534"/>
              </p:ext>
            </p:extLst>
          </p:nvPr>
        </p:nvGraphicFramePr>
        <p:xfrm>
          <a:off x="504453" y="1111071"/>
          <a:ext cx="10009112" cy="5153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26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45151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19724" y="237373"/>
            <a:ext cx="5024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3145" y="1235618"/>
            <a:ext cx="468052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года: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родилось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ребенка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умерло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миграционный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заключено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браков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оформлено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разводов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54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949" y="1567502"/>
            <a:ext cx="6336704" cy="426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68549" y="782024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78097" y="107987"/>
            <a:ext cx="3211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2024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5193" y="951222"/>
            <a:ext cx="849694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сельхозпродукции достичь уровня 2022 года;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  <a:r>
              <a:rPr lang="ru-RU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оборот </a:t>
            </a:r>
            <a:r>
              <a:rPr lang="ru-RU" sz="3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2000 </a:t>
            </a:r>
            <a:r>
              <a:rPr lang="ru-RU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 брошенных </a:t>
            </a:r>
            <a:r>
              <a:rPr lang="ru-RU" sz="3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земель</a:t>
            </a:r>
            <a:endParaRPr lang="ru-RU" sz="30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модернизация </a:t>
            </a:r>
            <a:r>
              <a:rPr lang="ru-RU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коммунальной </a:t>
            </a:r>
            <a:r>
              <a:rPr lang="ru-RU" sz="3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обеспечение </a:t>
            </a:r>
            <a:r>
              <a:rPr lang="ru-RU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граждан доступным и комфортным жильем </a:t>
            </a:r>
            <a:endParaRPr lang="ru-RU" sz="30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дорог и благоустройство </a:t>
            </a:r>
            <a:r>
              <a:rPr lang="ru-RU" sz="3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  <a:endParaRPr lang="ru-RU" sz="30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национальных </a:t>
            </a:r>
            <a:r>
              <a:rPr lang="ru-RU" sz="3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проектах</a:t>
            </a:r>
            <a:endParaRPr lang="ru-RU" sz="30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президентских грантах </a:t>
            </a:r>
            <a:endParaRPr lang="ru-RU" sz="30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спортивной и туристической </a:t>
            </a:r>
            <a:r>
              <a:rPr lang="ru-RU" sz="3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0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653" y="2058"/>
            <a:ext cx="9512422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6501" y="2520007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76" y="408999"/>
            <a:ext cx="1402202" cy="1066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330" y="408999"/>
            <a:ext cx="566371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5493" y="2368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6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36501" y="143743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«Развитие производительных сил Кузбасса»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049069" y="1389515"/>
            <a:ext cx="568266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строительство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животноводческого комплекса на 2400 голов 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развитие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санаторно - оздоровительного туризма </a:t>
            </a:r>
            <a:endParaRPr lang="ru-RU" sz="28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возобновление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строительства Крапивинского 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гидроузла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29" y="1655911"/>
            <a:ext cx="5616624" cy="42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4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9685" y="99582"/>
            <a:ext cx="3849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93" y="773231"/>
            <a:ext cx="7614564" cy="12193"/>
          </a:xfrm>
          <a:prstGeom prst="rect">
            <a:avLst/>
          </a:prstGeom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818121779"/>
              </p:ext>
            </p:extLst>
          </p:nvPr>
        </p:nvGraphicFramePr>
        <p:xfrm>
          <a:off x="-791691" y="1090050"/>
          <a:ext cx="9270747" cy="539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065293" y="1799927"/>
            <a:ext cx="33843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единиц техники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зерносушильных комплекса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– средняя заработная плата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1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9685" y="99582"/>
            <a:ext cx="3849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93" y="773231"/>
            <a:ext cx="7614564" cy="121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8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43118" y="909429"/>
            <a:ext cx="10202853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–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80,5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животноводства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величение объемов молока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9,2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племенное животноводство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10,4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элитное семеноводство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зерновых  культур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25,6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производства масличных культур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производства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овощных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6,6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агропрогресс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10,002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агротехнологические работы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сельскохозяйственное страхование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407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8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5997" y="214131"/>
            <a:ext cx="3952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67" y="950978"/>
            <a:ext cx="7614564" cy="12193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88810952"/>
              </p:ext>
            </p:extLst>
          </p:nvPr>
        </p:nvGraphicFramePr>
        <p:xfrm>
          <a:off x="378696" y="930811"/>
          <a:ext cx="9702821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85173" y="1484611"/>
            <a:ext cx="4680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ООО «Плотниковское»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31,9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ООО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«Банновское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28,3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ООО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«Златозара»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23,4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ИП Тупицин А.Н.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31,3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9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213" y="3423603"/>
            <a:ext cx="3816783" cy="26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11785</TotalTime>
  <Words>1500</Words>
  <Application>Microsoft Office PowerPoint</Application>
  <PresentationFormat>Произвольный</PresentationFormat>
  <Paragraphs>397</Paragraphs>
  <Slides>56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5" baseType="lpstr">
      <vt:lpstr>Arial</vt:lpstr>
      <vt:lpstr>Calibri</vt:lpstr>
      <vt:lpstr>Calibri Light</vt:lpstr>
      <vt:lpstr>Futura PT Bold</vt:lpstr>
      <vt:lpstr>Futura PT Light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""</cp:lastModifiedBy>
  <cp:revision>2974</cp:revision>
  <cp:lastPrinted>2023-12-11T04:22:30Z</cp:lastPrinted>
  <dcterms:created xsi:type="dcterms:W3CDTF">2018-10-19T07:56:24Z</dcterms:created>
  <dcterms:modified xsi:type="dcterms:W3CDTF">2023-12-15T04:19:36Z</dcterms:modified>
</cp:coreProperties>
</file>