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9" r:id="rId3"/>
    <p:sldId id="300" r:id="rId4"/>
    <p:sldId id="293" r:id="rId5"/>
    <p:sldId id="313" r:id="rId6"/>
    <p:sldId id="316" r:id="rId7"/>
    <p:sldId id="318" r:id="rId8"/>
    <p:sldId id="317" r:id="rId9"/>
    <p:sldId id="301" r:id="rId10"/>
    <p:sldId id="297" r:id="rId11"/>
    <p:sldId id="305" r:id="rId12"/>
    <p:sldId id="302" r:id="rId13"/>
    <p:sldId id="303" r:id="rId14"/>
    <p:sldId id="315" r:id="rId15"/>
    <p:sldId id="304" r:id="rId16"/>
    <p:sldId id="307" r:id="rId17"/>
    <p:sldId id="308" r:id="rId18"/>
    <p:sldId id="306" r:id="rId19"/>
    <p:sldId id="309" r:id="rId20"/>
    <p:sldId id="310" r:id="rId21"/>
    <p:sldId id="312" r:id="rId22"/>
    <p:sldId id="319" r:id="rId23"/>
    <p:sldId id="320" r:id="rId24"/>
    <p:sldId id="324" r:id="rId25"/>
    <p:sldId id="322" r:id="rId26"/>
    <p:sldId id="323" r:id="rId27"/>
    <p:sldId id="327" r:id="rId28"/>
    <p:sldId id="328" r:id="rId29"/>
    <p:sldId id="325" r:id="rId30"/>
    <p:sldId id="292" r:id="rId3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6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88"/>
    <p:restoredTop sz="94926"/>
  </p:normalViewPr>
  <p:slideViewPr>
    <p:cSldViewPr snapToGrid="0" snapToObjects="1">
      <p:cViewPr varScale="1">
        <p:scale>
          <a:sx n="110" d="100"/>
          <a:sy n="110" d="100"/>
        </p:scale>
        <p:origin x="714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784449717101661E-2"/>
          <c:y val="9.1602322646723772E-2"/>
          <c:w val="0.94980835918963313"/>
          <c:h val="0.90839767735327792"/>
        </c:manualLayout>
      </c:layout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360734707427951"/>
          <c:y val="8.9247147284739745E-2"/>
          <c:w val="0.46942681104587169"/>
          <c:h val="6.9359743689310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i="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 </a:t>
            </a:r>
            <a:r>
              <a:rPr lang="ru-RU" b="1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ИПР</a:t>
            </a:r>
          </a:p>
        </c:rich>
      </c:tx>
      <c:layout>
        <c:manualLayout>
          <c:xMode val="edge"/>
          <c:yMode val="edge"/>
          <c:x val="0.36464443897637794"/>
          <c:y val="0.4523437221737375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6950221456692913"/>
          <c:y val="0.1501419075946169"/>
          <c:w val="0.47818307086614181"/>
          <c:h val="0.7172745621755314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УИВЕРЖДЕНО ИПР</c:v>
                </c:pt>
              </c:strCache>
            </c:strRef>
          </c:tx>
          <c:spPr>
            <a:ln w="19050">
              <a:solidFill>
                <a:schemeClr val="accent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0ED-4F3B-B41E-A5EA39DDC38B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0ED-4F3B-B41E-A5EA39DDC38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0ED-4F3B-B41E-A5EA39DDC38B}"/>
              </c:ext>
            </c:extLst>
          </c:dPt>
          <c:dLbls>
            <c:dLbl>
              <c:idx val="0"/>
              <c:layout>
                <c:manualLayout>
                  <c:x val="5.9375000000000004E-2"/>
                  <c:y val="-3.0468748125692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0ED-4F3B-B41E-A5EA39DDC38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3750000000000031E-3"/>
                  <c:y val="-9.8437493944544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0ED-4F3B-B41E-A5EA39DDC38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05"/>
                  <c:y val="-5.1562496828094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0ED-4F3B-B41E-A5EA39DDC38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</c:v>
                </c:pt>
                <c:pt idx="1">
                  <c:v>63</c:v>
                </c:pt>
                <c:pt idx="2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ED-4F3B-B41E-A5EA39DDC3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0">
          <a:noFill/>
        </a:ln>
        <a:effectLst>
          <a:glow>
            <a:schemeClr val="accent1"/>
          </a:glow>
          <a:outerShdw dist="50800" sx="1000" sy="1000" algn="ctr" rotWithShape="0">
            <a:srgbClr val="000000"/>
          </a:outerShdw>
          <a:softEdge rad="0"/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>
      <a:outerShdw sx="1000" sy="1000" algn="ctr" rotWithShape="0">
        <a:srgbClr val="000000"/>
      </a:outerShdw>
    </a:effectLst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30"/>
      <c:depthPercent val="100"/>
      <c:rAngAx val="1"/>
    </c:view3D>
    <c:floor>
      <c:thickness val="0"/>
      <c:spPr>
        <a:solidFill>
          <a:schemeClr val="bg1">
            <a:alpha val="75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/>
      </c:spPr>
    </c:floor>
    <c:sideWall>
      <c:thickness val="0"/>
      <c:spPr>
        <a:solidFill>
          <a:schemeClr val="bg1">
            <a:alpha val="31000"/>
          </a:schemeClr>
        </a:solidFill>
        <a:ln w="25400">
          <a:noFill/>
        </a:ln>
        <a:effectLst/>
        <a:sp3d/>
      </c:spPr>
    </c:sideWall>
    <c:backWall>
      <c:thickness val="0"/>
      <c:spPr>
        <a:solidFill>
          <a:schemeClr val="bg2">
            <a:lumMod val="90000"/>
            <a:alpha val="61000"/>
          </a:schemeClr>
        </a:solidFill>
        <a:ln w="15875">
          <a:solidFill>
            <a:schemeClr val="accent1">
              <a:lumMod val="20000"/>
              <a:lumOff val="80000"/>
            </a:schemeClr>
          </a:solidFill>
        </a:ln>
        <a:effectLst/>
        <a:sp3d contourW="15875">
          <a:contourClr>
            <a:schemeClr val="accent1">
              <a:lumMod val="20000"/>
              <a:lumOff val="80000"/>
            </a:schemeClr>
          </a:contourClr>
        </a:sp3d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семьи</c:v>
                </c:pt>
              </c:strCache>
            </c:strRef>
          </c:tx>
          <c:spPr>
            <a:solidFill>
              <a:schemeClr val="accent1"/>
            </a:solidFill>
            <a:ln w="47625">
              <a:solidFill>
                <a:schemeClr val="accent1">
                  <a:lumMod val="20000"/>
                  <a:lumOff val="80000"/>
                </a:schemeClr>
              </a:solidFill>
            </a:ln>
            <a:effectLst/>
            <a:sp3d contourW="47625">
              <a:contourClr>
                <a:schemeClr val="accent1">
                  <a:lumMod val="20000"/>
                  <a:lumOff val="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2.978205049886694E-3"/>
                  <c:y val="-2.965779112508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6B3-4AAE-92BE-A7150F43754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869230299320162E-2"/>
                  <c:y val="-3.4220528221247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6B3-4AAE-92BE-A7150F43754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869230299320162E-2"/>
                  <c:y val="-3.4220528221247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6B3-4AAE-92BE-A7150F43754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</c:v>
                </c:pt>
                <c:pt idx="1">
                  <c:v>21</c:v>
                </c:pt>
                <c:pt idx="2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B3-4AAE-92BE-A7150F43754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несовершеннолетние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 w="47625">
              <a:solidFill>
                <a:srgbClr val="002060"/>
              </a:solidFill>
            </a:ln>
            <a:effectLst/>
            <a:sp3d contourW="47625">
              <a:contourClr>
                <a:srgbClr val="002060"/>
              </a:contourClr>
            </a:sp3d>
          </c:spPr>
          <c:invertIfNegative val="0"/>
          <c:dLbls>
            <c:dLbl>
              <c:idx val="0"/>
              <c:layout>
                <c:manualLayout>
                  <c:x val="1.1912820199546778E-2"/>
                  <c:y val="-5.7034213702079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6B3-4AAE-92BE-A7150F43754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423717674603426E-2"/>
                  <c:y val="-4.3346002413580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6B3-4AAE-92BE-A7150F43754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24935807369698E-2"/>
                  <c:y val="-4.1064633865497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6B3-4AAE-92BE-A7150F43754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40</c:v>
                </c:pt>
                <c:pt idx="1">
                  <c:v>43</c:v>
                </c:pt>
                <c:pt idx="2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6B3-4AAE-92BE-A7150F4375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2"/>
        <c:gapDepth val="132"/>
        <c:shape val="box"/>
        <c:axId val="194528200"/>
        <c:axId val="194534472"/>
        <c:axId val="105034640"/>
      </c:bar3DChart>
      <c:catAx>
        <c:axId val="194528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4534472"/>
        <c:crosses val="autoZero"/>
        <c:auto val="1"/>
        <c:lblAlgn val="ctr"/>
        <c:lblOffset val="100"/>
        <c:noMultiLvlLbl val="0"/>
      </c:catAx>
      <c:valAx>
        <c:axId val="1945344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4528200"/>
        <c:crosses val="autoZero"/>
        <c:crossBetween val="between"/>
      </c:valAx>
      <c:serAx>
        <c:axId val="105034640"/>
        <c:scaling>
          <c:orientation val="minMax"/>
        </c:scaling>
        <c:delete val="1"/>
        <c:axPos val="b"/>
        <c:majorTickMark val="none"/>
        <c:minorTickMark val="none"/>
        <c:tickLblPos val="nextTo"/>
        <c:crossAx val="194534472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детей по акту МВД РФ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Крапивинскому округу, </a:t>
            </a:r>
          </a:p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безнадзорность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20"/>
      <c:rotY val="30"/>
      <c:depthPercent val="9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СРЦ Крапивинкого округа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160485780615067E-2"/>
                  <c:y val="-7.0312495674674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ADB-413F-A9B2-323FFD959E2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693703451897128E-2"/>
                  <c:y val="-1.6406248990757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ADB-413F-A9B2-323FFD959E2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3627268109332822E-2"/>
                  <c:y val="-3.0468748125692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ADB-413F-A9B2-323FFD959E2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</c:v>
                </c:pt>
                <c:pt idx="1">
                  <c:v>28</c:v>
                </c:pt>
                <c:pt idx="2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DB-413F-A9B2-323FFD959E2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ГДРС  "Остров доброты"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69370345189708E-2"/>
                  <c:y val="-2.1093748702402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ADB-413F-A9B2-323FFD959E2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160485780614974E-2"/>
                  <c:y val="-2.1093748702402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ADB-413F-A9B2-323FFD959E2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160485780614974E-2"/>
                  <c:y val="-2.3437498558224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ADB-413F-A9B2-323FFD959E2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DB-413F-A9B2-323FFD959E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gapDepth val="58"/>
        <c:shape val="box"/>
        <c:axId val="194528984"/>
        <c:axId val="194529768"/>
        <c:axId val="0"/>
      </c:bar3DChart>
      <c:catAx>
        <c:axId val="194528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4529768"/>
        <c:crosses val="autoZero"/>
        <c:auto val="1"/>
        <c:lblAlgn val="ctr"/>
        <c:lblOffset val="100"/>
        <c:noMultiLvlLbl val="0"/>
      </c:catAx>
      <c:valAx>
        <c:axId val="194529768"/>
        <c:scaling>
          <c:orientation val="minMax"/>
        </c:scaling>
        <c:delete val="1"/>
        <c:axPos val="b"/>
        <c:majorGridlines>
          <c:spPr>
            <a:ln w="12700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4528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accent1">
            <a:lumMod val="20000"/>
            <a:lumOff val="8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Направлений исков в суд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47625">
              <a:solidFill>
                <a:schemeClr val="accent1">
                  <a:lumMod val="50000"/>
                </a:schemeClr>
              </a:solidFill>
            </a:ln>
            <a:effectLst/>
            <a:sp3d contourW="47625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8749999999999999E-2"/>
                  <c:y val="-5.156249682809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07B-4C89-A649-999144353B5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749999999999997E-2"/>
                  <c:y val="-4.2187497404804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07B-4C89-A649-999144353B5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8124999999999997E-2"/>
                  <c:y val="-4.2187497404804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07B-4C89-A649-999144353B5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</c:v>
                </c:pt>
                <c:pt idx="1">
                  <c:v>12</c:v>
                </c:pt>
                <c:pt idx="2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7B-4C89-A649-999144353B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4530552"/>
        <c:axId val="194530944"/>
        <c:axId val="0"/>
      </c:bar3DChart>
      <c:catAx>
        <c:axId val="194530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4530944"/>
        <c:crosses val="autoZero"/>
        <c:auto val="1"/>
        <c:lblAlgn val="ctr"/>
        <c:lblOffset val="100"/>
        <c:noMultiLvlLbl val="0"/>
      </c:catAx>
      <c:valAx>
        <c:axId val="194530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4530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Постановления в ОСП 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 Крапивинскому району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16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Постановления в ОСП по Крапивинскому району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C9-43FB-A316-9F53FD8F15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AC9-43FB-A316-9F53FD8F154A}"/>
              </c:ext>
            </c:extLst>
          </c:dPt>
          <c:dLbls>
            <c:dLbl>
              <c:idx val="0"/>
              <c:layout>
                <c:manualLayout>
                  <c:x val="6.981799821102877E-2"/>
                  <c:y val="-0.10437830306643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AC9-43FB-A316-9F53FD8F154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1278501430056435E-3"/>
                  <c:y val="-0.185722374971165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AC9-43FB-A316-9F53FD8F154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направлено</c:v>
                </c:pt>
                <c:pt idx="1">
                  <c:v>исполнено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242</c:v>
                </c:pt>
                <c:pt idx="1">
                  <c:v>146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C9-43FB-A316-9F53FD8F1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по постановлениям в ОСП 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Крапивинскому району,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т.руб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068550755303139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16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постановлений в ОСП по Крапивинскому району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F6-4F3B-B880-445A5B6858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F6-4F3B-B880-445A5B6858EB}"/>
              </c:ext>
            </c:extLst>
          </c:dPt>
          <c:dLbls>
            <c:dLbl>
              <c:idx val="0"/>
              <c:layout>
                <c:manualLayout>
                  <c:x val="1.7647305040693496E-2"/>
                  <c:y val="-8.155767834284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EF6-4F3B-B880-445A5B6858E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8595426851576916E-3"/>
                  <c:y val="-0.211395577785199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EF6-4F3B-B880-445A5B6858E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направлено</c:v>
                </c:pt>
                <c:pt idx="1">
                  <c:v>взыскано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142.1</c:v>
                </c:pt>
                <c:pt idx="1">
                  <c:v>76.5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EF6-4F3B-B880-445A5B6858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c:spPr>
          <c:dPt>
            <c:idx val="0"/>
            <c:bubble3D val="0"/>
            <c:explosion val="1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4F-49EB-A0F0-818D1859E88C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4F-49EB-A0F0-818D1859E88C}"/>
              </c:ext>
            </c:extLst>
          </c:dPt>
          <c:dPt>
            <c:idx val="2"/>
            <c:bubble3D val="0"/>
            <c:explosion val="78"/>
            <c:spPr>
              <a:gradFill>
                <a:gsLst>
                  <a:gs pos="67000">
                    <a:schemeClr val="accent1">
                      <a:lumMod val="5000"/>
                      <a:lumOff val="95000"/>
                    </a:schemeClr>
                  </a:gs>
                  <a:gs pos="42000">
                    <a:schemeClr val="accent1">
                      <a:lumMod val="45000"/>
                      <a:lumOff val="55000"/>
                    </a:schemeClr>
                  </a:gs>
                  <a:gs pos="32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19050">
                <a:solidFill>
                  <a:schemeClr val="lt1"/>
                </a:solidFill>
              </a:ln>
              <a:effectLst>
                <a:outerShdw blurRad="292100" dir="13800000" algn="ctr" rotWithShape="0">
                  <a:schemeClr val="accent1">
                    <a:lumMod val="75000"/>
                    <a:alpha val="29000"/>
                  </a:schemeClr>
                </a:outerShdw>
                <a:softEdge rad="381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74F-49EB-A0F0-818D1859E88C}"/>
              </c:ext>
            </c:extLst>
          </c:dPt>
          <c:cat>
            <c:strRef>
              <c:f>Лист1!$A$2:$A$3</c:f>
              <c:strCache>
                <c:ptCount val="2"/>
                <c:pt idx="0">
                  <c:v>Административное производство</c:v>
                </c:pt>
                <c:pt idx="1">
                  <c:v>профилактическая деятельность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8.2000000000000011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74F-49EB-A0F0-818D1859E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38"/>
        <c:splitType val="pos"/>
        <c:splitPos val="2"/>
        <c:secondPieSize val="68"/>
        <c:serLines>
          <c:spPr>
            <a:ln w="44450" cap="flat" cmpd="sng" algn="ctr">
              <a:solidFill>
                <a:schemeClr val="accent1"/>
              </a:solidFill>
              <a:round/>
            </a:ln>
            <a:effectLst>
              <a:outerShdw blurRad="76200" dist="1701800" dir="10440000" sx="1000" sy="1000" algn="ctr" rotWithShape="0">
                <a:schemeClr val="tx1">
                  <a:alpha val="99000"/>
                </a:schemeClr>
              </a:outerShdw>
            </a:effectLst>
          </c:spPr>
        </c:serLines>
      </c:of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47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Рассмотрено 239 дел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effectLst>
              <a:outerShdw blurRad="355600" dist="266700" dir="1620000" sx="66000" sy="66000" algn="ctr" rotWithShape="0">
                <a:schemeClr val="accent1">
                  <a:lumMod val="20000"/>
                  <a:lumOff val="80000"/>
                  <a:alpha val="60000"/>
                </a:schemeClr>
              </a:outerShdw>
            </a:effectLst>
          </c:spPr>
          <c:explosion val="9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355600" dist="266700" dir="1620000" sx="66000" sy="66000" algn="ctr" rotWithShape="0">
                  <a:schemeClr val="accent1">
                    <a:lumMod val="20000"/>
                    <a:lumOff val="80000"/>
                    <a:alpha val="60000"/>
                  </a:scheme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96-4DF7-A04E-3D636645020B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355600" dist="266700" dir="1620000" sx="66000" sy="66000" algn="ctr" rotWithShape="0">
                  <a:schemeClr val="accent1">
                    <a:lumMod val="20000"/>
                    <a:lumOff val="80000"/>
                    <a:alpha val="60000"/>
                  </a:scheme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E96-4DF7-A04E-3D636645020B}"/>
              </c:ext>
            </c:extLst>
          </c:dPt>
          <c:dLbls>
            <c:dLbl>
              <c:idx val="0"/>
              <c:layout>
                <c:manualLayout>
                  <c:x val="-0.1098604110507486"/>
                  <c:y val="-9.938592517150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E96-4DF7-A04E-3D636645020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4785603577094045"/>
                  <c:y val="-0.249074887269768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E96-4DF7-A04E-3D636645020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 отношении несовершеннолетних</c:v>
                </c:pt>
                <c:pt idx="1">
                  <c:v>в отношениие родителей (законных представителей)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</c:v>
                </c:pt>
                <c:pt idx="1">
                  <c:v>215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96-4DF7-A04E-3D636645020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196129389508639"/>
          <c:y val="0.3702544942308798"/>
          <c:w val="0.3382350670764469"/>
          <c:h val="0.3017200747156946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>
      <a:outerShdw blurRad="50800" dist="50800" dir="5400000" algn="ctr" rotWithShape="0">
        <a:srgbClr val="000000">
          <a:alpha val="97000"/>
        </a:srgbClr>
      </a:outerShdw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/>
              <a:t>Привлечены 232 </a:t>
            </a:r>
            <a:r>
              <a:rPr lang="ru-RU" dirty="0" smtClean="0"/>
              <a:t>чел.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47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Привлечены 232 человек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effectLst>
              <a:outerShdw blurRad="355600" dist="266700" dir="1620000" sx="66000" sy="66000" algn="ctr" rotWithShape="0">
                <a:schemeClr val="accent1">
                  <a:lumMod val="20000"/>
                  <a:lumOff val="80000"/>
                  <a:alpha val="60000"/>
                </a:schemeClr>
              </a:outerShdw>
            </a:effectLst>
          </c:spPr>
          <c:explosion val="9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355600" dist="266700" dir="1620000" sx="66000" sy="66000" algn="ctr" rotWithShape="0">
                  <a:schemeClr val="accent1">
                    <a:lumMod val="20000"/>
                    <a:lumOff val="80000"/>
                    <a:alpha val="60000"/>
                  </a:scheme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96-4DF7-A04E-3D636645020B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355600" dist="266700" dir="1620000" sx="66000" sy="66000" algn="ctr" rotWithShape="0">
                  <a:schemeClr val="accent1">
                    <a:lumMod val="20000"/>
                    <a:lumOff val="80000"/>
                    <a:alpha val="60000"/>
                  </a:scheme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E96-4DF7-A04E-3D636645020B}"/>
              </c:ext>
            </c:extLst>
          </c:dPt>
          <c:dLbls>
            <c:dLbl>
              <c:idx val="0"/>
              <c:layout>
                <c:manualLayout>
                  <c:x val="-0.1098604110507486"/>
                  <c:y val="-9.938592517150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E96-4DF7-A04E-3D636645020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4785603577094045"/>
                  <c:y val="-0.249074887269768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E96-4DF7-A04E-3D636645020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несовершеннолетние</c:v>
                </c:pt>
                <c:pt idx="1">
                  <c:v>родителей (законных представителей)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</c:v>
                </c:pt>
                <c:pt idx="1">
                  <c:v>213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96-4DF7-A04E-3D636645020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816340038168873"/>
          <c:y val="0.28431700934523235"/>
          <c:w val="0.23043315683459331"/>
          <c:h val="0.3017200747156946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>
      <a:outerShdw blurRad="50800" dist="50800" dir="5400000" algn="ctr" rotWithShape="0">
        <a:srgbClr val="000000">
          <a:alpha val="97000"/>
        </a:srgbClr>
      </a:outerShdw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33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Итоги рассмотрения административных материалов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effectLst>
              <a:outerShdw blurRad="457200" dist="266700" dir="1020000" sx="19000" sy="19000" algn="ctr" rotWithShape="0">
                <a:schemeClr val="accent1">
                  <a:lumMod val="20000"/>
                  <a:lumOff val="80000"/>
                  <a:alpha val="80000"/>
                </a:schemeClr>
              </a:outerShdw>
            </a:effectLst>
          </c:spPr>
          <c:explosion val="4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57200" dist="266700" dir="1020000" sx="19000" sy="19000" algn="ctr" rotWithShape="0">
                  <a:schemeClr val="accent1">
                    <a:lumMod val="20000"/>
                    <a:lumOff val="80000"/>
                    <a:alpha val="80000"/>
                  </a:scheme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79-4B09-B2A3-05CE236B8F82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57200" dist="266700" dir="1020000" sx="19000" sy="19000" algn="ctr" rotWithShape="0">
                  <a:schemeClr val="accent1">
                    <a:lumMod val="20000"/>
                    <a:lumOff val="80000"/>
                    <a:alpha val="80000"/>
                  </a:scheme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C79-4B09-B2A3-05CE236B8F82}"/>
              </c:ext>
            </c:extLst>
          </c:dPt>
          <c:dLbls>
            <c:dLbl>
              <c:idx val="0"/>
              <c:layout>
                <c:manualLayout>
                  <c:x val="-0.1056603578068062"/>
                  <c:y val="-0.30229395960186056"/>
                </c:manualLayout>
              </c:layout>
              <c:tx>
                <c:rich>
                  <a:bodyPr/>
                  <a:lstStyle/>
                  <a:p>
                    <a:fld id="{3F8F2EC3-3FE6-4716-AD55-9174E565AB37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C79-4B09-B2A3-05CE236B8F8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6465632573365735"/>
                  <c:y val="-2.468259329725166E-2"/>
                </c:manualLayout>
              </c:layout>
              <c:tx>
                <c:rich>
                  <a:bodyPr/>
                  <a:lstStyle/>
                  <a:p>
                    <a:fld id="{C0117C42-15D8-41E9-AF97-7ECF6830B934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C79-4B09-B2A3-05CE236B8F8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вынесено предупреждений</c:v>
                </c:pt>
                <c:pt idx="1">
                  <c:v>наложено штрафов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102</c:v>
                </c:pt>
                <c:pt idx="1">
                  <c:v>130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C79-4B09-B2A3-05CE236B8F8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816340038168873"/>
          <c:y val="0.28431700934523235"/>
          <c:w val="0.23043315683459331"/>
          <c:h val="0.3017200747156946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>
      <a:outerShdw blurRad="50800" dist="50800" dir="5400000" algn="ctr" rotWithShape="0">
        <a:srgbClr val="000000">
          <a:alpha val="97000"/>
        </a:srgbClr>
      </a:outerShdw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30"/>
      <c:depthPercent val="100"/>
      <c:rAngAx val="1"/>
    </c:view3D>
    <c:floor>
      <c:thickness val="0"/>
      <c:spPr>
        <a:solidFill>
          <a:schemeClr val="accent5">
            <a:lumMod val="20000"/>
            <a:lumOff val="80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875000000000002E-2"/>
          <c:y val="9.8582969733921902E-2"/>
          <c:w val="0.96562500000000007"/>
          <c:h val="0.8049525866617385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Семьи СОП, состоящие на учете в КДН и ЗП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34925">
              <a:solidFill>
                <a:schemeClr val="tx2">
                  <a:lumMod val="20000"/>
                  <a:lumOff val="80000"/>
                </a:schemeClr>
              </a:solidFill>
            </a:ln>
            <a:effectLst/>
            <a:sp3d contourW="34925">
              <a:contourClr>
                <a:schemeClr val="tx2">
                  <a:lumMod val="20000"/>
                  <a:lumOff val="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9.3750000000000031E-3"/>
                  <c:y val="-3.2237927228200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47F-4F98-B30F-819823BCF44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49999999999994E-2"/>
                  <c:y val="-3.471776778421560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8</a:t>
                    </a:r>
                    <a:endParaRPr lang="en-US" dirty="0" smtClean="0"/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47F-4F98-B30F-819823BCF44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062500000000002E-2"/>
                  <c:y val="-4.9596811120308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47F-4F98-B30F-819823BCF44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</c:v>
                </c:pt>
                <c:pt idx="1">
                  <c:v>38</c:v>
                </c:pt>
                <c:pt idx="2">
                  <c:v>36</c:v>
                </c:pt>
              </c:numCache>
            </c:numRef>
          </c:val>
          <c:shape val="pyramid"/>
          <c:extLst xmlns:c16r2="http://schemas.microsoft.com/office/drawing/2015/06/chart">
            <c:ext xmlns:c16="http://schemas.microsoft.com/office/drawing/2014/chart" uri="{C3380CC4-5D6E-409C-BE32-E72D297353CC}">
              <c16:uniqueId val="{00000000-447F-4F98-B30F-819823BCF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6"/>
        <c:gapDepth val="212"/>
        <c:shape val="box"/>
        <c:axId val="146899696"/>
        <c:axId val="146900080"/>
        <c:axId val="146900464"/>
      </c:bar3DChart>
      <c:catAx>
        <c:axId val="14689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6900080"/>
        <c:crosses val="autoZero"/>
        <c:auto val="1"/>
        <c:lblAlgn val="ctr"/>
        <c:lblOffset val="100"/>
        <c:noMultiLvlLbl val="0"/>
      </c:catAx>
      <c:valAx>
        <c:axId val="14690008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6899696"/>
        <c:crosses val="autoZero"/>
        <c:crossBetween val="between"/>
      </c:valAx>
      <c:serAx>
        <c:axId val="146900464"/>
        <c:scaling>
          <c:orientation val="minMax"/>
        </c:scaling>
        <c:delete val="1"/>
        <c:axPos val="b"/>
        <c:majorTickMark val="none"/>
        <c:minorTickMark val="none"/>
        <c:tickLblPos val="nextTo"/>
        <c:crossAx val="146900080"/>
        <c:crosses val="autoZero"/>
      </c:serAx>
      <c:spPr>
        <a:gradFill>
          <a:gsLst>
            <a:gs pos="74000">
              <a:schemeClr val="accent1">
                <a:lumMod val="5000"/>
                <a:lumOff val="95000"/>
              </a:schemeClr>
            </a:gs>
            <a:gs pos="96000">
              <a:srgbClr val="F5F7FB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8000">
              <a:srgbClr val="F5F7FB"/>
            </a:gs>
            <a:gs pos="100000">
              <a:srgbClr val="F4F6FB"/>
            </a:gs>
            <a:gs pos="7000">
              <a:srgbClr val="EFF3FA"/>
            </a:gs>
          </a:gsLst>
          <a:lin ang="5400000" scaled="1"/>
        </a:gradFill>
        <a:ln>
          <a:noFill/>
        </a:ln>
        <a:effectLst>
          <a:glow rad="812800">
            <a:schemeClr val="accent5">
              <a:lumMod val="40000"/>
              <a:lumOff val="60000"/>
              <a:alpha val="84000"/>
            </a:schemeClr>
          </a:glow>
          <a:outerShdw blurRad="50800" dist="50800" dir="5400000" algn="ctr" rotWithShape="0">
            <a:schemeClr val="accent5">
              <a:lumMod val="20000"/>
              <a:lumOff val="80000"/>
            </a:schemeClr>
          </a:outerShdw>
        </a:effectLst>
      </c:spPr>
    </c:plotArea>
    <c:plotVisOnly val="1"/>
    <c:dispBlanksAs val="gap"/>
    <c:showDLblsOverMax val="0"/>
  </c:chart>
  <c:spPr>
    <a:noFill/>
    <a:ln>
      <a:noFill/>
    </a:ln>
    <a:effectLst>
      <a:glow rad="495300">
        <a:schemeClr val="accent1">
          <a:lumMod val="60000"/>
          <a:lumOff val="40000"/>
          <a:alpha val="40000"/>
        </a:schemeClr>
      </a:glow>
      <a:softEdge rad="444500"/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30"/>
      <c:depthPercent val="100"/>
      <c:rAngAx val="1"/>
    </c:view3D>
    <c:floor>
      <c:thickness val="0"/>
      <c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875000000000002E-2"/>
          <c:y val="9.8582969733921902E-2"/>
          <c:w val="0.96562500000000007"/>
          <c:h val="0.8049525866617385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Несовершеннолетние, состоящие на учете в КДН и ЗП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34925">
              <a:solidFill>
                <a:schemeClr val="accent1">
                  <a:lumMod val="20000"/>
                  <a:lumOff val="80000"/>
                </a:schemeClr>
              </a:solidFill>
            </a:ln>
            <a:effectLst/>
            <a:sp3d contourW="34925">
              <a:contourClr>
                <a:schemeClr val="accent1">
                  <a:lumMod val="20000"/>
                  <a:lumOff val="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9.3750000000000031E-3"/>
                  <c:y val="-3.2237927228200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E7E-4EE6-BDC5-7FF37126A7C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49999999999994E-2"/>
                  <c:y val="-3.4717767784215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E7E-4EE6-BDC5-7FF37126A7C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062500000000002E-2"/>
                  <c:y val="-4.9596811120308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E7E-4EE6-BDC5-7FF37126A7C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</c:v>
                </c:pt>
                <c:pt idx="1">
                  <c:v>41</c:v>
                </c:pt>
                <c:pt idx="2">
                  <c:v>28</c:v>
                </c:pt>
              </c:numCache>
            </c:numRef>
          </c:val>
          <c:shape val="pyramid"/>
          <c:extLst xmlns:c16r2="http://schemas.microsoft.com/office/drawing/2015/06/chart">
            <c:ext xmlns:c16="http://schemas.microsoft.com/office/drawing/2014/chart" uri="{C3380CC4-5D6E-409C-BE32-E72D297353CC}">
              <c16:uniqueId val="{00000003-9E7E-4EE6-BDC5-7FF37126A7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2"/>
        <c:gapDepth val="212"/>
        <c:shape val="box"/>
        <c:axId val="143439464"/>
        <c:axId val="143437896"/>
        <c:axId val="194485288"/>
      </c:bar3DChart>
      <c:catAx>
        <c:axId val="143439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3437896"/>
        <c:crosses val="autoZero"/>
        <c:auto val="1"/>
        <c:lblAlgn val="ctr"/>
        <c:lblOffset val="100"/>
        <c:noMultiLvlLbl val="0"/>
      </c:catAx>
      <c:valAx>
        <c:axId val="14343789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3439464"/>
        <c:crosses val="autoZero"/>
        <c:crossBetween val="between"/>
      </c:valAx>
      <c:serAx>
        <c:axId val="194485288"/>
        <c:scaling>
          <c:orientation val="minMax"/>
        </c:scaling>
        <c:delete val="1"/>
        <c:axPos val="b"/>
        <c:majorTickMark val="none"/>
        <c:minorTickMark val="none"/>
        <c:tickLblPos val="nextTo"/>
        <c:crossAx val="143437896"/>
        <c:crosses val="autoZero"/>
      </c:serAx>
      <c:spPr>
        <a:gradFill>
          <a:gsLst>
            <a:gs pos="74000">
              <a:schemeClr val="accent1">
                <a:lumMod val="5000"/>
                <a:lumOff val="95000"/>
              </a:schemeClr>
            </a:gs>
            <a:gs pos="96000">
              <a:srgbClr val="F5F7FB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8000">
              <a:srgbClr val="F5F7FB"/>
            </a:gs>
            <a:gs pos="100000">
              <a:srgbClr val="F4F6FB"/>
            </a:gs>
            <a:gs pos="7000">
              <a:srgbClr val="EFF3FA"/>
            </a:gs>
          </a:gsLst>
          <a:lin ang="5400000" scaled="1"/>
        </a:gradFill>
        <a:ln>
          <a:noFill/>
        </a:ln>
        <a:effectLst>
          <a:glow rad="838200">
            <a:schemeClr val="accent5">
              <a:lumMod val="40000"/>
              <a:lumOff val="60000"/>
              <a:alpha val="84000"/>
            </a:schemeClr>
          </a:glow>
        </a:effectLst>
      </c:spPr>
    </c:plotArea>
    <c:plotVisOnly val="1"/>
    <c:dispBlanksAs val="gap"/>
    <c:showDLblsOverMax val="0"/>
  </c:chart>
  <c:spPr>
    <a:noFill/>
    <a:ln>
      <a:noFill/>
    </a:ln>
    <a:effectLst>
      <a:glow rad="495300">
        <a:schemeClr val="accent1">
          <a:lumMod val="60000"/>
          <a:lumOff val="40000"/>
          <a:alpha val="40000"/>
        </a:schemeClr>
      </a:glow>
      <a:softEdge rad="444500"/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30"/>
      <c:depthPercent val="100"/>
      <c:rAngAx val="1"/>
    </c:view3D>
    <c:floor>
      <c:thickness val="0"/>
      <c:spPr>
        <a:solidFill>
          <a:schemeClr val="accent5">
            <a:lumMod val="20000"/>
            <a:lumOff val="80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168821326874685E-2"/>
          <c:y val="0.11048481710882593"/>
          <c:w val="0.96562500000000007"/>
          <c:h val="0.8049525866617385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Постановка семей СОП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34925">
              <a:solidFill>
                <a:schemeClr val="accent1">
                  <a:lumMod val="20000"/>
                  <a:lumOff val="80000"/>
                </a:schemeClr>
              </a:solidFill>
            </a:ln>
            <a:effectLst/>
            <a:sp3d contourW="34925">
              <a:contourClr>
                <a:schemeClr val="accent1">
                  <a:lumMod val="20000"/>
                  <a:lumOff val="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9.3750000000000031E-3"/>
                  <c:y val="-3.2237927228200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728-48FF-9C17-99B75619770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49999999999994E-2"/>
                  <c:y val="-3.4717767784215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728-48FF-9C17-99B75619770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062500000000002E-2"/>
                  <c:y val="-4.9596811120308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728-48FF-9C17-99B75619770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20</c:v>
                </c:pt>
                <c:pt idx="2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728-48FF-9C17-99B756197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1"/>
        <c:gapDepth val="212"/>
        <c:shape val="box"/>
        <c:axId val="194531336"/>
        <c:axId val="194528592"/>
        <c:axId val="194861808"/>
      </c:bar3DChart>
      <c:catAx>
        <c:axId val="194531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4528592"/>
        <c:crosses val="autoZero"/>
        <c:auto val="1"/>
        <c:lblAlgn val="ctr"/>
        <c:lblOffset val="100"/>
        <c:noMultiLvlLbl val="0"/>
      </c:catAx>
      <c:valAx>
        <c:axId val="19452859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4531336"/>
        <c:crosses val="autoZero"/>
        <c:crossBetween val="between"/>
      </c:valAx>
      <c:serAx>
        <c:axId val="194861808"/>
        <c:scaling>
          <c:orientation val="minMax"/>
        </c:scaling>
        <c:delete val="1"/>
        <c:axPos val="b"/>
        <c:majorTickMark val="none"/>
        <c:minorTickMark val="none"/>
        <c:tickLblPos val="nextTo"/>
        <c:crossAx val="194528592"/>
        <c:crosses val="autoZero"/>
      </c:serAx>
      <c:spPr>
        <a:gradFill>
          <a:gsLst>
            <a:gs pos="74000">
              <a:schemeClr val="accent1">
                <a:lumMod val="5000"/>
                <a:lumOff val="95000"/>
              </a:schemeClr>
            </a:gs>
            <a:gs pos="96000">
              <a:srgbClr val="F5F7FB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8000">
              <a:srgbClr val="F5F7FB"/>
            </a:gs>
            <a:gs pos="100000">
              <a:srgbClr val="F4F6FB"/>
            </a:gs>
            <a:gs pos="7000">
              <a:srgbClr val="EFF3FA"/>
            </a:gs>
          </a:gsLst>
          <a:lin ang="5400000" scaled="1"/>
        </a:gradFill>
        <a:ln>
          <a:noFill/>
        </a:ln>
        <a:effectLst>
          <a:glow rad="812800">
            <a:schemeClr val="accent5">
              <a:lumMod val="40000"/>
              <a:lumOff val="60000"/>
              <a:alpha val="84000"/>
            </a:schemeClr>
          </a:glow>
          <a:outerShdw blurRad="50800" dist="50800" dir="5400000" algn="ctr" rotWithShape="0">
            <a:schemeClr val="accent5">
              <a:lumMod val="20000"/>
              <a:lumOff val="80000"/>
            </a:schemeClr>
          </a:outerShdw>
        </a:effectLst>
      </c:spPr>
    </c:plotArea>
    <c:plotVisOnly val="1"/>
    <c:dispBlanksAs val="gap"/>
    <c:showDLblsOverMax val="0"/>
  </c:chart>
  <c:spPr>
    <a:noFill/>
    <a:ln>
      <a:noFill/>
    </a:ln>
    <a:effectLst>
      <a:glow rad="495300">
        <a:schemeClr val="accent1">
          <a:lumMod val="60000"/>
          <a:lumOff val="40000"/>
          <a:alpha val="40000"/>
        </a:schemeClr>
      </a:glow>
      <a:softEdge rad="444500"/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30"/>
      <c:depthPercent val="100"/>
      <c:rAngAx val="1"/>
    </c:view3D>
    <c:floor>
      <c:thickness val="0"/>
      <c:spPr>
        <a:solidFill>
          <a:schemeClr val="accent5">
            <a:lumMod val="20000"/>
            <a:lumOff val="80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37500000000001E-2"/>
          <c:y val="0.11048480192258636"/>
          <c:w val="0.96562500000000007"/>
          <c:h val="0.8049525866617385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Постановка несовершеннолетних на учет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34925">
              <a:solidFill>
                <a:schemeClr val="accent1">
                  <a:lumMod val="20000"/>
                  <a:lumOff val="80000"/>
                </a:schemeClr>
              </a:solidFill>
            </a:ln>
            <a:effectLst/>
            <a:sp3d contourW="34925">
              <a:contourClr>
                <a:schemeClr val="accent1">
                  <a:lumMod val="20000"/>
                  <a:lumOff val="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9.3750000000000031E-3"/>
                  <c:y val="-3.2237927228200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86D-463D-87F0-1B0EDFE9323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49999999999994E-2"/>
                  <c:y val="-3.4717767784215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86D-463D-87F0-1B0EDFE9323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062500000000002E-2"/>
                  <c:y val="-4.9596811120308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86D-463D-87F0-1B0EDFE9323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</c:v>
                </c:pt>
                <c:pt idx="1">
                  <c:v>45</c:v>
                </c:pt>
                <c:pt idx="2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86D-463D-87F0-1B0EDFE932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1"/>
        <c:gapDepth val="212"/>
        <c:shape val="box"/>
        <c:axId val="194532904"/>
        <c:axId val="194533688"/>
        <c:axId val="194794232"/>
      </c:bar3DChart>
      <c:catAx>
        <c:axId val="194532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4533688"/>
        <c:crosses val="autoZero"/>
        <c:auto val="1"/>
        <c:lblAlgn val="ctr"/>
        <c:lblOffset val="100"/>
        <c:noMultiLvlLbl val="0"/>
      </c:catAx>
      <c:valAx>
        <c:axId val="19453368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4532904"/>
        <c:crosses val="autoZero"/>
        <c:crossBetween val="between"/>
      </c:valAx>
      <c:serAx>
        <c:axId val="194794232"/>
        <c:scaling>
          <c:orientation val="minMax"/>
        </c:scaling>
        <c:delete val="1"/>
        <c:axPos val="b"/>
        <c:majorTickMark val="none"/>
        <c:minorTickMark val="none"/>
        <c:tickLblPos val="nextTo"/>
        <c:crossAx val="194533688"/>
        <c:crosses val="autoZero"/>
      </c:serAx>
      <c:spPr>
        <a:gradFill>
          <a:gsLst>
            <a:gs pos="74000">
              <a:schemeClr val="accent1">
                <a:lumMod val="5000"/>
                <a:lumOff val="95000"/>
              </a:schemeClr>
            </a:gs>
            <a:gs pos="96000">
              <a:srgbClr val="F5F7FB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8000">
              <a:srgbClr val="F5F7FB"/>
            </a:gs>
            <a:gs pos="100000">
              <a:srgbClr val="F4F6FB"/>
            </a:gs>
            <a:gs pos="7000">
              <a:srgbClr val="EFF3FA"/>
            </a:gs>
          </a:gsLst>
          <a:lin ang="5400000" scaled="1"/>
        </a:gradFill>
        <a:ln>
          <a:noFill/>
        </a:ln>
        <a:effectLst>
          <a:glow rad="812800">
            <a:schemeClr val="accent5">
              <a:lumMod val="40000"/>
              <a:lumOff val="60000"/>
              <a:alpha val="84000"/>
            </a:schemeClr>
          </a:glow>
          <a:outerShdw blurRad="50800" dist="50800" dir="5400000" algn="ctr" rotWithShape="0">
            <a:schemeClr val="accent5">
              <a:lumMod val="20000"/>
              <a:lumOff val="80000"/>
            </a:schemeClr>
          </a:outerShdw>
        </a:effectLst>
      </c:spPr>
    </c:plotArea>
    <c:plotVisOnly val="1"/>
    <c:dispBlanksAs val="gap"/>
    <c:showDLblsOverMax val="0"/>
  </c:chart>
  <c:spPr>
    <a:noFill/>
    <a:ln>
      <a:noFill/>
    </a:ln>
    <a:effectLst>
      <a:glow rad="495300">
        <a:schemeClr val="accent1">
          <a:lumMod val="60000"/>
          <a:lumOff val="40000"/>
          <a:alpha val="40000"/>
        </a:schemeClr>
      </a:glow>
      <a:softEdge rad="444500"/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0.72641</cdr:x>
      <cdr:y>0.43395</cdr:y>
    </cdr:from>
    <cdr:to>
      <cdr:x>0.97397</cdr:x>
      <cdr:y>0.53973</cdr:y>
    </cdr:to>
    <cdr:sp macro="" textlink="">
      <cdr:nvSpPr>
        <cdr:cNvPr id="2" name="Полилиния 1"/>
        <cdr:cNvSpPr/>
      </cdr:nvSpPr>
      <cdr:spPr>
        <a:xfrm xmlns:a="http://schemas.openxmlformats.org/drawingml/2006/main">
          <a:off x="7514882" y="2685045"/>
          <a:ext cx="2561142" cy="654519"/>
        </a:xfrm>
        <a:custGeom xmlns:a="http://schemas.openxmlformats.org/drawingml/2006/main">
          <a:avLst/>
          <a:gdLst>
            <a:gd name="connsiteX0" fmla="*/ 0 w 2946174"/>
            <a:gd name="connsiteY0" fmla="*/ 147309 h 1473087"/>
            <a:gd name="connsiteX1" fmla="*/ 43146 w 2946174"/>
            <a:gd name="connsiteY1" fmla="*/ 43146 h 1473087"/>
            <a:gd name="connsiteX2" fmla="*/ 147309 w 2946174"/>
            <a:gd name="connsiteY2" fmla="*/ 0 h 1473087"/>
            <a:gd name="connsiteX3" fmla="*/ 2798865 w 2946174"/>
            <a:gd name="connsiteY3" fmla="*/ 0 h 1473087"/>
            <a:gd name="connsiteX4" fmla="*/ 2903028 w 2946174"/>
            <a:gd name="connsiteY4" fmla="*/ 43146 h 1473087"/>
            <a:gd name="connsiteX5" fmla="*/ 2946174 w 2946174"/>
            <a:gd name="connsiteY5" fmla="*/ 147309 h 1473087"/>
            <a:gd name="connsiteX6" fmla="*/ 2946174 w 2946174"/>
            <a:gd name="connsiteY6" fmla="*/ 1325778 h 1473087"/>
            <a:gd name="connsiteX7" fmla="*/ 2903028 w 2946174"/>
            <a:gd name="connsiteY7" fmla="*/ 1429941 h 1473087"/>
            <a:gd name="connsiteX8" fmla="*/ 2798865 w 2946174"/>
            <a:gd name="connsiteY8" fmla="*/ 1473087 h 1473087"/>
            <a:gd name="connsiteX9" fmla="*/ 147309 w 2946174"/>
            <a:gd name="connsiteY9" fmla="*/ 1473087 h 1473087"/>
            <a:gd name="connsiteX10" fmla="*/ 43146 w 2946174"/>
            <a:gd name="connsiteY10" fmla="*/ 1429941 h 1473087"/>
            <a:gd name="connsiteX11" fmla="*/ 0 w 2946174"/>
            <a:gd name="connsiteY11" fmla="*/ 1325778 h 1473087"/>
            <a:gd name="connsiteX12" fmla="*/ 0 w 2946174"/>
            <a:gd name="connsiteY12" fmla="*/ 147309 h 1473087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</a:cxnLst>
          <a:rect l="l" t="t" r="r" b="b"/>
          <a:pathLst>
            <a:path w="2946174" h="1473087">
              <a:moveTo>
                <a:pt x="0" y="147309"/>
              </a:moveTo>
              <a:cubicBezTo>
                <a:pt x="0" y="108240"/>
                <a:pt x="15520" y="70772"/>
                <a:pt x="43146" y="43146"/>
              </a:cubicBezTo>
              <a:cubicBezTo>
                <a:pt x="70772" y="15520"/>
                <a:pt x="108241" y="0"/>
                <a:pt x="147309" y="0"/>
              </a:cubicBezTo>
              <a:lnTo>
                <a:pt x="2798865" y="0"/>
              </a:lnTo>
              <a:cubicBezTo>
                <a:pt x="2837934" y="0"/>
                <a:pt x="2875402" y="15520"/>
                <a:pt x="2903028" y="43146"/>
              </a:cubicBezTo>
              <a:cubicBezTo>
                <a:pt x="2930654" y="70772"/>
                <a:pt x="2946174" y="108241"/>
                <a:pt x="2946174" y="147309"/>
              </a:cubicBezTo>
              <a:lnTo>
                <a:pt x="2946174" y="1325778"/>
              </a:lnTo>
              <a:cubicBezTo>
                <a:pt x="2946174" y="1364847"/>
                <a:pt x="2930654" y="1402315"/>
                <a:pt x="2903028" y="1429941"/>
              </a:cubicBezTo>
              <a:cubicBezTo>
                <a:pt x="2875402" y="1457567"/>
                <a:pt x="2837934" y="1473087"/>
                <a:pt x="2798865" y="1473087"/>
              </a:cubicBezTo>
              <a:lnTo>
                <a:pt x="147309" y="1473087"/>
              </a:lnTo>
              <a:cubicBezTo>
                <a:pt x="108240" y="1473087"/>
                <a:pt x="70772" y="1457567"/>
                <a:pt x="43146" y="1429941"/>
              </a:cubicBezTo>
              <a:cubicBezTo>
                <a:pt x="15520" y="1402315"/>
                <a:pt x="0" y="1364847"/>
                <a:pt x="0" y="1325778"/>
              </a:cubicBezTo>
              <a:lnTo>
                <a:pt x="0" y="147309"/>
              </a:lnTo>
              <a:close/>
            </a:path>
          </a:pathLst>
        </a:cu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lt1">
            <a:hueOff val="0"/>
            <a:satOff val="0"/>
            <a:lumOff val="0"/>
            <a:alphaOff val="0"/>
          </a:schemeClr>
        </a:lnRef>
        <a:fillRef xmlns:a="http://schemas.openxmlformats.org/drawingml/2006/main" idx="1">
          <a:schemeClr val="accent3">
            <a:hueOff val="0"/>
            <a:satOff val="0"/>
            <a:lumOff val="0"/>
            <a:alphaOff val="0"/>
          </a:schemeClr>
        </a:fillRef>
        <a:effectRef xmlns:a="http://schemas.openxmlformats.org/drawingml/2006/main" idx="0">
          <a:schemeClr val="accent3">
            <a:hueOff val="0"/>
            <a:satOff val="0"/>
            <a:lumOff val="0"/>
            <a:alphaOff val="0"/>
          </a:schemeClr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spcFirstLastPara="0" vert="horz" wrap="square" lIns="138395" tIns="138395" rIns="138395" bIns="138395" numCol="1" spcCol="1270" anchor="ctr" anchorCtr="0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111154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 заседания КДН и ЗП</a:t>
          </a:r>
          <a:endParaRPr lang="ru-RU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0.03743</cdr:x>
      <cdr:y>0.51601</cdr:y>
    </cdr:from>
    <cdr:to>
      <cdr:x>0.36343</cdr:x>
      <cdr:y>0.66238</cdr:y>
    </cdr:to>
    <cdr:sp macro="" textlink="">
      <cdr:nvSpPr>
        <cdr:cNvPr id="3" name="Полилиния 2"/>
        <cdr:cNvSpPr/>
      </cdr:nvSpPr>
      <cdr:spPr>
        <a:xfrm xmlns:a="http://schemas.openxmlformats.org/drawingml/2006/main">
          <a:off x="349624" y="3165729"/>
          <a:ext cx="3045261" cy="897959"/>
        </a:xfrm>
        <a:custGeom xmlns:a="http://schemas.openxmlformats.org/drawingml/2006/main">
          <a:avLst/>
          <a:gdLst>
            <a:gd name="connsiteX0" fmla="*/ 0 w 2946174"/>
            <a:gd name="connsiteY0" fmla="*/ 147309 h 1473087"/>
            <a:gd name="connsiteX1" fmla="*/ 43146 w 2946174"/>
            <a:gd name="connsiteY1" fmla="*/ 43146 h 1473087"/>
            <a:gd name="connsiteX2" fmla="*/ 147309 w 2946174"/>
            <a:gd name="connsiteY2" fmla="*/ 0 h 1473087"/>
            <a:gd name="connsiteX3" fmla="*/ 2798865 w 2946174"/>
            <a:gd name="connsiteY3" fmla="*/ 0 h 1473087"/>
            <a:gd name="connsiteX4" fmla="*/ 2903028 w 2946174"/>
            <a:gd name="connsiteY4" fmla="*/ 43146 h 1473087"/>
            <a:gd name="connsiteX5" fmla="*/ 2946174 w 2946174"/>
            <a:gd name="connsiteY5" fmla="*/ 147309 h 1473087"/>
            <a:gd name="connsiteX6" fmla="*/ 2946174 w 2946174"/>
            <a:gd name="connsiteY6" fmla="*/ 1325778 h 1473087"/>
            <a:gd name="connsiteX7" fmla="*/ 2903028 w 2946174"/>
            <a:gd name="connsiteY7" fmla="*/ 1429941 h 1473087"/>
            <a:gd name="connsiteX8" fmla="*/ 2798865 w 2946174"/>
            <a:gd name="connsiteY8" fmla="*/ 1473087 h 1473087"/>
            <a:gd name="connsiteX9" fmla="*/ 147309 w 2946174"/>
            <a:gd name="connsiteY9" fmla="*/ 1473087 h 1473087"/>
            <a:gd name="connsiteX10" fmla="*/ 43146 w 2946174"/>
            <a:gd name="connsiteY10" fmla="*/ 1429941 h 1473087"/>
            <a:gd name="connsiteX11" fmla="*/ 0 w 2946174"/>
            <a:gd name="connsiteY11" fmla="*/ 1325778 h 1473087"/>
            <a:gd name="connsiteX12" fmla="*/ 0 w 2946174"/>
            <a:gd name="connsiteY12" fmla="*/ 147309 h 1473087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</a:cxnLst>
          <a:rect l="l" t="t" r="r" b="b"/>
          <a:pathLst>
            <a:path w="2946174" h="1473087">
              <a:moveTo>
                <a:pt x="0" y="147309"/>
              </a:moveTo>
              <a:cubicBezTo>
                <a:pt x="0" y="108240"/>
                <a:pt x="15520" y="70772"/>
                <a:pt x="43146" y="43146"/>
              </a:cubicBezTo>
              <a:cubicBezTo>
                <a:pt x="70772" y="15520"/>
                <a:pt x="108241" y="0"/>
                <a:pt x="147309" y="0"/>
              </a:cubicBezTo>
              <a:lnTo>
                <a:pt x="2798865" y="0"/>
              </a:lnTo>
              <a:cubicBezTo>
                <a:pt x="2837934" y="0"/>
                <a:pt x="2875402" y="15520"/>
                <a:pt x="2903028" y="43146"/>
              </a:cubicBezTo>
              <a:cubicBezTo>
                <a:pt x="2930654" y="70772"/>
                <a:pt x="2946174" y="108241"/>
                <a:pt x="2946174" y="147309"/>
              </a:cubicBezTo>
              <a:lnTo>
                <a:pt x="2946174" y="1325778"/>
              </a:lnTo>
              <a:cubicBezTo>
                <a:pt x="2946174" y="1364847"/>
                <a:pt x="2930654" y="1402315"/>
                <a:pt x="2903028" y="1429941"/>
              </a:cubicBezTo>
              <a:cubicBezTo>
                <a:pt x="2875402" y="1457567"/>
                <a:pt x="2837934" y="1473087"/>
                <a:pt x="2798865" y="1473087"/>
              </a:cubicBezTo>
              <a:lnTo>
                <a:pt x="147309" y="1473087"/>
              </a:lnTo>
              <a:cubicBezTo>
                <a:pt x="108240" y="1473087"/>
                <a:pt x="70772" y="1457567"/>
                <a:pt x="43146" y="1429941"/>
              </a:cubicBezTo>
              <a:cubicBezTo>
                <a:pt x="15520" y="1402315"/>
                <a:pt x="0" y="1364847"/>
                <a:pt x="0" y="1325778"/>
              </a:cubicBezTo>
              <a:lnTo>
                <a:pt x="0" y="147309"/>
              </a:lnTo>
              <a:close/>
            </a:path>
          </a:pathLst>
        </a:custGeom>
        <a:noFill xmlns:a="http://schemas.openxmlformats.org/drawingml/2006/main"/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lt1">
            <a:hueOff val="0"/>
            <a:satOff val="0"/>
            <a:lumOff val="0"/>
            <a:alphaOff val="0"/>
          </a:schemeClr>
        </a:lnRef>
        <a:fillRef xmlns:a="http://schemas.openxmlformats.org/drawingml/2006/main" idx="1">
          <a:schemeClr val="accent3">
            <a:hueOff val="0"/>
            <a:satOff val="0"/>
            <a:lumOff val="0"/>
            <a:alphaOff val="0"/>
          </a:schemeClr>
        </a:fillRef>
        <a:effectRef xmlns:a="http://schemas.openxmlformats.org/drawingml/2006/main" idx="0">
          <a:schemeClr val="accent3">
            <a:hueOff val="0"/>
            <a:satOff val="0"/>
            <a:lumOff val="0"/>
            <a:alphaOff val="0"/>
          </a:schemeClr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spcFirstLastPara="0" vert="horz" wrap="square" lIns="138395" tIns="138395" rIns="138395" bIns="138395" numCol="1" spcCol="1270" anchor="ctr" anchorCtr="0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111154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Административное производство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0.04031</cdr:x>
      <cdr:y>0.3133</cdr:y>
    </cdr:from>
    <cdr:to>
      <cdr:x>0.36711</cdr:x>
      <cdr:y>0.46915</cdr:y>
    </cdr:to>
    <cdr:sp macro="" textlink="">
      <cdr:nvSpPr>
        <cdr:cNvPr id="4" name="Полилиния 3"/>
        <cdr:cNvSpPr/>
      </cdr:nvSpPr>
      <cdr:spPr>
        <a:xfrm xmlns:a="http://schemas.openxmlformats.org/drawingml/2006/main">
          <a:off x="376517" y="1922095"/>
          <a:ext cx="3052727" cy="956175"/>
        </a:xfrm>
        <a:custGeom xmlns:a="http://schemas.openxmlformats.org/drawingml/2006/main">
          <a:avLst/>
          <a:gdLst>
            <a:gd name="connsiteX0" fmla="*/ 0 w 2946174"/>
            <a:gd name="connsiteY0" fmla="*/ 147309 h 1473087"/>
            <a:gd name="connsiteX1" fmla="*/ 43146 w 2946174"/>
            <a:gd name="connsiteY1" fmla="*/ 43146 h 1473087"/>
            <a:gd name="connsiteX2" fmla="*/ 147309 w 2946174"/>
            <a:gd name="connsiteY2" fmla="*/ 0 h 1473087"/>
            <a:gd name="connsiteX3" fmla="*/ 2798865 w 2946174"/>
            <a:gd name="connsiteY3" fmla="*/ 0 h 1473087"/>
            <a:gd name="connsiteX4" fmla="*/ 2903028 w 2946174"/>
            <a:gd name="connsiteY4" fmla="*/ 43146 h 1473087"/>
            <a:gd name="connsiteX5" fmla="*/ 2946174 w 2946174"/>
            <a:gd name="connsiteY5" fmla="*/ 147309 h 1473087"/>
            <a:gd name="connsiteX6" fmla="*/ 2946174 w 2946174"/>
            <a:gd name="connsiteY6" fmla="*/ 1325778 h 1473087"/>
            <a:gd name="connsiteX7" fmla="*/ 2903028 w 2946174"/>
            <a:gd name="connsiteY7" fmla="*/ 1429941 h 1473087"/>
            <a:gd name="connsiteX8" fmla="*/ 2798865 w 2946174"/>
            <a:gd name="connsiteY8" fmla="*/ 1473087 h 1473087"/>
            <a:gd name="connsiteX9" fmla="*/ 147309 w 2946174"/>
            <a:gd name="connsiteY9" fmla="*/ 1473087 h 1473087"/>
            <a:gd name="connsiteX10" fmla="*/ 43146 w 2946174"/>
            <a:gd name="connsiteY10" fmla="*/ 1429941 h 1473087"/>
            <a:gd name="connsiteX11" fmla="*/ 0 w 2946174"/>
            <a:gd name="connsiteY11" fmla="*/ 1325778 h 1473087"/>
            <a:gd name="connsiteX12" fmla="*/ 0 w 2946174"/>
            <a:gd name="connsiteY12" fmla="*/ 147309 h 1473087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</a:cxnLst>
          <a:rect l="l" t="t" r="r" b="b"/>
          <a:pathLst>
            <a:path w="2946174" h="1473087">
              <a:moveTo>
                <a:pt x="0" y="147309"/>
              </a:moveTo>
              <a:cubicBezTo>
                <a:pt x="0" y="108240"/>
                <a:pt x="15520" y="70772"/>
                <a:pt x="43146" y="43146"/>
              </a:cubicBezTo>
              <a:cubicBezTo>
                <a:pt x="70772" y="15520"/>
                <a:pt x="108241" y="0"/>
                <a:pt x="147309" y="0"/>
              </a:cubicBezTo>
              <a:lnTo>
                <a:pt x="2798865" y="0"/>
              </a:lnTo>
              <a:cubicBezTo>
                <a:pt x="2837934" y="0"/>
                <a:pt x="2875402" y="15520"/>
                <a:pt x="2903028" y="43146"/>
              </a:cubicBezTo>
              <a:cubicBezTo>
                <a:pt x="2930654" y="70772"/>
                <a:pt x="2946174" y="108241"/>
                <a:pt x="2946174" y="147309"/>
              </a:cubicBezTo>
              <a:lnTo>
                <a:pt x="2946174" y="1325778"/>
              </a:lnTo>
              <a:cubicBezTo>
                <a:pt x="2946174" y="1364847"/>
                <a:pt x="2930654" y="1402315"/>
                <a:pt x="2903028" y="1429941"/>
              </a:cubicBezTo>
              <a:cubicBezTo>
                <a:pt x="2875402" y="1457567"/>
                <a:pt x="2837934" y="1473087"/>
                <a:pt x="2798865" y="1473087"/>
              </a:cubicBezTo>
              <a:lnTo>
                <a:pt x="147309" y="1473087"/>
              </a:lnTo>
              <a:cubicBezTo>
                <a:pt x="108240" y="1473087"/>
                <a:pt x="70772" y="1457567"/>
                <a:pt x="43146" y="1429941"/>
              </a:cubicBezTo>
              <a:cubicBezTo>
                <a:pt x="15520" y="1402315"/>
                <a:pt x="0" y="1364847"/>
                <a:pt x="0" y="1325778"/>
              </a:cubicBezTo>
              <a:lnTo>
                <a:pt x="0" y="147309"/>
              </a:lnTo>
              <a:close/>
            </a:path>
          </a:pathLst>
        </a:custGeom>
        <a:noFill xmlns:a="http://schemas.openxmlformats.org/drawingml/2006/main"/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lt1">
            <a:hueOff val="0"/>
            <a:satOff val="0"/>
            <a:lumOff val="0"/>
            <a:alphaOff val="0"/>
          </a:schemeClr>
        </a:lnRef>
        <a:fillRef xmlns:a="http://schemas.openxmlformats.org/drawingml/2006/main" idx="1">
          <a:schemeClr val="accent3">
            <a:hueOff val="0"/>
            <a:satOff val="0"/>
            <a:lumOff val="0"/>
            <a:alphaOff val="0"/>
          </a:schemeClr>
        </a:fillRef>
        <a:effectRef xmlns:a="http://schemas.openxmlformats.org/drawingml/2006/main" idx="0">
          <a:schemeClr val="accent3">
            <a:hueOff val="0"/>
            <a:satOff val="0"/>
            <a:lumOff val="0"/>
            <a:alphaOff val="0"/>
          </a:schemeClr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spcFirstLastPara="0" vert="horz" wrap="square" lIns="138395" tIns="138395" rIns="138395" bIns="138395" numCol="1" spcCol="1270" anchor="ctr" anchorCtr="0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111154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Профилактическая деятельность 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08554-19AD-446A-83F2-8989A3E80E47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9E026-F892-4263-9D89-7D24671A5F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122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3C5F0-451C-42CD-89E3-25860092CA54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CE5DC-D197-4A30-A0E8-9DABD1B521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065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CE5DC-D197-4A30-A0E8-9DABD1B521F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7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CE5DC-D197-4A30-A0E8-9DABD1B521F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154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CE5DC-D197-4A30-A0E8-9DABD1B521F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973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8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9C6-7B89-234F-8A53-0F8925D6B1D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0212" y="371475"/>
            <a:ext cx="10491788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867" y="1978262"/>
            <a:ext cx="8595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562" y="4138853"/>
            <a:ext cx="7223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ea typeface="Futura PT" charset="0"/>
                <a:cs typeface="Times New Roman" pitchFamily="18" charset="0"/>
              </a:rPr>
              <a:t>Остапенко Зинаида Викторовна,</a:t>
            </a:r>
            <a:endParaRPr lang="ru-RU" sz="2000" b="1" dirty="0">
              <a:latin typeface="Times New Roman" pitchFamily="18" charset="0"/>
              <a:ea typeface="Futura PT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latin typeface="Times New Roman" pitchFamily="18" charset="0"/>
                <a:ea typeface="Futura PT" charset="0"/>
                <a:cs typeface="Times New Roman" pitchFamily="18" charset="0"/>
              </a:rPr>
              <a:t>заместитель главы Крапивинского </a:t>
            </a:r>
            <a:r>
              <a:rPr lang="ru-RU" sz="2000" b="1" dirty="0">
                <a:latin typeface="Times New Roman" pitchFamily="18" charset="0"/>
                <a:ea typeface="Futura PT" charset="0"/>
                <a:cs typeface="Times New Roman" pitchFamily="18" charset="0"/>
              </a:rPr>
              <a:t>муниципального </a:t>
            </a:r>
            <a:r>
              <a:rPr lang="ru-RU" sz="2000" b="1" dirty="0" smtClean="0">
                <a:latin typeface="Times New Roman" pitchFamily="18" charset="0"/>
                <a:ea typeface="Futura PT" charset="0"/>
                <a:cs typeface="Times New Roman" pitchFamily="18" charset="0"/>
              </a:rPr>
              <a:t>округа, председатель КДН и ЗП</a:t>
            </a:r>
            <a:endParaRPr lang="ru-RU" sz="2000" b="1" dirty="0">
              <a:latin typeface="Times New Roman" pitchFamily="18" charset="0"/>
              <a:ea typeface="Futura PT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3254" y="639434"/>
            <a:ext cx="85951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ru-RU" sz="2400" b="1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 </a:t>
            </a:r>
          </a:p>
          <a:p>
            <a:pPr algn="ctr">
              <a:lnSpc>
                <a:spcPct val="140000"/>
              </a:lnSpc>
            </a:pPr>
            <a:r>
              <a:rPr lang="ru-RU" sz="2400" b="1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ПО ДЕЛАМ НЕСОВЕРШЕННОЛЕТНИХ </a:t>
            </a:r>
          </a:p>
          <a:p>
            <a:pPr algn="ctr">
              <a:lnSpc>
                <a:spcPct val="140000"/>
              </a:lnSpc>
            </a:pPr>
            <a:r>
              <a:rPr lang="ru-RU" sz="2400" b="1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ЗАЩИТЕ ИХ ПРАВ </a:t>
            </a:r>
          </a:p>
          <a:p>
            <a:pPr algn="ctr">
              <a:lnSpc>
                <a:spcPct val="140000"/>
              </a:lnSpc>
            </a:pPr>
            <a:r>
              <a:rPr lang="ru-RU" sz="2400" b="1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КРАПИВИНСКОГО МУНИЦИПАЛЬНОГО ОКРУГА</a:t>
            </a:r>
          </a:p>
          <a:p>
            <a:pPr algn="ctr">
              <a:lnSpc>
                <a:spcPct val="140000"/>
              </a:lnSpc>
            </a:pPr>
            <a:r>
              <a:rPr lang="ru-RU" sz="2400" b="1" spc="100" dirty="0" smtClean="0">
                <a:latin typeface="Times New Roman" panose="02020603050405020304" pitchFamily="18" charset="0"/>
                <a:ea typeface="Futura PT" charset="0"/>
                <a:cs typeface="Times New Roman" panose="02020603050405020304" pitchFamily="18" charset="0"/>
              </a:rPr>
              <a:t>ЗА 2021 ГОД</a:t>
            </a:r>
            <a:endParaRPr lang="ru-RU" sz="2400" b="1" dirty="0" smtClean="0">
              <a:latin typeface="Times New Roman" pitchFamily="18" charset="0"/>
              <a:ea typeface="Futura PT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62" y="390581"/>
            <a:ext cx="816935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5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24" name="Google Shape;137;p17">
            <a:extLst>
              <a:ext uri="{FF2B5EF4-FFF2-40B4-BE49-F238E27FC236}">
                <a16:creationId xmlns="" xmlns:a16="http://schemas.microsoft.com/office/drawing/2014/main" id="{1C4E61C1-2285-4566-8FEE-E8FCA76FBD41}"/>
              </a:ext>
            </a:extLst>
          </p:cNvPr>
          <p:cNvSpPr txBox="1"/>
          <p:nvPr/>
        </p:nvSpPr>
        <p:spPr>
          <a:xfrm>
            <a:off x="881408" y="131374"/>
            <a:ext cx="978659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СЕМЬИ СОП, СОСТОЯЩИЕ НА УЧЕТЕ В КДН И ЗП 2019-2021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515F6242-AE33-4624-8F2A-08DB9857D6C1}"/>
              </a:ext>
            </a:extLst>
          </p:cNvPr>
          <p:cNvCxnSpPr>
            <a:cxnSpLocks/>
          </p:cNvCxnSpPr>
          <p:nvPr/>
        </p:nvCxnSpPr>
        <p:spPr>
          <a:xfrm flipV="1">
            <a:off x="881408" y="547651"/>
            <a:ext cx="9302498" cy="2117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766775253"/>
              </p:ext>
            </p:extLst>
          </p:nvPr>
        </p:nvGraphicFramePr>
        <p:xfrm>
          <a:off x="1267691" y="1059873"/>
          <a:ext cx="9518073" cy="5112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161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24" name="Google Shape;137;p17">
            <a:extLst>
              <a:ext uri="{FF2B5EF4-FFF2-40B4-BE49-F238E27FC236}">
                <a16:creationId xmlns="" xmlns:a16="http://schemas.microsoft.com/office/drawing/2014/main" id="{1C4E61C1-2285-4566-8FEE-E8FCA76FBD41}"/>
              </a:ext>
            </a:extLst>
          </p:cNvPr>
          <p:cNvSpPr txBox="1"/>
          <p:nvPr/>
        </p:nvSpPr>
        <p:spPr>
          <a:xfrm>
            <a:off x="699247" y="96613"/>
            <a:ext cx="1171687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3B4555"/>
              </a:buClr>
              <a:buSzPts val="2400"/>
            </a:pPr>
            <a:r>
              <a:rPr lang="ru-RU" sz="2400" b="1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НЕСОВЕРШЕННОЛЕТНИЕ, СОСТОЯЩИЕ НА УЧЕТЕ В КДН И ЗП 2019-2021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699247" y="507825"/>
            <a:ext cx="1121484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917375487"/>
              </p:ext>
            </p:extLst>
          </p:nvPr>
        </p:nvGraphicFramePr>
        <p:xfrm>
          <a:off x="1662545" y="1039091"/>
          <a:ext cx="8853055" cy="5101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764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24" name="Google Shape;137;p17">
            <a:extLst>
              <a:ext uri="{FF2B5EF4-FFF2-40B4-BE49-F238E27FC236}">
                <a16:creationId xmlns="" xmlns:a16="http://schemas.microsoft.com/office/drawing/2014/main" id="{1C4E61C1-2285-4566-8FEE-E8FCA76FBD41}"/>
              </a:ext>
            </a:extLst>
          </p:cNvPr>
          <p:cNvSpPr txBox="1"/>
          <p:nvPr/>
        </p:nvSpPr>
        <p:spPr>
          <a:xfrm>
            <a:off x="778700" y="114872"/>
            <a:ext cx="108037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ПОСТАНОВКА СЕМЕЙ НА ПРОФИЛАКТИЧЕСКИЙ УЧЕТ 2019-2021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778700" y="558237"/>
            <a:ext cx="1028374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94409913"/>
              </p:ext>
            </p:extLst>
          </p:nvPr>
        </p:nvGraphicFramePr>
        <p:xfrm>
          <a:off x="985503" y="950258"/>
          <a:ext cx="9656511" cy="5369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250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24" name="Google Shape;137;p17">
            <a:extLst>
              <a:ext uri="{FF2B5EF4-FFF2-40B4-BE49-F238E27FC236}">
                <a16:creationId xmlns="" xmlns:a16="http://schemas.microsoft.com/office/drawing/2014/main" id="{1C4E61C1-2285-4566-8FEE-E8FCA76FBD41}"/>
              </a:ext>
            </a:extLst>
          </p:cNvPr>
          <p:cNvSpPr txBox="1"/>
          <p:nvPr/>
        </p:nvSpPr>
        <p:spPr>
          <a:xfrm>
            <a:off x="856329" y="122783"/>
            <a:ext cx="1092585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ПОСТАНОВКА НЕСОВЕРШЕННОЛЕТНИХ  НА УЧЕТ 2019-2021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721859" y="547988"/>
            <a:ext cx="1079778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415059920"/>
              </p:ext>
            </p:extLst>
          </p:nvPr>
        </p:nvGraphicFramePr>
        <p:xfrm>
          <a:off x="985503" y="750296"/>
          <a:ext cx="9656511" cy="5399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871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735714" y="563700"/>
            <a:ext cx="82212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37;p17">
            <a:extLst>
              <a:ext uri="{FF2B5EF4-FFF2-40B4-BE49-F238E27FC236}">
                <a16:creationId xmlns="" xmlns:a16="http://schemas.microsoft.com/office/drawing/2014/main" id="{1C4E61C1-2285-4566-8FEE-E8FCA76FBD41}"/>
              </a:ext>
            </a:extLst>
          </p:cNvPr>
          <p:cNvSpPr txBox="1"/>
          <p:nvPr/>
        </p:nvSpPr>
        <p:spPr>
          <a:xfrm>
            <a:off x="816771" y="127244"/>
            <a:ext cx="952626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ИНДИВИДУАЛЬНАЯ ПРОГРАММА РЕАБИЛИТАЦИИ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4234" y="792849"/>
            <a:ext cx="4098497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200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Направлена</a:t>
            </a:r>
            <a:endParaRPr lang="ru-RU" sz="2200" i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редупреждение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совершения несовершеннолетним повторных преступлений,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правонарушений; 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вовлечение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в досуговую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деятельность; 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образа жизни достойного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человека;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«оздоровление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обстановки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семье;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укреплении материальной базы семьи и другие.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924420382"/>
              </p:ext>
            </p:extLst>
          </p:nvPr>
        </p:nvGraphicFramePr>
        <p:xfrm>
          <a:off x="3875249" y="92574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90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24" name="Google Shape;137;p17">
            <a:extLst>
              <a:ext uri="{FF2B5EF4-FFF2-40B4-BE49-F238E27FC236}">
                <a16:creationId xmlns="" xmlns:a16="http://schemas.microsoft.com/office/drawing/2014/main" id="{1C4E61C1-2285-4566-8FEE-E8FCA76FBD41}"/>
              </a:ext>
            </a:extLst>
          </p:cNvPr>
          <p:cNvSpPr txBox="1"/>
          <p:nvPr/>
        </p:nvSpPr>
        <p:spPr>
          <a:xfrm>
            <a:off x="816771" y="100834"/>
            <a:ext cx="952626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ИНДИВИДУАЛЬНАЯ ПРОГРАММА РЕАБИЛИТАЦИИ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686001" y="587424"/>
            <a:ext cx="988379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95229" y="766009"/>
            <a:ext cx="3950586" cy="2744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994135" y="3527411"/>
            <a:ext cx="9788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ИПР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срок реализации и ответственного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его результат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589" y="4046255"/>
            <a:ext cx="3702842" cy="2535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5229" y="4046255"/>
            <a:ext cx="3950586" cy="2520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758" y="4046255"/>
            <a:ext cx="3588660" cy="2520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0614" y="757535"/>
            <a:ext cx="3515804" cy="2744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271" y="757535"/>
            <a:ext cx="3750159" cy="27199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4608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24" name="Google Shape;137;p17">
            <a:extLst>
              <a:ext uri="{FF2B5EF4-FFF2-40B4-BE49-F238E27FC236}">
                <a16:creationId xmlns="" xmlns:a16="http://schemas.microsoft.com/office/drawing/2014/main" id="{1C4E61C1-2285-4566-8FEE-E8FCA76FBD41}"/>
              </a:ext>
            </a:extLst>
          </p:cNvPr>
          <p:cNvSpPr txBox="1"/>
          <p:nvPr/>
        </p:nvSpPr>
        <p:spPr>
          <a:xfrm>
            <a:off x="596444" y="56003"/>
            <a:ext cx="1121802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Межведомственная комплексная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операция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«ПОДРОСТОК»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1026659" y="558237"/>
            <a:ext cx="1078780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940" y="3786590"/>
            <a:ext cx="2277701" cy="2848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325" y="765302"/>
            <a:ext cx="2572139" cy="2639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175325" y="3374420"/>
            <a:ext cx="90069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Специализированные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мероприятия 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Подворье», «Подросток», «Забота», «Рецидив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77892" y="6207783"/>
            <a:ext cx="1428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«Контроль»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793" y="1133395"/>
            <a:ext cx="6129526" cy="2016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3401618" y="2754369"/>
            <a:ext cx="1509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«Каникулы»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447" y="3793269"/>
            <a:ext cx="4588687" cy="2841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1141706" y="6167371"/>
            <a:ext cx="2950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«Будущее без наркотиков»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306360" y="3035651"/>
            <a:ext cx="2444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«Трезвый подросток»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5595" y="3796609"/>
            <a:ext cx="4338199" cy="2841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8667957" y="6167371"/>
            <a:ext cx="1509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«Каникулы»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9740" y="765301"/>
            <a:ext cx="2350077" cy="2639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Прямоугольник 18"/>
          <p:cNvSpPr/>
          <p:nvPr/>
        </p:nvSpPr>
        <p:spPr>
          <a:xfrm>
            <a:off x="7035141" y="3041788"/>
            <a:ext cx="1725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«Дети-России»</a:t>
            </a:r>
          </a:p>
        </p:txBody>
      </p:sp>
    </p:spTree>
    <p:extLst>
      <p:ext uri="{BB962C8B-B14F-4D97-AF65-F5344CB8AC3E}">
        <p14:creationId xmlns:p14="http://schemas.microsoft.com/office/powerpoint/2010/main" val="16009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699247" y="609430"/>
            <a:ext cx="1093694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54" y="3599153"/>
            <a:ext cx="3875809" cy="2906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0482" y="3599153"/>
            <a:ext cx="3710708" cy="2906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8230820" y="796173"/>
            <a:ext cx="36447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охвачено </a:t>
            </a: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2557 детей </a:t>
            </a:r>
            <a:r>
              <a:rPr lang="ru-RU" sz="2800" b="1" i="1" dirty="0" smtClean="0">
                <a:latin typeface="Times New Roman" panose="02020603050405020304" pitchFamily="18" charset="0"/>
              </a:rPr>
              <a:t>100 %</a:t>
            </a:r>
            <a:endParaRPr lang="ru-RU" sz="2800" b="1" i="1" dirty="0"/>
          </a:p>
        </p:txBody>
      </p:sp>
      <p:sp>
        <p:nvSpPr>
          <p:cNvPr id="12" name="Google Shape;137;p17">
            <a:extLst>
              <a:ext uri="{FF2B5EF4-FFF2-40B4-BE49-F238E27FC236}">
                <a16:creationId xmlns="" xmlns:a16="http://schemas.microsoft.com/office/drawing/2014/main" id="{1C4E61C1-2285-4566-8FEE-E8FCA76FBD41}"/>
              </a:ext>
            </a:extLst>
          </p:cNvPr>
          <p:cNvSpPr txBox="1"/>
          <p:nvPr/>
        </p:nvSpPr>
        <p:spPr>
          <a:xfrm>
            <a:off x="596444" y="147806"/>
            <a:ext cx="1121802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Межведомственная комплексная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операция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«ПОДРОСТОК»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033" y="732141"/>
            <a:ext cx="3702841" cy="2744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5690" y="1904466"/>
            <a:ext cx="3855027" cy="47345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555" y="716380"/>
            <a:ext cx="3899532" cy="2646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6501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24" name="Google Shape;137;p17">
            <a:extLst>
              <a:ext uri="{FF2B5EF4-FFF2-40B4-BE49-F238E27FC236}">
                <a16:creationId xmlns="" xmlns:a16="http://schemas.microsoft.com/office/drawing/2014/main" id="{1C4E61C1-2285-4566-8FEE-E8FCA76FBD41}"/>
              </a:ext>
            </a:extLst>
          </p:cNvPr>
          <p:cNvSpPr txBox="1"/>
          <p:nvPr/>
        </p:nvSpPr>
        <p:spPr>
          <a:xfrm>
            <a:off x="1026659" y="122045"/>
            <a:ext cx="879225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ПРОФИЛАКТИЧЕСКИЕ АКЦИИ - 2021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712894" y="558237"/>
            <a:ext cx="629750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659" y="719217"/>
            <a:ext cx="3395350" cy="25618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5951" y="3850783"/>
            <a:ext cx="2890966" cy="27471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2978" y="719217"/>
            <a:ext cx="4195215" cy="25598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6860" y="3818527"/>
            <a:ext cx="3705118" cy="27794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6"/>
          <a:stretch/>
        </p:blipFill>
        <p:spPr>
          <a:xfrm>
            <a:off x="500448" y="3850783"/>
            <a:ext cx="3416065" cy="27471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132609" y="3286029"/>
            <a:ext cx="9199405" cy="42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Приняли участие в акциях 4200 человек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162" y="719217"/>
            <a:ext cx="2830200" cy="25408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6089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24" name="Google Shape;137;p17">
            <a:extLst>
              <a:ext uri="{FF2B5EF4-FFF2-40B4-BE49-F238E27FC236}">
                <a16:creationId xmlns="" xmlns:a16="http://schemas.microsoft.com/office/drawing/2014/main" id="{1C4E61C1-2285-4566-8FEE-E8FCA76FBD41}"/>
              </a:ext>
            </a:extLst>
          </p:cNvPr>
          <p:cNvSpPr txBox="1"/>
          <p:nvPr/>
        </p:nvSpPr>
        <p:spPr>
          <a:xfrm>
            <a:off x="596444" y="122045"/>
            <a:ext cx="1065435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ОРГАНИЗАЦИЯ ЛЕТНЕЙ ОЗДОРОВИТЕЛЬНОЙ КАМПАНИИ - 2021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515F6242-AE33-4624-8F2A-08DB9857D6C1}"/>
              </a:ext>
            </a:extLst>
          </p:cNvPr>
          <p:cNvCxnSpPr>
            <a:cxnSpLocks/>
          </p:cNvCxnSpPr>
          <p:nvPr/>
        </p:nvCxnSpPr>
        <p:spPr>
          <a:xfrm flipV="1">
            <a:off x="712895" y="558237"/>
            <a:ext cx="9704093" cy="2543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Documents and Settings\Общий раздел\Рабочий стол\итоги лето 2018\Новая папка (3)\Детский отдых\_DSC03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256" y="748244"/>
            <a:ext cx="3786214" cy="26338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3" descr="C:\Documents and Settings\Общий раздел\Рабочий стол\итоги лето 2018\Новая папка (3)\Детский отдых\_DSC25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3952" y="748244"/>
            <a:ext cx="3754425" cy="26338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6" descr="C:\Users\User\Desktop\фотоотчет\Походы\VhuvkTj12pw (1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074" y="4027955"/>
            <a:ext cx="3781612" cy="2263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3" descr="C:\Documents and Settings\Общий раздел\Рабочий стол\Новая папка (3)\SAM_419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2231" y="4027955"/>
            <a:ext cx="3608933" cy="2263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3" descr="C:\Documents and Settings\Общий раздел\Рабочий стол\итоги лето 2018\Новая папка (3)\Детский отдых\_DSC010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8605" y="4027955"/>
            <a:ext cx="4040402" cy="2263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769834" y="3504988"/>
            <a:ext cx="82389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более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1700 школьников охвачены разными формами летнего отдыха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4804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24" name="Google Shape;137;p17">
            <a:extLst>
              <a:ext uri="{FF2B5EF4-FFF2-40B4-BE49-F238E27FC236}">
                <a16:creationId xmlns="" xmlns:a16="http://schemas.microsoft.com/office/drawing/2014/main" id="{1C4E61C1-2285-4566-8FEE-E8FCA76FBD41}"/>
              </a:ext>
            </a:extLst>
          </p:cNvPr>
          <p:cNvSpPr txBox="1"/>
          <p:nvPr/>
        </p:nvSpPr>
        <p:spPr>
          <a:xfrm>
            <a:off x="1092506" y="327425"/>
            <a:ext cx="879225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3B4555"/>
              </a:buClr>
              <a:buSzPts val="2400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ПРАВОВЫЕ АКТЫ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1026659" y="872970"/>
            <a:ext cx="803228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одзаголовок 3"/>
          <p:cNvSpPr txBox="1">
            <a:spLocks/>
          </p:cNvSpPr>
          <p:nvPr/>
        </p:nvSpPr>
        <p:spPr>
          <a:xfrm>
            <a:off x="1200879" y="1625964"/>
            <a:ext cx="10991121" cy="5232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8775">
              <a:lnSpc>
                <a:spcPct val="100000"/>
              </a:lnSpc>
              <a:spcBef>
                <a:spcPts val="0"/>
              </a:spcBef>
            </a:pPr>
            <a:r>
              <a:rPr lang="ru-RU" sz="2300" b="1" dirty="0" smtClean="0">
                <a:latin typeface="Times New Roman" pitchFamily="18" charset="0"/>
                <a:cs typeface="Aharoni" pitchFamily="2" charset="-79"/>
              </a:rPr>
              <a:t>Федеральный закон от 24.06.1999 № 120-ФЗ «Об основах системы профилактики безнадзорности и правонарушений несовершеннолетних» </a:t>
            </a:r>
            <a:br>
              <a:rPr lang="ru-RU" sz="2300" b="1" dirty="0" smtClean="0">
                <a:latin typeface="Times New Roman" pitchFamily="18" charset="0"/>
                <a:cs typeface="Aharoni" pitchFamily="2" charset="-79"/>
              </a:rPr>
            </a:br>
            <a:endParaRPr lang="ru-RU" sz="2300" b="1" dirty="0">
              <a:latin typeface="Times New Roman" pitchFamily="18" charset="0"/>
              <a:cs typeface="Aharoni" pitchFamily="2" charset="-79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300" b="1" dirty="0" smtClean="0">
                <a:latin typeface="Times New Roman" pitchFamily="18" charset="0"/>
                <a:cs typeface="Aharoni" pitchFamily="2" charset="-79"/>
              </a:rPr>
              <a:t>Закон Кемеровской области от 17.01.2005 № 11-ОЗ «О системе профилактики безнадзорности и правонарушений несовершеннолетних»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300" b="1" dirty="0">
              <a:latin typeface="Times New Roman" pitchFamily="18" charset="0"/>
              <a:cs typeface="Aharoni" pitchFamily="2" charset="-79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300" b="1" dirty="0" smtClean="0">
                <a:latin typeface="Times New Roman" pitchFamily="18" charset="0"/>
                <a:cs typeface="Aharoni" pitchFamily="2" charset="-79"/>
              </a:rPr>
              <a:t>Решение Совета народных депутатов Крапивинского муниципального округа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00" b="1" dirty="0" smtClean="0">
                <a:latin typeface="Times New Roman" pitchFamily="18" charset="0"/>
                <a:cs typeface="Aharoni" pitchFamily="2" charset="-79"/>
              </a:rPr>
              <a:t>от 13.02.2020г. № 72 «Об утверждении Положения о Комиссии по делам несовершеннолетних и защите их прав Крапивинского муниципального округа»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300" b="1" dirty="0">
              <a:latin typeface="Times New Roman" pitchFamily="18" charset="0"/>
              <a:cs typeface="Aharoni" pitchFamily="2" charset="-79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300" b="1" dirty="0" smtClean="0">
                <a:latin typeface="Times New Roman" pitchFamily="18" charset="0"/>
                <a:cs typeface="Aharoni" pitchFamily="2" charset="-79"/>
              </a:rPr>
              <a:t>Муниципальная программа «Профилактика безнадзорности и правонарушений на 2021-2023 годы»</a:t>
            </a:r>
            <a:endParaRPr lang="ru-RU" sz="2300" dirty="0">
              <a:cs typeface="Aharoni" pitchFamily="2" charset="-79"/>
            </a:endParaRPr>
          </a:p>
        </p:txBody>
      </p:sp>
      <p:pic>
        <p:nvPicPr>
          <p:cNvPr id="10" name="Рисунок 9" descr="http://upload.wikimedia.org/wikipedia/commons/thumb/f/f2/Coat_of_Arms_of_the_Russian_Federation.svg/479px-Coat_of_Arms_of_the_Russian_Federation.sv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588" y="1625964"/>
            <a:ext cx="785387" cy="88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oat of arms of Kemerovo Oblast.sv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589" y="2627758"/>
            <a:ext cx="842998" cy="1077602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66" r="12382"/>
          <a:stretch/>
        </p:blipFill>
        <p:spPr>
          <a:xfrm>
            <a:off x="287589" y="4150659"/>
            <a:ext cx="744078" cy="122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0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24" name="Google Shape;137;p17">
            <a:extLst>
              <a:ext uri="{FF2B5EF4-FFF2-40B4-BE49-F238E27FC236}">
                <a16:creationId xmlns="" xmlns:a16="http://schemas.microsoft.com/office/drawing/2014/main" id="{1C4E61C1-2285-4566-8FEE-E8FCA76FBD41}"/>
              </a:ext>
            </a:extLst>
          </p:cNvPr>
          <p:cNvSpPr txBox="1"/>
          <p:nvPr/>
        </p:nvSpPr>
        <p:spPr>
          <a:xfrm>
            <a:off x="734907" y="122045"/>
            <a:ext cx="1045712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ОБЕСПЕЧЕНИЕ ВРЕМЕННОЙ ЗАНЯТОСТИ ПОДРОСТКОВ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734907" y="583669"/>
            <a:ext cx="909937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E:\недбайлик\доклад\лето 2018\23-05-2018_05-25-35\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642" y="781191"/>
            <a:ext cx="7181909" cy="27008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7412" y="3845860"/>
            <a:ext cx="3792071" cy="26067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7597" y="3845860"/>
            <a:ext cx="3698241" cy="26067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64" y="3845859"/>
            <a:ext cx="3935659" cy="26067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8659692" y="1736194"/>
            <a:ext cx="30475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летний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период 2021 г.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охвачено </a:t>
            </a: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116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несовершеннолетних </a:t>
            </a: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возрасте </a:t>
            </a: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14 до 18 лет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2054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24" name="Google Shape;137;p17">
            <a:extLst>
              <a:ext uri="{FF2B5EF4-FFF2-40B4-BE49-F238E27FC236}">
                <a16:creationId xmlns="" xmlns:a16="http://schemas.microsoft.com/office/drawing/2014/main" id="{1C4E61C1-2285-4566-8FEE-E8FCA76FBD41}"/>
              </a:ext>
            </a:extLst>
          </p:cNvPr>
          <p:cNvSpPr txBox="1"/>
          <p:nvPr/>
        </p:nvSpPr>
        <p:spPr>
          <a:xfrm>
            <a:off x="670358" y="96613"/>
            <a:ext cx="1016129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СНЯТИЕ С ПРОФИЛАКТИЧЕСКОГО УЧЕТА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670358" y="558237"/>
            <a:ext cx="897566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260552375"/>
              </p:ext>
            </p:extLst>
          </p:nvPr>
        </p:nvGraphicFramePr>
        <p:xfrm>
          <a:off x="1117397" y="792403"/>
          <a:ext cx="8528627" cy="556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226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24" name="Google Shape;137;p17">
            <a:extLst>
              <a:ext uri="{FF2B5EF4-FFF2-40B4-BE49-F238E27FC236}">
                <a16:creationId xmlns="" xmlns:a16="http://schemas.microsoft.com/office/drawing/2014/main" id="{1C4E61C1-2285-4566-8FEE-E8FCA76FBD41}"/>
              </a:ext>
            </a:extLst>
          </p:cNvPr>
          <p:cNvSpPr txBox="1"/>
          <p:nvPr/>
        </p:nvSpPr>
        <p:spPr>
          <a:xfrm>
            <a:off x="1026659" y="122045"/>
            <a:ext cx="513209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ПРЕДУПРЕДИТЕЛЬНЫЕ МЕРЫ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883224" y="583669"/>
            <a:ext cx="803228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78057" y="5618049"/>
            <a:ext cx="170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Струкова И.А.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63821" y="5433383"/>
            <a:ext cx="177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Старченко К.Г.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908778478"/>
              </p:ext>
            </p:extLst>
          </p:nvPr>
        </p:nvGraphicFramePr>
        <p:xfrm>
          <a:off x="1091553" y="916890"/>
          <a:ext cx="101344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747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24" name="Google Shape;137;p17">
            <a:extLst>
              <a:ext uri="{FF2B5EF4-FFF2-40B4-BE49-F238E27FC236}">
                <a16:creationId xmlns="" xmlns:a16="http://schemas.microsoft.com/office/drawing/2014/main" id="{1C4E61C1-2285-4566-8FEE-E8FCA76FBD41}"/>
              </a:ext>
            </a:extLst>
          </p:cNvPr>
          <p:cNvSpPr txBox="1"/>
          <p:nvPr/>
        </p:nvSpPr>
        <p:spPr>
          <a:xfrm>
            <a:off x="1026659" y="122045"/>
            <a:ext cx="513209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НАПРАВЛЕНО ИСКОВ В СУД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883224" y="583669"/>
            <a:ext cx="803228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78057" y="5618049"/>
            <a:ext cx="170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Струкова И.А.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63821" y="5433383"/>
            <a:ext cx="177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Старченко К.Г.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759161148"/>
              </p:ext>
            </p:extLst>
          </p:nvPr>
        </p:nvGraphicFramePr>
        <p:xfrm>
          <a:off x="1735281" y="1041104"/>
          <a:ext cx="835198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700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24" name="Google Shape;137;p17">
            <a:extLst>
              <a:ext uri="{FF2B5EF4-FFF2-40B4-BE49-F238E27FC236}">
                <a16:creationId xmlns="" xmlns:a16="http://schemas.microsoft.com/office/drawing/2014/main" id="{1C4E61C1-2285-4566-8FEE-E8FCA76FBD41}"/>
              </a:ext>
            </a:extLst>
          </p:cNvPr>
          <p:cNvSpPr txBox="1"/>
          <p:nvPr/>
        </p:nvSpPr>
        <p:spPr>
          <a:xfrm>
            <a:off x="596444" y="122045"/>
            <a:ext cx="1121179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3B4555"/>
              </a:buClr>
              <a:buSzPts val="2400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ПРЕСТУПЛЕНИЙ СОВЕРШЕННЫЕ НЕСОВЕРШЕННОЛЕТНИМИ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883224" y="583669"/>
            <a:ext cx="10577949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78057" y="5618049"/>
            <a:ext cx="170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Струкова И.А.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63821" y="5433383"/>
            <a:ext cx="177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Старченко К.Г.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391657"/>
              </p:ext>
            </p:extLst>
          </p:nvPr>
        </p:nvGraphicFramePr>
        <p:xfrm>
          <a:off x="1504478" y="1148715"/>
          <a:ext cx="9395721" cy="5054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45258">
                  <a:extLst>
                    <a:ext uri="{9D8B030D-6E8A-4147-A177-3AD203B41FA5}">
                      <a16:colId xmlns="" xmlns:a16="http://schemas.microsoft.com/office/drawing/2014/main" val="952563621"/>
                    </a:ext>
                  </a:extLst>
                </a:gridCol>
                <a:gridCol w="1018309">
                  <a:extLst>
                    <a:ext uri="{9D8B030D-6E8A-4147-A177-3AD203B41FA5}">
                      <a16:colId xmlns="" xmlns:a16="http://schemas.microsoft.com/office/drawing/2014/main" val="2440700250"/>
                    </a:ext>
                  </a:extLst>
                </a:gridCol>
                <a:gridCol w="1232154">
                  <a:extLst>
                    <a:ext uri="{9D8B030D-6E8A-4147-A177-3AD203B41FA5}">
                      <a16:colId xmlns="" xmlns:a16="http://schemas.microsoft.com/office/drawing/2014/main" val="1496879465"/>
                    </a:ext>
                  </a:extLst>
                </a:gridCol>
              </a:tblGrid>
              <a:tr h="45086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Преступления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25090383"/>
                  </a:ext>
                </a:extLst>
              </a:tr>
              <a:tr h="8241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ДТП повлекшее по неосторожности  ТВЗ человека (ст. 264 ч.1 УК РФ)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680649573"/>
                  </a:ext>
                </a:extLst>
              </a:tr>
              <a:tr h="4120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Кража (ст. 158 УК РФ)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778536708"/>
                  </a:ext>
                </a:extLst>
              </a:tr>
              <a:tr h="4120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Грабеж (ст. 161 УК РФ)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18366171"/>
                  </a:ext>
                </a:extLst>
              </a:tr>
              <a:tr h="4120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Угон (ст. 166 УК РФ)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008123283"/>
                  </a:ext>
                </a:extLst>
              </a:tr>
              <a:tr h="759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Умышленное причинение  средней тяжести вреда здоровью (ст. 112 УК РФ)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936660321"/>
                  </a:ext>
                </a:extLst>
              </a:tr>
              <a:tr h="812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Насильственные действия сексуального характера (ст. 132 ч. 4 УК РФ)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195653416"/>
                  </a:ext>
                </a:extLst>
              </a:tr>
              <a:tr h="5592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Оскорбление власти (ст.319 УК РФ)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7477777"/>
                  </a:ext>
                </a:extLst>
              </a:tr>
              <a:tr h="41208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 Е Г О: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248142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31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24" name="Google Shape;137;p17">
            <a:extLst>
              <a:ext uri="{FF2B5EF4-FFF2-40B4-BE49-F238E27FC236}">
                <a16:creationId xmlns="" xmlns:a16="http://schemas.microsoft.com/office/drawing/2014/main" id="{1C4E61C1-2285-4566-8FEE-E8FCA76FBD41}"/>
              </a:ext>
            </a:extLst>
          </p:cNvPr>
          <p:cNvSpPr txBox="1"/>
          <p:nvPr/>
        </p:nvSpPr>
        <p:spPr>
          <a:xfrm>
            <a:off x="631775" y="117632"/>
            <a:ext cx="786676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ОПРЕДЕЛЕНИЕ НЕСОВЕРШЕННОЛЕТНИХ              В СПЕЦИАЛЬНЫЕ УЧРЕЖДЕНИЯ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883224" y="583669"/>
            <a:ext cx="725285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78057" y="5618049"/>
            <a:ext cx="170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Струкова И.А.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63821" y="5433383"/>
            <a:ext cx="177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Старченко К.Г.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92" y="1569028"/>
            <a:ext cx="3785845" cy="50477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1607" y="405245"/>
            <a:ext cx="3315201" cy="2804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517915" y="2756084"/>
            <a:ext cx="197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Арутюнян Давит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3204" y="1159005"/>
            <a:ext cx="3440152" cy="47867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329042" y="5229780"/>
            <a:ext cx="204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Путинцев Леонид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1776" y="6008377"/>
            <a:ext cx="2208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Вершинин Максим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1607" y="3432678"/>
            <a:ext cx="3315202" cy="30757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8884609" y="6417239"/>
            <a:ext cx="212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Нестеренко Данил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66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24" name="Google Shape;137;p17">
            <a:extLst>
              <a:ext uri="{FF2B5EF4-FFF2-40B4-BE49-F238E27FC236}">
                <a16:creationId xmlns="" xmlns:a16="http://schemas.microsoft.com/office/drawing/2014/main" id="{1C4E61C1-2285-4566-8FEE-E8FCA76FBD41}"/>
              </a:ext>
            </a:extLst>
          </p:cNvPr>
          <p:cNvSpPr txBox="1"/>
          <p:nvPr/>
        </p:nvSpPr>
        <p:spPr>
          <a:xfrm>
            <a:off x="834985" y="112001"/>
            <a:ext cx="9488460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3B4555"/>
              </a:buClr>
              <a:buSzPts val="2400"/>
            </a:pPr>
            <a:r>
              <a:rPr lang="ru-RU" sz="2300" b="1" dirty="0" smtClean="0">
                <a:latin typeface="Times New Roman"/>
                <a:ea typeface="Calibri"/>
              </a:rPr>
              <a:t>НЕСОВЕРШЕННОЛЕТНИЕ, СОВЕРШИВШИЕ ПРЕСТУПЛЕНИЯ</a:t>
            </a:r>
            <a:endParaRPr 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515F6242-AE33-4624-8F2A-08DB9857D6C1}"/>
              </a:ext>
            </a:extLst>
          </p:cNvPr>
          <p:cNvCxnSpPr>
            <a:cxnSpLocks/>
          </p:cNvCxnSpPr>
          <p:nvPr/>
        </p:nvCxnSpPr>
        <p:spPr>
          <a:xfrm flipV="1">
            <a:off x="737450" y="568281"/>
            <a:ext cx="11024758" cy="153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78057" y="5618049"/>
            <a:ext cx="170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Струкова И.А.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63821" y="5433383"/>
            <a:ext cx="177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Старченко К.Г.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351334"/>
              </p:ext>
            </p:extLst>
          </p:nvPr>
        </p:nvGraphicFramePr>
        <p:xfrm>
          <a:off x="2132416" y="1407511"/>
          <a:ext cx="8061065" cy="420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6920">
                  <a:extLst>
                    <a:ext uri="{9D8B030D-6E8A-4147-A177-3AD203B41FA5}">
                      <a16:colId xmlns="" xmlns:a16="http://schemas.microsoft.com/office/drawing/2014/main" val="4157973350"/>
                    </a:ext>
                  </a:extLst>
                </a:gridCol>
                <a:gridCol w="1475509">
                  <a:extLst>
                    <a:ext uri="{9D8B030D-6E8A-4147-A177-3AD203B41FA5}">
                      <a16:colId xmlns="" xmlns:a16="http://schemas.microsoft.com/office/drawing/2014/main" val="2747275173"/>
                    </a:ext>
                  </a:extLst>
                </a:gridCol>
                <a:gridCol w="1558636">
                  <a:extLst>
                    <a:ext uri="{9D8B030D-6E8A-4147-A177-3AD203B41FA5}">
                      <a16:colId xmlns="" xmlns:a16="http://schemas.microsoft.com/office/drawing/2014/main" val="583774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362588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Крапивинский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отдел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77632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Зеленогорский городской отдел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24799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Каменский сельский отдел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44318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Барачатский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сельский отдел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25654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Зеленовский сельский отдел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33093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Мельковский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сельский отдел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16677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Банновский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сельский отдел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7796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Борисовский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сельский отдел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13805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Всего, чел.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7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24" name="Google Shape;137;p17">
            <a:extLst>
              <a:ext uri="{FF2B5EF4-FFF2-40B4-BE49-F238E27FC236}">
                <a16:creationId xmlns="" xmlns:a16="http://schemas.microsoft.com/office/drawing/2014/main" id="{1C4E61C1-2285-4566-8FEE-E8FCA76FBD41}"/>
              </a:ext>
            </a:extLst>
          </p:cNvPr>
          <p:cNvSpPr txBox="1"/>
          <p:nvPr/>
        </p:nvSpPr>
        <p:spPr>
          <a:xfrm>
            <a:off x="1026659" y="122045"/>
            <a:ext cx="81756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УСЛОВНО ОСУЖДЕННЫЕ ПОДРОСТКИ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883224" y="583669"/>
            <a:ext cx="803228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78057" y="5618049"/>
            <a:ext cx="170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Струкова И.А.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63821" y="5433383"/>
            <a:ext cx="177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Старченко К.Г.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4240" y="1071789"/>
            <a:ext cx="4835147" cy="47309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463024" y="2685360"/>
            <a:ext cx="3245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ЗАРУБИН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МАКСИМОВИЧ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9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24" name="Google Shape;137;p17">
            <a:extLst>
              <a:ext uri="{FF2B5EF4-FFF2-40B4-BE49-F238E27FC236}">
                <a16:creationId xmlns="" xmlns:a16="http://schemas.microsoft.com/office/drawing/2014/main" id="{1C4E61C1-2285-4566-8FEE-E8FCA76FBD41}"/>
              </a:ext>
            </a:extLst>
          </p:cNvPr>
          <p:cNvSpPr txBox="1"/>
          <p:nvPr/>
        </p:nvSpPr>
        <p:spPr>
          <a:xfrm>
            <a:off x="1026659" y="122045"/>
            <a:ext cx="81756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МЕЖВЕДОМСТВЕННЫЕ РЕЙДЫ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883224" y="583669"/>
            <a:ext cx="524741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78057" y="5618049"/>
            <a:ext cx="170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Струкова И.А.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63821" y="5433383"/>
            <a:ext cx="177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Старченко К.Г.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88" y="1701612"/>
            <a:ext cx="3706566" cy="49420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7807" y="3541419"/>
            <a:ext cx="4136375" cy="31022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7807" y="332075"/>
            <a:ext cx="4136375" cy="31022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2816" y="1704859"/>
            <a:ext cx="3706566" cy="494208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32797" y="5314343"/>
            <a:ext cx="32978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«О недопустимости распития спиртных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напитков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присутствии несовершеннолетних детей»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47807" y="2511027"/>
            <a:ext cx="45686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«Административное и уголовное законодательство по воспитанию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содержанию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детей»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55717" y="5382503"/>
            <a:ext cx="33833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«Ответственность родителей за жизнь и здоровье несовершеннолетних детей»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80013" y="876311"/>
            <a:ext cx="4089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проведено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43 межведомственных рейда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224313" y="6046650"/>
            <a:ext cx="3383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«Пожарная безопасность»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50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24" name="Google Shape;137;p17">
            <a:extLst>
              <a:ext uri="{FF2B5EF4-FFF2-40B4-BE49-F238E27FC236}">
                <a16:creationId xmlns="" xmlns:a16="http://schemas.microsoft.com/office/drawing/2014/main" id="{1C4E61C1-2285-4566-8FEE-E8FCA76FBD41}"/>
              </a:ext>
            </a:extLst>
          </p:cNvPr>
          <p:cNvSpPr txBox="1"/>
          <p:nvPr/>
        </p:nvSpPr>
        <p:spPr>
          <a:xfrm>
            <a:off x="845825" y="122045"/>
            <a:ext cx="1156712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ИСПОЛНЕНИЕ ПОСТАНОВЛЕНИЙ ОБ УПЛАТЕ ШТРАФОВ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845825" y="583669"/>
            <a:ext cx="911905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78057" y="5618049"/>
            <a:ext cx="170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Струкова И.А.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63821" y="5433383"/>
            <a:ext cx="177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Старченко К.Г.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677905198"/>
              </p:ext>
            </p:extLst>
          </p:nvPr>
        </p:nvGraphicFramePr>
        <p:xfrm>
          <a:off x="176645" y="1350602"/>
          <a:ext cx="6068292" cy="445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495420846"/>
              </p:ext>
            </p:extLst>
          </p:nvPr>
        </p:nvGraphicFramePr>
        <p:xfrm>
          <a:off x="5721926" y="1350602"/>
          <a:ext cx="6068292" cy="445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2018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24" name="Google Shape;137;p17">
            <a:extLst>
              <a:ext uri="{FF2B5EF4-FFF2-40B4-BE49-F238E27FC236}">
                <a16:creationId xmlns="" xmlns:a16="http://schemas.microsoft.com/office/drawing/2014/main" id="{1C4E61C1-2285-4566-8FEE-E8FCA76FBD41}"/>
              </a:ext>
            </a:extLst>
          </p:cNvPr>
          <p:cNvSpPr txBox="1"/>
          <p:nvPr/>
        </p:nvSpPr>
        <p:spPr>
          <a:xfrm>
            <a:off x="1026659" y="122337"/>
            <a:ext cx="879225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МЕЖВЕДОМСТВЕННАЯ КООРДИНАЦИЯ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832229" y="583961"/>
            <a:ext cx="803228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3031018" y="992290"/>
            <a:ext cx="6167718" cy="6282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делам несовершеннолетних и защите их прав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6674" y="2647421"/>
            <a:ext cx="2072561" cy="8596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МВД России по Крапивинскому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муниципальному округу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80829" y="2789487"/>
            <a:ext cx="1521801" cy="9575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КМО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80829" y="4116070"/>
            <a:ext cx="1521801" cy="5364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опеки и попечительства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95933" y="2829578"/>
            <a:ext cx="1728965" cy="8229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«Крапивинская районная больница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80063" y="2840669"/>
            <a:ext cx="1491306" cy="6185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ЦЗН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Крапивинского округа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345117" y="2829578"/>
            <a:ext cx="1503253" cy="69471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УСЗН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КМО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15990" y="3784632"/>
            <a:ext cx="1442941" cy="7266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СРЦ Крапивинского округа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248033" y="2069620"/>
            <a:ext cx="1460602" cy="7255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МПиС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администрации КМО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380824" y="3077254"/>
            <a:ext cx="1272410" cy="3819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МДЦ «Лидер»</a:t>
            </a:r>
            <a:endParaRPr lang="ru-RU" sz="14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248339" y="3888874"/>
            <a:ext cx="1195564" cy="4723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КСС 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87589" y="3784632"/>
            <a:ext cx="1741338" cy="11125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ГПДН Отдела МВД России по Крапивинскому муниципальному округу</a:t>
            </a:r>
            <a:endParaRPr lang="ru-RU" sz="14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61230" y="3671275"/>
            <a:ext cx="1453590" cy="12013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ФКУ УИИ ГУФСИН России по Кемеровской области</a:t>
            </a:r>
            <a:endParaRPr lang="ru-RU" sz="14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635124" y="4996206"/>
            <a:ext cx="1413209" cy="6744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МБУ «Крапивинский Центр Д и К»</a:t>
            </a:r>
            <a:endParaRPr lang="ru-RU" sz="14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35865" y="1855970"/>
            <a:ext cx="1514317" cy="6029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Совет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народных депутатов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КМО</a:t>
            </a:r>
            <a:endParaRPr lang="ru-RU" sz="1400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2161230" y="1599317"/>
            <a:ext cx="726796" cy="398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2339235" y="2069620"/>
            <a:ext cx="780482" cy="577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156958" y="3524295"/>
            <a:ext cx="0" cy="222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2888025" y="2145009"/>
            <a:ext cx="384093" cy="1379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3944471" y="2082601"/>
            <a:ext cx="0" cy="564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4096743" y="3542225"/>
            <a:ext cx="0" cy="222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5386443" y="2429553"/>
            <a:ext cx="719867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7539029" y="1996418"/>
            <a:ext cx="8459" cy="721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>
            <a:off x="5961720" y="2927126"/>
            <a:ext cx="1715012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8274424" y="2069620"/>
            <a:ext cx="645458" cy="608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9287435" y="3805977"/>
            <a:ext cx="0" cy="222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9296272" y="4734389"/>
            <a:ext cx="0" cy="222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10960277" y="2836619"/>
            <a:ext cx="0" cy="222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9341728" y="1913426"/>
            <a:ext cx="760902" cy="378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Скругленный прямоугольник 59"/>
          <p:cNvSpPr/>
          <p:nvPr/>
        </p:nvSpPr>
        <p:spPr>
          <a:xfrm>
            <a:off x="8603703" y="6014315"/>
            <a:ext cx="1413209" cy="6744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МБУ ДПО «ИМЦ»</a:t>
            </a:r>
          </a:p>
        </p:txBody>
      </p:sp>
      <p:cxnSp>
        <p:nvCxnSpPr>
          <p:cNvPr id="62" name="Прямая со стрелкой 61"/>
          <p:cNvCxnSpPr/>
          <p:nvPr/>
        </p:nvCxnSpPr>
        <p:spPr>
          <a:xfrm>
            <a:off x="9278342" y="5733399"/>
            <a:ext cx="0" cy="222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80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0212" y="371474"/>
            <a:ext cx="10491788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52427" y="2635866"/>
            <a:ext cx="3306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Futura PT" charset="0"/>
                <a:cs typeface="Times New Roman" pitchFamily="18" charset="0"/>
              </a:rPr>
              <a:t>Спасибо за внимание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790" y="651688"/>
            <a:ext cx="853398" cy="134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1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24" name="Google Shape;137;p17">
            <a:extLst>
              <a:ext uri="{FF2B5EF4-FFF2-40B4-BE49-F238E27FC236}">
                <a16:creationId xmlns="" xmlns:a16="http://schemas.microsoft.com/office/drawing/2014/main" id="{1C4E61C1-2285-4566-8FEE-E8FCA76FBD41}"/>
              </a:ext>
            </a:extLst>
          </p:cNvPr>
          <p:cNvSpPr txBox="1"/>
          <p:nvPr/>
        </p:nvSpPr>
        <p:spPr>
          <a:xfrm>
            <a:off x="1026659" y="327153"/>
            <a:ext cx="879225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НАПРАВЛЕНИЯ В РАБОТЕ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1026659" y="857448"/>
            <a:ext cx="803228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540822144"/>
              </p:ext>
            </p:extLst>
          </p:nvPr>
        </p:nvGraphicFramePr>
        <p:xfrm>
          <a:off x="4908983" y="1569308"/>
          <a:ext cx="6524393" cy="5158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812530639"/>
              </p:ext>
            </p:extLst>
          </p:nvPr>
        </p:nvGraphicFramePr>
        <p:xfrm>
          <a:off x="806824" y="857448"/>
          <a:ext cx="9341224" cy="6135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6669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24" name="Google Shape;137;p17">
            <a:extLst>
              <a:ext uri="{FF2B5EF4-FFF2-40B4-BE49-F238E27FC236}">
                <a16:creationId xmlns="" xmlns:a16="http://schemas.microsoft.com/office/drawing/2014/main" id="{1C4E61C1-2285-4566-8FEE-E8FCA76FBD41}"/>
              </a:ext>
            </a:extLst>
          </p:cNvPr>
          <p:cNvSpPr txBox="1"/>
          <p:nvPr/>
        </p:nvSpPr>
        <p:spPr>
          <a:xfrm>
            <a:off x="927627" y="96613"/>
            <a:ext cx="576900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ВЫЕЗДНЫЕ ЗАСЕДАНИЯ КДН И ЗП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775647" y="558237"/>
            <a:ext cx="624371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3372" y="1457423"/>
            <a:ext cx="3219610" cy="39145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1319" y="1457423"/>
            <a:ext cx="2779010" cy="39145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43920" y="5522271"/>
            <a:ext cx="8270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«Крапивинская средняя общеобразовательная школа»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12750" y="1457423"/>
            <a:ext cx="4426315" cy="3152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1143920" y="5983936"/>
            <a:ext cx="8270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«Зеленогорская средняя общеобразовательная школа»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29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24" name="Google Shape;137;p17">
            <a:extLst>
              <a:ext uri="{FF2B5EF4-FFF2-40B4-BE49-F238E27FC236}">
                <a16:creationId xmlns="" xmlns:a16="http://schemas.microsoft.com/office/drawing/2014/main" id="{1C4E61C1-2285-4566-8FEE-E8FCA76FBD41}"/>
              </a:ext>
            </a:extLst>
          </p:cNvPr>
          <p:cNvSpPr txBox="1"/>
          <p:nvPr/>
        </p:nvSpPr>
        <p:spPr>
          <a:xfrm>
            <a:off x="927627" y="122045"/>
            <a:ext cx="879225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АДМИНИСТРАТИВНЫЕ ПРАВОНАРУШЕНИЯ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847365" y="583669"/>
            <a:ext cx="887251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79545781"/>
              </p:ext>
            </p:extLst>
          </p:nvPr>
        </p:nvGraphicFramePr>
        <p:xfrm>
          <a:off x="1286517" y="935182"/>
          <a:ext cx="9759019" cy="559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149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24" name="Google Shape;137;p17">
            <a:extLst>
              <a:ext uri="{FF2B5EF4-FFF2-40B4-BE49-F238E27FC236}">
                <a16:creationId xmlns="" xmlns:a16="http://schemas.microsoft.com/office/drawing/2014/main" id="{1C4E61C1-2285-4566-8FEE-E8FCA76FBD41}"/>
              </a:ext>
            </a:extLst>
          </p:cNvPr>
          <p:cNvSpPr txBox="1"/>
          <p:nvPr/>
        </p:nvSpPr>
        <p:spPr>
          <a:xfrm>
            <a:off x="927627" y="122045"/>
            <a:ext cx="879225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АДМИНИСТРАТИВНЫЕ ПРАВОНАРУШЕНИЯ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847365" y="583669"/>
            <a:ext cx="887251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765736703"/>
              </p:ext>
            </p:extLst>
          </p:nvPr>
        </p:nvGraphicFramePr>
        <p:xfrm>
          <a:off x="1974273" y="1045293"/>
          <a:ext cx="9071264" cy="5433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215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847365" y="583669"/>
            <a:ext cx="887251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37;p17">
            <a:extLst>
              <a:ext uri="{FF2B5EF4-FFF2-40B4-BE49-F238E27FC236}">
                <a16:creationId xmlns="" xmlns:a16="http://schemas.microsoft.com/office/drawing/2014/main" id="{1C4E61C1-2285-4566-8FEE-E8FCA76FBD41}"/>
              </a:ext>
            </a:extLst>
          </p:cNvPr>
          <p:cNvSpPr txBox="1"/>
          <p:nvPr/>
        </p:nvSpPr>
        <p:spPr>
          <a:xfrm>
            <a:off x="927627" y="122045"/>
            <a:ext cx="879225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АДМИНИСТРАТИВНЫЕ ПРАВОНАРУШЕНИЯ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873021403"/>
              </p:ext>
            </p:extLst>
          </p:nvPr>
        </p:nvGraphicFramePr>
        <p:xfrm>
          <a:off x="1496291" y="1045293"/>
          <a:ext cx="9071264" cy="5320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092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24" name="Google Shape;137;p17">
            <a:extLst>
              <a:ext uri="{FF2B5EF4-FFF2-40B4-BE49-F238E27FC236}">
                <a16:creationId xmlns="" xmlns:a16="http://schemas.microsoft.com/office/drawing/2014/main" id="{1C4E61C1-2285-4566-8FEE-E8FCA76FBD41}"/>
              </a:ext>
            </a:extLst>
          </p:cNvPr>
          <p:cNvSpPr txBox="1"/>
          <p:nvPr/>
        </p:nvSpPr>
        <p:spPr>
          <a:xfrm>
            <a:off x="-735106" y="187138"/>
            <a:ext cx="1012981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НАПРАВЛЕНИЯ РАННЕЙ ПРОФИЛАКТИКИ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1026659" y="648762"/>
            <a:ext cx="803228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95056" y="1558569"/>
            <a:ext cx="968607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выявление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устранение причин и условий, приводящих к нарушению прав и законных интересов несовершеннолетних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1000" dirty="0" smtClean="0"/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предупреждение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безнадзорности, беспризорности, правонарушений или иных антиобщественных действий несовершеннолетних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1000" dirty="0" smtClean="0"/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оказание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психолого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педагогической и медицинской помощи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несовершеннолетним;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1000" dirty="0" smtClean="0"/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комплексной работы по социальной реабилитации семей, находящихся в социально-опасном положении; </a:t>
            </a:r>
            <a:endParaRPr lang="ru-RU" sz="2400" dirty="0" smtClean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1000" dirty="0" smtClean="0"/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реабилитация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несовершеннолетних, являющихся жертвами насилия.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2432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Malgun Gothic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Yu Gothic"/>
        <a:font script="Hang" typeface="Malgun Gothic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3625</TotalTime>
  <Words>743</Words>
  <Application>Microsoft Office PowerPoint</Application>
  <PresentationFormat>Широкоэкранный</PresentationFormat>
  <Paragraphs>200</Paragraphs>
  <Slides>30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Aharoni</vt:lpstr>
      <vt:lpstr>Arial</vt:lpstr>
      <vt:lpstr>Calibri</vt:lpstr>
      <vt:lpstr>Calibri Light</vt:lpstr>
      <vt:lpstr>Futura PT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""</cp:lastModifiedBy>
  <cp:revision>322</cp:revision>
  <cp:lastPrinted>2021-09-02T04:05:06Z</cp:lastPrinted>
  <dcterms:created xsi:type="dcterms:W3CDTF">2019-04-02T07:58:05Z</dcterms:created>
  <dcterms:modified xsi:type="dcterms:W3CDTF">2022-03-02T05:41:40Z</dcterms:modified>
  <cp:version>0906.0100.01</cp:version>
</cp:coreProperties>
</file>