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377" r:id="rId4"/>
    <p:sldId id="314" r:id="rId5"/>
    <p:sldId id="353" r:id="rId6"/>
    <p:sldId id="347" r:id="rId7"/>
    <p:sldId id="371" r:id="rId8"/>
    <p:sldId id="372" r:id="rId9"/>
    <p:sldId id="373" r:id="rId10"/>
    <p:sldId id="374" r:id="rId11"/>
    <p:sldId id="357" r:id="rId12"/>
    <p:sldId id="360" r:id="rId13"/>
    <p:sldId id="339" r:id="rId14"/>
    <p:sldId id="358" r:id="rId15"/>
    <p:sldId id="375" r:id="rId16"/>
    <p:sldId id="350" r:id="rId17"/>
    <p:sldId id="363" r:id="rId18"/>
    <p:sldId id="326" r:id="rId19"/>
    <p:sldId id="368" r:id="rId20"/>
    <p:sldId id="334" r:id="rId21"/>
    <p:sldId id="345" r:id="rId22"/>
    <p:sldId id="376" r:id="rId23"/>
  </p:sldIdLst>
  <p:sldSz cx="11522075" cy="6480175"/>
  <p:notesSz cx="6797675" cy="9928225"/>
  <p:defaultTextStyle>
    <a:defPPr>
      <a:defRPr lang="ru-RU"/>
    </a:defPPr>
    <a:lvl1pPr marL="0" algn="l" defTabSz="102247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236" algn="l" defTabSz="102247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2477" algn="l" defTabSz="102247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3717" algn="l" defTabSz="102247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4954" algn="l" defTabSz="102247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6193" algn="l" defTabSz="102247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67431" algn="l" defTabSz="102247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78669" algn="l" defTabSz="102247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89908" algn="l" defTabSz="102247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41">
          <p15:clr>
            <a:srgbClr val="A4A3A4"/>
          </p15:clr>
        </p15:guide>
        <p15:guide id="2" pos="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4555"/>
    <a:srgbClr val="4970B5"/>
    <a:srgbClr val="3D6595"/>
    <a:srgbClr val="335D6A"/>
    <a:srgbClr val="2A5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473" autoAdjust="0"/>
  </p:normalViewPr>
  <p:slideViewPr>
    <p:cSldViewPr>
      <p:cViewPr>
        <p:scale>
          <a:sx n="85" d="100"/>
          <a:sy n="85" d="100"/>
        </p:scale>
        <p:origin x="-78" y="-630"/>
      </p:cViewPr>
      <p:guideLst>
        <p:guide orient="horz" pos="2041"/>
        <p:guide pos="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0E753-E654-4DBB-88B5-199BF758B3DF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DB1B3-A8B5-4AA1-821C-D2F13B51D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5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5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95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90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90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87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85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81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274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25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369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009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6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1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77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64" y="273013"/>
            <a:ext cx="3030547" cy="58051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7" y="273013"/>
            <a:ext cx="8903603" cy="58051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930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5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445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468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7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6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1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03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6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42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9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8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37" indent="0">
              <a:buNone/>
              <a:defRPr sz="2200" b="1"/>
            </a:lvl2pPr>
            <a:lvl3pPr marL="1022478" indent="0">
              <a:buNone/>
              <a:defRPr sz="2000" b="1"/>
            </a:lvl3pPr>
            <a:lvl4pPr marL="1533719" indent="0">
              <a:buNone/>
              <a:defRPr sz="1800" b="1"/>
            </a:lvl4pPr>
            <a:lvl5pPr marL="2044956" indent="0">
              <a:buNone/>
              <a:defRPr sz="1800" b="1"/>
            </a:lvl5pPr>
            <a:lvl6pPr marL="2556195" indent="0">
              <a:buNone/>
              <a:defRPr sz="1800" b="1"/>
            </a:lvl6pPr>
            <a:lvl7pPr marL="3067434" indent="0">
              <a:buNone/>
              <a:defRPr sz="1800" b="1"/>
            </a:lvl7pPr>
            <a:lvl8pPr marL="3578672" indent="0">
              <a:buNone/>
              <a:defRPr sz="1800" b="1"/>
            </a:lvl8pPr>
            <a:lvl9pPr marL="408991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8" y="2055058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9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37" indent="0">
              <a:buNone/>
              <a:defRPr sz="2200" b="1"/>
            </a:lvl2pPr>
            <a:lvl3pPr marL="1022478" indent="0">
              <a:buNone/>
              <a:defRPr sz="2000" b="1"/>
            </a:lvl3pPr>
            <a:lvl4pPr marL="1533719" indent="0">
              <a:buNone/>
              <a:defRPr sz="1800" b="1"/>
            </a:lvl4pPr>
            <a:lvl5pPr marL="2044956" indent="0">
              <a:buNone/>
              <a:defRPr sz="1800" b="1"/>
            </a:lvl5pPr>
            <a:lvl6pPr marL="2556195" indent="0">
              <a:buNone/>
              <a:defRPr sz="1800" b="1"/>
            </a:lvl6pPr>
            <a:lvl7pPr marL="3067434" indent="0">
              <a:buNone/>
              <a:defRPr sz="1800" b="1"/>
            </a:lvl7pPr>
            <a:lvl8pPr marL="3578672" indent="0">
              <a:buNone/>
              <a:defRPr sz="1800" b="1"/>
            </a:lvl8pPr>
            <a:lvl9pPr marL="408991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9" y="2055058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53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7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20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10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3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10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37" indent="0">
              <a:buNone/>
              <a:defRPr sz="1300"/>
            </a:lvl2pPr>
            <a:lvl3pPr marL="1022478" indent="0">
              <a:buNone/>
              <a:defRPr sz="1100"/>
            </a:lvl3pPr>
            <a:lvl4pPr marL="1533719" indent="0">
              <a:buNone/>
              <a:defRPr sz="1000"/>
            </a:lvl4pPr>
            <a:lvl5pPr marL="2044956" indent="0">
              <a:buNone/>
              <a:defRPr sz="1000"/>
            </a:lvl5pPr>
            <a:lvl6pPr marL="2556195" indent="0">
              <a:buNone/>
              <a:defRPr sz="1000"/>
            </a:lvl6pPr>
            <a:lvl7pPr marL="3067434" indent="0">
              <a:buNone/>
              <a:defRPr sz="1000"/>
            </a:lvl7pPr>
            <a:lvl8pPr marL="3578672" indent="0">
              <a:buNone/>
              <a:defRPr sz="1000"/>
            </a:lvl8pPr>
            <a:lvl9pPr marL="408991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9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033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8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37" indent="0">
              <a:buNone/>
              <a:defRPr sz="3100"/>
            </a:lvl2pPr>
            <a:lvl3pPr marL="1022478" indent="0">
              <a:buNone/>
              <a:defRPr sz="2700"/>
            </a:lvl3pPr>
            <a:lvl4pPr marL="1533719" indent="0">
              <a:buNone/>
              <a:defRPr sz="2200"/>
            </a:lvl4pPr>
            <a:lvl5pPr marL="2044956" indent="0">
              <a:buNone/>
              <a:defRPr sz="2200"/>
            </a:lvl5pPr>
            <a:lvl6pPr marL="2556195" indent="0">
              <a:buNone/>
              <a:defRPr sz="2200"/>
            </a:lvl6pPr>
            <a:lvl7pPr marL="3067434" indent="0">
              <a:buNone/>
              <a:defRPr sz="2200"/>
            </a:lvl7pPr>
            <a:lvl8pPr marL="3578672" indent="0">
              <a:buNone/>
              <a:defRPr sz="2200"/>
            </a:lvl8pPr>
            <a:lvl9pPr marL="4089912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37" indent="0">
              <a:buNone/>
              <a:defRPr sz="1300"/>
            </a:lvl2pPr>
            <a:lvl3pPr marL="1022478" indent="0">
              <a:buNone/>
              <a:defRPr sz="1100"/>
            </a:lvl3pPr>
            <a:lvl4pPr marL="1533719" indent="0">
              <a:buNone/>
              <a:defRPr sz="1000"/>
            </a:lvl4pPr>
            <a:lvl5pPr marL="2044956" indent="0">
              <a:buNone/>
              <a:defRPr sz="1000"/>
            </a:lvl5pPr>
            <a:lvl6pPr marL="2556195" indent="0">
              <a:buNone/>
              <a:defRPr sz="1000"/>
            </a:lvl6pPr>
            <a:lvl7pPr marL="3067434" indent="0">
              <a:buNone/>
              <a:defRPr sz="1000"/>
            </a:lvl7pPr>
            <a:lvl8pPr marL="3578672" indent="0">
              <a:buNone/>
              <a:defRPr sz="1000"/>
            </a:lvl8pPr>
            <a:lvl9pPr marL="408991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91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09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63" y="273012"/>
            <a:ext cx="3030547" cy="58051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6" y="273012"/>
            <a:ext cx="8903603" cy="58051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10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2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68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235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4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6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75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3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3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9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5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0" indent="0">
              <a:buNone/>
              <a:defRPr sz="2200" b="1"/>
            </a:lvl2pPr>
            <a:lvl3pPr marL="1022481" indent="0">
              <a:buNone/>
              <a:defRPr sz="2000" b="1"/>
            </a:lvl3pPr>
            <a:lvl4pPr marL="1533722" indent="0">
              <a:buNone/>
              <a:defRPr sz="1800" b="1"/>
            </a:lvl4pPr>
            <a:lvl5pPr marL="2044962" indent="0">
              <a:buNone/>
              <a:defRPr sz="1800" b="1"/>
            </a:lvl5pPr>
            <a:lvl6pPr marL="2556202" indent="0">
              <a:buNone/>
              <a:defRPr sz="1800" b="1"/>
            </a:lvl6pPr>
            <a:lvl7pPr marL="3067443" indent="0">
              <a:buNone/>
              <a:defRPr sz="1800" b="1"/>
            </a:lvl7pPr>
            <a:lvl8pPr marL="3578684" indent="0">
              <a:buNone/>
              <a:defRPr sz="1800" b="1"/>
            </a:lvl8pPr>
            <a:lvl9pPr marL="40899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5" y="2055057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6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0" indent="0">
              <a:buNone/>
              <a:defRPr sz="2200" b="1"/>
            </a:lvl2pPr>
            <a:lvl3pPr marL="1022481" indent="0">
              <a:buNone/>
              <a:defRPr sz="2000" b="1"/>
            </a:lvl3pPr>
            <a:lvl4pPr marL="1533722" indent="0">
              <a:buNone/>
              <a:defRPr sz="1800" b="1"/>
            </a:lvl4pPr>
            <a:lvl5pPr marL="2044962" indent="0">
              <a:buNone/>
              <a:defRPr sz="1800" b="1"/>
            </a:lvl5pPr>
            <a:lvl6pPr marL="2556202" indent="0">
              <a:buNone/>
              <a:defRPr sz="1800" b="1"/>
            </a:lvl6pPr>
            <a:lvl7pPr marL="3067443" indent="0">
              <a:buNone/>
              <a:defRPr sz="1800" b="1"/>
            </a:lvl7pPr>
            <a:lvl8pPr marL="3578684" indent="0">
              <a:buNone/>
              <a:defRPr sz="1800" b="1"/>
            </a:lvl8pPr>
            <a:lvl9pPr marL="40899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6" y="2055057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747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033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8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6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3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991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7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2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7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0" indent="0">
              <a:buNone/>
              <a:defRPr sz="1300"/>
            </a:lvl2pPr>
            <a:lvl3pPr marL="1022481" indent="0">
              <a:buNone/>
              <a:defRPr sz="1100"/>
            </a:lvl3pPr>
            <a:lvl4pPr marL="1533722" indent="0">
              <a:buNone/>
              <a:defRPr sz="1000"/>
            </a:lvl4pPr>
            <a:lvl5pPr marL="2044962" indent="0">
              <a:buNone/>
              <a:defRPr sz="1000"/>
            </a:lvl5pPr>
            <a:lvl6pPr marL="2556202" indent="0">
              <a:buNone/>
              <a:defRPr sz="1000"/>
            </a:lvl6pPr>
            <a:lvl7pPr marL="3067443" indent="0">
              <a:buNone/>
              <a:defRPr sz="1000"/>
            </a:lvl7pPr>
            <a:lvl8pPr marL="3578684" indent="0">
              <a:buNone/>
              <a:defRPr sz="1000"/>
            </a:lvl8pPr>
            <a:lvl9pPr marL="40899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618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7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40" indent="0">
              <a:buNone/>
              <a:defRPr sz="3100"/>
            </a:lvl2pPr>
            <a:lvl3pPr marL="1022481" indent="0">
              <a:buNone/>
              <a:defRPr sz="2700"/>
            </a:lvl3pPr>
            <a:lvl4pPr marL="1533722" indent="0">
              <a:buNone/>
              <a:defRPr sz="2200"/>
            </a:lvl4pPr>
            <a:lvl5pPr marL="2044962" indent="0">
              <a:buNone/>
              <a:defRPr sz="2200"/>
            </a:lvl5pPr>
            <a:lvl6pPr marL="2556202" indent="0">
              <a:buNone/>
              <a:defRPr sz="2200"/>
            </a:lvl6pPr>
            <a:lvl7pPr marL="3067443" indent="0">
              <a:buNone/>
              <a:defRPr sz="2200"/>
            </a:lvl7pPr>
            <a:lvl8pPr marL="3578684" indent="0">
              <a:buNone/>
              <a:defRPr sz="2200"/>
            </a:lvl8pPr>
            <a:lvl9pPr marL="4089924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0" indent="0">
              <a:buNone/>
              <a:defRPr sz="1300"/>
            </a:lvl2pPr>
            <a:lvl3pPr marL="1022481" indent="0">
              <a:buNone/>
              <a:defRPr sz="1100"/>
            </a:lvl3pPr>
            <a:lvl4pPr marL="1533722" indent="0">
              <a:buNone/>
              <a:defRPr sz="1000"/>
            </a:lvl4pPr>
            <a:lvl5pPr marL="2044962" indent="0">
              <a:buNone/>
              <a:defRPr sz="1000"/>
            </a:lvl5pPr>
            <a:lvl6pPr marL="2556202" indent="0">
              <a:buNone/>
              <a:defRPr sz="1000"/>
            </a:lvl6pPr>
            <a:lvl7pPr marL="3067443" indent="0">
              <a:buNone/>
              <a:defRPr sz="1000"/>
            </a:lvl7pPr>
            <a:lvl8pPr marL="3578684" indent="0">
              <a:buNone/>
              <a:defRPr sz="1000"/>
            </a:lvl8pPr>
            <a:lvl9pPr marL="40899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49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828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60" y="273009"/>
            <a:ext cx="3030547" cy="58051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3" y="273009"/>
            <a:ext cx="8903603" cy="58051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32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7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3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9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9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36" indent="0">
              <a:buNone/>
              <a:defRPr sz="2200" b="1"/>
            </a:lvl2pPr>
            <a:lvl3pPr marL="1022477" indent="0">
              <a:buNone/>
              <a:defRPr sz="2000" b="1"/>
            </a:lvl3pPr>
            <a:lvl4pPr marL="1533717" indent="0">
              <a:buNone/>
              <a:defRPr sz="1800" b="1"/>
            </a:lvl4pPr>
            <a:lvl5pPr marL="2044954" indent="0">
              <a:buNone/>
              <a:defRPr sz="1800" b="1"/>
            </a:lvl5pPr>
            <a:lvl6pPr marL="2556193" indent="0">
              <a:buNone/>
              <a:defRPr sz="1800" b="1"/>
            </a:lvl6pPr>
            <a:lvl7pPr marL="3067431" indent="0">
              <a:buNone/>
              <a:defRPr sz="1800" b="1"/>
            </a:lvl7pPr>
            <a:lvl8pPr marL="3578669" indent="0">
              <a:buNone/>
              <a:defRPr sz="1800" b="1"/>
            </a:lvl8pPr>
            <a:lvl9pPr marL="408990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9" y="2055058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60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36" indent="0">
              <a:buNone/>
              <a:defRPr sz="2200" b="1"/>
            </a:lvl2pPr>
            <a:lvl3pPr marL="1022477" indent="0">
              <a:buNone/>
              <a:defRPr sz="2000" b="1"/>
            </a:lvl3pPr>
            <a:lvl4pPr marL="1533717" indent="0">
              <a:buNone/>
              <a:defRPr sz="1800" b="1"/>
            </a:lvl4pPr>
            <a:lvl5pPr marL="2044954" indent="0">
              <a:buNone/>
              <a:defRPr sz="1800" b="1"/>
            </a:lvl5pPr>
            <a:lvl6pPr marL="2556193" indent="0">
              <a:buNone/>
              <a:defRPr sz="1800" b="1"/>
            </a:lvl6pPr>
            <a:lvl7pPr marL="3067431" indent="0">
              <a:buNone/>
              <a:defRPr sz="1800" b="1"/>
            </a:lvl7pPr>
            <a:lvl8pPr marL="3578669" indent="0">
              <a:buNone/>
              <a:defRPr sz="1800" b="1"/>
            </a:lvl8pPr>
            <a:lvl9pPr marL="408990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60" y="2055058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93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887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11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3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11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36" indent="0">
              <a:buNone/>
              <a:defRPr sz="1300"/>
            </a:lvl2pPr>
            <a:lvl3pPr marL="1022477" indent="0">
              <a:buNone/>
              <a:defRPr sz="1100"/>
            </a:lvl3pPr>
            <a:lvl4pPr marL="1533717" indent="0">
              <a:buNone/>
              <a:defRPr sz="1000"/>
            </a:lvl4pPr>
            <a:lvl5pPr marL="2044954" indent="0">
              <a:buNone/>
              <a:defRPr sz="1000"/>
            </a:lvl5pPr>
            <a:lvl6pPr marL="2556193" indent="0">
              <a:buNone/>
              <a:defRPr sz="1000"/>
            </a:lvl6pPr>
            <a:lvl7pPr marL="3067431" indent="0">
              <a:buNone/>
              <a:defRPr sz="1000"/>
            </a:lvl7pPr>
            <a:lvl8pPr marL="3578669" indent="0">
              <a:buNone/>
              <a:defRPr sz="1000"/>
            </a:lvl8pPr>
            <a:lvl9pPr marL="408990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07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8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36" indent="0">
              <a:buNone/>
              <a:defRPr sz="3100"/>
            </a:lvl2pPr>
            <a:lvl3pPr marL="1022477" indent="0">
              <a:buNone/>
              <a:defRPr sz="2700"/>
            </a:lvl3pPr>
            <a:lvl4pPr marL="1533717" indent="0">
              <a:buNone/>
              <a:defRPr sz="2200"/>
            </a:lvl4pPr>
            <a:lvl5pPr marL="2044954" indent="0">
              <a:buNone/>
              <a:defRPr sz="2200"/>
            </a:lvl5pPr>
            <a:lvl6pPr marL="2556193" indent="0">
              <a:buNone/>
              <a:defRPr sz="2200"/>
            </a:lvl6pPr>
            <a:lvl7pPr marL="3067431" indent="0">
              <a:buNone/>
              <a:defRPr sz="2200"/>
            </a:lvl7pPr>
            <a:lvl8pPr marL="3578669" indent="0">
              <a:buNone/>
              <a:defRPr sz="2200"/>
            </a:lvl8pPr>
            <a:lvl9pPr marL="4089908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36" indent="0">
              <a:buNone/>
              <a:defRPr sz="1300"/>
            </a:lvl2pPr>
            <a:lvl3pPr marL="1022477" indent="0">
              <a:buNone/>
              <a:defRPr sz="1100"/>
            </a:lvl3pPr>
            <a:lvl4pPr marL="1533717" indent="0">
              <a:buNone/>
              <a:defRPr sz="1000"/>
            </a:lvl4pPr>
            <a:lvl5pPr marL="2044954" indent="0">
              <a:buNone/>
              <a:defRPr sz="1000"/>
            </a:lvl5pPr>
            <a:lvl6pPr marL="2556193" indent="0">
              <a:buNone/>
              <a:defRPr sz="1000"/>
            </a:lvl6pPr>
            <a:lvl7pPr marL="3067431" indent="0">
              <a:buNone/>
              <a:defRPr sz="1000"/>
            </a:lvl7pPr>
            <a:lvl8pPr marL="3578669" indent="0">
              <a:buNone/>
              <a:defRPr sz="1000"/>
            </a:lvl8pPr>
            <a:lvl9pPr marL="408990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1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9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9" y="6006168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BE7D-50CA-4F7A-A4F8-78429D7D0587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5" y="6006168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92" y="6006168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22477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7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2" algn="l" defTabSz="1022477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095" indent="-255621" algn="l" defTabSz="102247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36" indent="-255621" algn="l" defTabSz="1022477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75" indent="-255621" algn="l" defTabSz="1022477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12" indent="-255621" algn="l" defTabSz="102247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50" indent="-255621" algn="l" defTabSz="102247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288" indent="-255621" algn="l" defTabSz="102247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27" indent="-255621" algn="l" defTabSz="102247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36" algn="l" defTabSz="10224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77" algn="l" defTabSz="10224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17" algn="l" defTabSz="10224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54" algn="l" defTabSz="10224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193" algn="l" defTabSz="10224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31" algn="l" defTabSz="10224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69" algn="l" defTabSz="10224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08" algn="l" defTabSz="10224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9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8" y="6006167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2478"/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2478"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4" y="6006167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247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91" y="6006167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2478"/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247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4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22478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7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2" algn="l" defTabSz="1022478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097" indent="-255621" algn="l" defTabSz="10224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38" indent="-255621" algn="l" defTabSz="1022478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77" indent="-255621" algn="l" defTabSz="1022478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14" indent="-255621" algn="l" defTabSz="102247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53" indent="-255621" algn="l" defTabSz="102247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292" indent="-255621" algn="l" defTabSz="102247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31" indent="-255621" algn="l" defTabSz="102247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37" algn="l" defTabSz="10224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78" algn="l" defTabSz="10224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19" algn="l" defTabSz="10224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56" algn="l" defTabSz="10224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195" algn="l" defTabSz="10224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34" algn="l" defTabSz="10224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72" algn="l" defTabSz="10224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12" algn="l" defTabSz="10224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9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5" y="6006164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2481"/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2481"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1" y="6006164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248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8" y="6006164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2481"/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248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2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022481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8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5" algn="l" defTabSz="1022481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102" indent="-255621" algn="l" defTabSz="10224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42" indent="-255621" algn="l" defTabSz="1022481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83" indent="-255621" algn="l" defTabSz="1022481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3" indent="-255621" algn="l" defTabSz="102248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3" indent="-255621" algn="l" defTabSz="102248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4" indent="-255621" algn="l" defTabSz="102248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5" indent="-255621" algn="l" defTabSz="102248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0" algn="l" defTabSz="1022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1" algn="l" defTabSz="1022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2" algn="l" defTabSz="1022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2" algn="l" defTabSz="1022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2" algn="l" defTabSz="1022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3" algn="l" defTabSz="1022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4" algn="l" defTabSz="1022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4" algn="l" defTabSz="1022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57" y="2058"/>
            <a:ext cx="10493917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429" y="1673450"/>
            <a:ext cx="7416824" cy="193899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395998"/>
            <a:r>
              <a:rPr lang="ru-RU" sz="40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реализации национальных проектов по итогам 2021 года и планах реализации на 2022 год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64" y="248665"/>
            <a:ext cx="1780186" cy="1191224"/>
          </a:xfrm>
          <a:prstGeom prst="rect">
            <a:avLst/>
          </a:prstGeom>
        </p:spPr>
      </p:pic>
      <p:pic>
        <p:nvPicPr>
          <p:cNvPr id="6" name="Рисунок 5" descr="C:\Users\User\AppData\Local\Microsoft\Windows\Temporary Internet Files\Content.Outlook\C0G6H68W\Герб 202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639" y="285834"/>
            <a:ext cx="696341" cy="1116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353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5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080522" y="7918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60" y="143748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92128" y="91515"/>
            <a:ext cx="2097658" cy="5285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ru-RU" sz="28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44814" y="5950248"/>
            <a:ext cx="3528392" cy="33855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0698" y="5388163"/>
            <a:ext cx="1800200" cy="3077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sz="1400" dirty="0">
                <a:solidFill>
                  <a:prstClr val="white"/>
                </a:solidFill>
              </a:rPr>
              <a:t>Было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7245" y="5616351"/>
            <a:ext cx="1962016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</a:rPr>
              <a:t>Стало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08798" y="1129152"/>
            <a:ext cx="8184461" cy="192449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три года всего </a:t>
            </a:r>
            <a:r>
              <a:rPr lang="ru-RU" sz="2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оцифровано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8884</a:t>
            </a:r>
            <a:r>
              <a:rPr lang="ru-RU" sz="2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экземпляра (план – 9336)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Электронный каталог книг –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55277</a:t>
            </a:r>
            <a:r>
              <a:rPr lang="ru-RU" sz="2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экземпляров</a:t>
            </a:r>
            <a:endParaRPr lang="ru-RU" sz="2600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838" y="3127340"/>
            <a:ext cx="3528393" cy="26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5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5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008509" y="703013"/>
            <a:ext cx="7416824" cy="1902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60" y="143748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07106" y="196357"/>
            <a:ext cx="3363648" cy="5285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ru-RU" sz="28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«Здравоохранение»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9955" y="632245"/>
            <a:ext cx="7038525" cy="594008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системы оказания первичной медико-санитарной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помощи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борьба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сердечно-сосудистыми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заболеваниями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борьба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онкологическими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заболеваниями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детского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здравоохранения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медицинских организаций системы здравоохранения квалифицированными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кадрами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единого цифрового контура в здравоохранении на основе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ЕГИСЗ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экспорта медицинских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услуг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939" y="1918493"/>
            <a:ext cx="3503763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2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5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080517" y="768703"/>
            <a:ext cx="7488832" cy="1902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60" y="143748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27085" y="172603"/>
            <a:ext cx="3363648" cy="5285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ru-RU" sz="28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«Здравоохранение»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6466" y="935831"/>
            <a:ext cx="5262735" cy="532709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легковых автомобиля 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38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автоматизированных рабочих мест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рочее оборудование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ертолетная площадка «Зеленогорская»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модульный ФАП в п. Зеленовский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3329" y="1706436"/>
            <a:ext cx="3024335" cy="41044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941" y="2171857"/>
            <a:ext cx="3312368" cy="31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0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5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4492" y="786503"/>
            <a:ext cx="7488832" cy="1902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60" y="143748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27085" y="172603"/>
            <a:ext cx="3363648" cy="5285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ru-RU" sz="28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«Здравоохранение»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7879" y="1007839"/>
            <a:ext cx="6289307" cy="489364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диспансеризация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детей-сирот и детей, попавших в трудную жизненную ситуацию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91,7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%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диспансеризация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опекаемых и усыновленных детей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58,5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медицинский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осмотр несовершеннолетних профилактический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79,1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диспансеризация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определенных групп взрослого населения 1 этап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44,3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углубленная диспансеризация определенных групп взрослого населения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76,6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прибыло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врача и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среднего медицинского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персонала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205" y="2015951"/>
            <a:ext cx="3962399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7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5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943380" y="76800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60" y="143748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45725" y="143747"/>
            <a:ext cx="2594553" cy="5285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ru-RU" sz="28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«Демография»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4051" y="5184303"/>
            <a:ext cx="3024336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МТБ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997" y="1007839"/>
            <a:ext cx="6223160" cy="489364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«Разработка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реализация программы системной поддержки и повышения качества жизни граждан старшего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поколения»: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продолжительности здоровой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долговременного ухода за пожилыми людьми и инвалидами 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занятость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 старшего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мотивации граждан к здоровому образу жизни, включая здоровое питание и отказ от вредных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привычек»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81" y="1674807"/>
            <a:ext cx="4248472" cy="408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5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5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4493" y="772342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60" y="143748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69042" y="143747"/>
            <a:ext cx="2594553" cy="5285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ru-RU" sz="28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«Демография»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3251" y="818993"/>
            <a:ext cx="6193935" cy="532709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«Финансовая поддержка семей при рождении детей» -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48,6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млн. руб. 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ежемесячные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выплаты при рождении первого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ребенка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ежемесячные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выплаты при рождении третьего и последующего ребенка до 3-х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лет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меры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поддержки многодетным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семьям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областного материнского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капитала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205" y="2087964"/>
            <a:ext cx="3960440" cy="337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7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5"/>
            <a:ext cx="778356" cy="126449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936501" y="759829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60" y="143748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91356" y="125037"/>
            <a:ext cx="4681448" cy="5285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«Жилье и городская среда»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24538" y="1088341"/>
            <a:ext cx="10193580" cy="83099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строится 33 квартирный жилой дом в пгт. Крапивинский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 жилья  7100 кв.м. (план 7000 кв.м.)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549" y="2087959"/>
            <a:ext cx="3816424" cy="3621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082" y="2087959"/>
            <a:ext cx="3888069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8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print"/>
          <a:stretch/>
        </p:blipFill>
        <p:spPr>
          <a:xfrm>
            <a:off x="1" y="1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5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52666" y="723542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" name="CustomShape 3"/>
          <p:cNvSpPr/>
          <p:nvPr/>
        </p:nvSpPr>
        <p:spPr>
          <a:xfrm>
            <a:off x="904575" y="70606"/>
            <a:ext cx="9136869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«Жилье и городская среда»  </a:t>
            </a:r>
            <a:r>
              <a:rPr lang="ru-RU" sz="3200" b="1" spc="-1" dirty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054" y="185634"/>
            <a:ext cx="1572904" cy="12436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30" y="1655911"/>
            <a:ext cx="3274510" cy="3895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0140" y="5638476"/>
            <a:ext cx="3848355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Борисово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282" y="1655911"/>
            <a:ext cx="3384376" cy="38956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21277" y="5643060"/>
            <a:ext cx="3672408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гт. Зеленогорский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2980" y="1655911"/>
            <a:ext cx="3638258" cy="3895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8215" y="5638476"/>
            <a:ext cx="3743027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гт. Крапивинский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0983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5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813195" y="900352"/>
            <a:ext cx="8940940" cy="6849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60" y="143748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03134" y="82350"/>
            <a:ext cx="8934963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sz="24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и </a:t>
            </a:r>
            <a:r>
              <a:rPr lang="ru-RU" sz="24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предпринимательство </a:t>
            </a:r>
            <a:r>
              <a:rPr lang="ru-RU" sz="24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индивидуальной предпринимательской инициативы</a:t>
            </a:r>
            <a:r>
              <a:rPr lang="ru-RU" sz="24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445" y="1079848"/>
            <a:ext cx="6624736" cy="532709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условий ведения предпринимательской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доступа субъектов малого и среднего предпринимательства к финансовым ресурсам, в том числе к льготному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финансированию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акселерация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и среднего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поддержки фермеров и развитие сельской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кооперации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предпринимательства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218" y="1729969"/>
            <a:ext cx="3145616" cy="410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5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5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39887" y="776238"/>
            <a:ext cx="7591341" cy="465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60" y="143748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841252" y="0"/>
            <a:ext cx="7603643" cy="671670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2022 год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6465" y="1028659"/>
            <a:ext cx="9150987" cy="41907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5177" y="768008"/>
            <a:ext cx="8593563" cy="56138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открытие центра «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Точка роста» в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Банновской школе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оснащение компьютерным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оборудованием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пять школ</a:t>
            </a:r>
          </a:p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инженерного мышления детей до 7-ми лет и мультипликационные теле и новостные студии 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приобретение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оборудования для организации занятий Школы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ухода</a:t>
            </a:r>
          </a:p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благоустройство придомовых территорий и массовых мест отдыха</a:t>
            </a:r>
          </a:p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строительство еще 2-х МКД в пгт. Крапивинский </a:t>
            </a:r>
          </a:p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ремонт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участка дороги «Крапивино – Панфилово»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обновление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материально - технической базы учреждений культуры, искусства и образовательных организаций культуры, пополнение библиотечных и музейных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фондов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27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008513" y="825626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60" y="143748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224538" y="105577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ru-RU" sz="32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538" y="845582"/>
            <a:ext cx="8111485" cy="547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8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53" y="2058"/>
            <a:ext cx="9512422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0563" y="2447999"/>
            <a:ext cx="4444847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1022476"/>
            <a:r>
              <a:rPr lang="ru-RU" sz="36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defTabSz="1022476"/>
            <a:r>
              <a:rPr lang="ru-RU" sz="36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6" y="208905"/>
            <a:ext cx="1780186" cy="1188823"/>
          </a:xfrm>
          <a:prstGeom prst="rect">
            <a:avLst/>
          </a:prstGeom>
        </p:spPr>
      </p:pic>
      <p:pic>
        <p:nvPicPr>
          <p:cNvPr id="6" name="Рисунок 5" descr="C:\Users\User\AppData\Local\Microsoft\Windows\Temporary Internet Files\Content.Outlook\C0G6H68W\Герб 202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639" y="285837"/>
            <a:ext cx="696341" cy="1116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086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921367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60" y="143748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80110" y="47470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ru-RU" sz="32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7327" y="935831"/>
            <a:ext cx="9222994" cy="503182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России от 21.07.2020 № 474 «О национальных целях развития РФ на период до 2030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года»,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национальных целей развития РФ: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населения, здоровье и благополучие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возможности для самореализации и развития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талантов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комфортная и безопасная среда для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достойный, эффективный труд и успешное предпринимательство;</a:t>
            </a:r>
          </a:p>
          <a:p>
            <a:pPr>
              <a:lnSpc>
                <a:spcPct val="150000"/>
              </a:lnSpc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д)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цифровая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трансформация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341" y="3384103"/>
            <a:ext cx="2420322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3" y="5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5192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60" y="143748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52111" y="183233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ru-RU" sz="32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3" name="Овал 2"/>
          <p:cNvSpPr/>
          <p:nvPr/>
        </p:nvSpPr>
        <p:spPr>
          <a:xfrm>
            <a:off x="388621" y="1007932"/>
            <a:ext cx="4752528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37539" y="1307868"/>
            <a:ext cx="5286356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федерация: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проектов, 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региональных проектов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880718" y="2566106"/>
            <a:ext cx="5184576" cy="2088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423140" y="2794652"/>
            <a:ext cx="4248472" cy="230832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Кемеровская область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–Кузбасс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-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региональных проектов </a:t>
            </a:r>
          </a:p>
          <a:p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182613" y="4278879"/>
            <a:ext cx="5217992" cy="20754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588840" y="4332594"/>
            <a:ext cx="4032448" cy="193899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Крапивинский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округ: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проектов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региональный проект </a:t>
            </a:r>
          </a:p>
          <a:p>
            <a:pPr algn="ctr"/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52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5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7304" y="222826"/>
            <a:ext cx="2671632" cy="5285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ru-RU" sz="28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60" y="143748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2996" y="878044"/>
            <a:ext cx="7200800" cy="52855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 пять центров «Точка роста»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66670" y="5598940"/>
            <a:ext cx="3460235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Красноключинская школа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8696" y="5598940"/>
            <a:ext cx="3220116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Барачатская школа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94758" y="5587254"/>
            <a:ext cx="2991095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Тарадановская школа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8447" t="5555" r="4971" b="3704"/>
          <a:stretch/>
        </p:blipFill>
        <p:spPr>
          <a:xfrm>
            <a:off x="524703" y="1727925"/>
            <a:ext cx="3148107" cy="37444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3548" t="3677" r="4287" b="6253"/>
          <a:stretch/>
        </p:blipFill>
        <p:spPr>
          <a:xfrm>
            <a:off x="4057637" y="1727925"/>
            <a:ext cx="3215573" cy="37444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5149" t="3661" r="5822" b="4802"/>
          <a:stretch/>
        </p:blipFill>
        <p:spPr>
          <a:xfrm>
            <a:off x="7705258" y="1727925"/>
            <a:ext cx="3240360" cy="37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7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5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7306" y="222826"/>
            <a:ext cx="2671632" cy="5285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ru-RU" sz="28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60" y="143748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2996" y="878044"/>
            <a:ext cx="7200800" cy="52855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Крапивинская школа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8107" y="1583903"/>
            <a:ext cx="8064896" cy="270970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Комплекты мультимедийного оборудования: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телевизоров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смарт – камеры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ноутбуков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456" y="2664023"/>
            <a:ext cx="49530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1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5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7302" y="222826"/>
            <a:ext cx="2671632" cy="5285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ru-RU" sz="28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60" y="143748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2565" y="807615"/>
            <a:ext cx="7200800" cy="52855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«3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–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моделирование»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7397" t="2560" r="6703" b="3804"/>
          <a:stretch/>
        </p:blipFill>
        <p:spPr>
          <a:xfrm>
            <a:off x="504453" y="1583903"/>
            <a:ext cx="2880320" cy="41044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4975" t="4336" r="4829" b="5439"/>
          <a:stretch/>
        </p:blipFill>
        <p:spPr>
          <a:xfrm>
            <a:off x="3890163" y="1583903"/>
            <a:ext cx="3095010" cy="41044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5250" t="2560" r="6703" b="3804"/>
          <a:stretch/>
        </p:blipFill>
        <p:spPr>
          <a:xfrm>
            <a:off x="7633245" y="1583903"/>
            <a:ext cx="2952328" cy="41044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6461" y="5855093"/>
            <a:ext cx="10081120" cy="40933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Крапивинский детский дом творчества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02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5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7302" y="222826"/>
            <a:ext cx="2671632" cy="5285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ru-RU" sz="28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60" y="143748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3955" y="809356"/>
            <a:ext cx="7200800" cy="52855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«Спортивный туризм»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9780" y="5616351"/>
            <a:ext cx="6708361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Борисовская школа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01" y="1776562"/>
            <a:ext cx="3744417" cy="32811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250" y="1776562"/>
            <a:ext cx="2955313" cy="32811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433" y="1776562"/>
            <a:ext cx="3024337" cy="328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0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5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798977" y="780888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60" y="143748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07131" y="149536"/>
            <a:ext cx="2097658" cy="5285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44814" y="5950248"/>
            <a:ext cx="3528392" cy="33855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7245" y="5616351"/>
            <a:ext cx="1962016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Стало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67874" y="1254347"/>
            <a:ext cx="9106496" cy="906621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 «Крапивинский краеведческий музей»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МБУК «Клубная система Крапивинского округа</a:t>
            </a:r>
            <a:endParaRPr lang="ru-RU" sz="2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0388" y="788674"/>
            <a:ext cx="7848872" cy="52855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Освоено 212 тыс. руб.: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34" y="2089988"/>
            <a:ext cx="3080792" cy="21274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92" y="2218675"/>
            <a:ext cx="2396429" cy="40701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38" y="4320207"/>
            <a:ext cx="3080793" cy="19685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0792" y="5760367"/>
            <a:ext cx="2396429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Барачатский СДК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3" y="2218675"/>
            <a:ext cx="2630138" cy="21015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25" y="2218680"/>
            <a:ext cx="2730844" cy="40701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4" y="4392220"/>
            <a:ext cx="2054074" cy="18965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15350" y="5760367"/>
            <a:ext cx="1955067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46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7574</TotalTime>
  <Words>615</Words>
  <Application>Microsoft Office PowerPoint</Application>
  <PresentationFormat>Произвольный</PresentationFormat>
  <Paragraphs>114</Paragraphs>
  <Slides>20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Планы на 2022 год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Бахтигиреев Роман Иванович</dc:creator>
  <cp:lastModifiedBy>SOVET</cp:lastModifiedBy>
  <cp:revision>1597</cp:revision>
  <cp:lastPrinted>2020-07-10T04:24:24Z</cp:lastPrinted>
  <dcterms:created xsi:type="dcterms:W3CDTF">2018-10-19T07:56:24Z</dcterms:created>
  <dcterms:modified xsi:type="dcterms:W3CDTF">2022-05-24T05:21:30Z</dcterms:modified>
</cp:coreProperties>
</file>