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4" r:id="rId6"/>
    <p:sldMasterId id="2147483728" r:id="rId7"/>
  </p:sldMasterIdLst>
  <p:notesMasterIdLst>
    <p:notesMasterId r:id="rId22"/>
  </p:notesMasterIdLst>
  <p:sldIdLst>
    <p:sldId id="256" r:id="rId8"/>
    <p:sldId id="257" r:id="rId9"/>
    <p:sldId id="260" r:id="rId10"/>
    <p:sldId id="275" r:id="rId11"/>
    <p:sldId id="258" r:id="rId12"/>
    <p:sldId id="276" r:id="rId13"/>
    <p:sldId id="278" r:id="rId14"/>
    <p:sldId id="277" r:id="rId15"/>
    <p:sldId id="279" r:id="rId16"/>
    <p:sldId id="280" r:id="rId17"/>
    <p:sldId id="259" r:id="rId18"/>
    <p:sldId id="261" r:id="rId19"/>
    <p:sldId id="262" r:id="rId20"/>
    <p:sldId id="263" r:id="rId21"/>
  </p:sldIdLst>
  <p:sldSz cx="9144000" cy="5143500" type="screen16x9"/>
  <p:notesSz cx="6797675" cy="9925050"/>
  <p:defaultTextStyle>
    <a:defPPr>
      <a:defRPr lang="ru-RU"/>
    </a:defPPr>
    <a:lvl1pPr marL="0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715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431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141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0860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8566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6281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3995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1708" algn="l" defTabSz="815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>
        <p:scale>
          <a:sx n="136" d="100"/>
          <a:sy n="136" d="100"/>
        </p:scale>
        <p:origin x="-894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FC0DF-41DA-46FB-9825-23C83B20C6A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4B3C-5043-46F4-8DAC-19D7817B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4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715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431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141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0860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8566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6281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3995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1708" algn="l" defTabSz="8154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2350" eaLnBrk="1" hangingPunct="1"/>
            <a:fld id="{44BB87EB-6532-4E13-8F23-2160974EC564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defTabSz="1022350" eaLnBrk="1" hangingPunct="1"/>
              <a:t>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2350" eaLnBrk="1" hangingPunct="1"/>
            <a:fld id="{44BB87EB-6532-4E13-8F23-2160974EC564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defTabSz="1022350" eaLnBrk="1" hangingPunct="1"/>
              <a:t>4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2350" eaLnBrk="1" hangingPunct="1"/>
            <a:fld id="{E343E12E-5BF0-49C9-9AC8-A39BF26EB981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defTabSz="1022350" eaLnBrk="1" hangingPunct="1"/>
              <a:t>11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2350" eaLnBrk="1" hangingPunct="1"/>
            <a:fld id="{5DCBB01F-00E1-4097-BE5F-889E4036EDC3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defTabSz="1022350" eaLnBrk="1" hangingPunct="1"/>
              <a:t>12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2350" eaLnBrk="1" hangingPunct="1"/>
            <a:fld id="{75C079A5-E6CD-45FB-B2C9-87926CE1C75B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defTabSz="1022350" eaLnBrk="1" hangingPunct="1"/>
              <a:t>13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9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56E3-C560-42C7-87C0-11033F79CE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3E9C-FB81-4E2A-B537-797F29340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8C4B-C508-4A7A-B20F-F79FD67E4B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6374-C64E-4D63-8A5C-E4F7CBE13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9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82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7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9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2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4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72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59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627C-7C14-49FD-973D-19F2D5A80E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BC44-D7AA-45A5-B1F5-563203141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259681"/>
            <a:ext cx="4735512" cy="3564732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28" y="1259681"/>
            <a:ext cx="4735513" cy="3564732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B160-7014-4FD5-B116-2B03BC2173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E22E-B0DD-413C-AA39-0E24F94C78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2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05980"/>
            <a:ext cx="8229601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9" y="1151353"/>
            <a:ext cx="4040188" cy="47982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2459" indent="0">
              <a:buNone/>
              <a:defRPr sz="2000" b="1"/>
            </a:lvl2pPr>
            <a:lvl3pPr marL="964922" indent="0">
              <a:buNone/>
              <a:defRPr sz="1900" b="1"/>
            </a:lvl3pPr>
            <a:lvl4pPr marL="1447388" indent="0">
              <a:buNone/>
              <a:defRPr sz="1700" b="1"/>
            </a:lvl4pPr>
            <a:lvl5pPr marL="1929853" indent="0">
              <a:buNone/>
              <a:defRPr sz="1700" b="1"/>
            </a:lvl5pPr>
            <a:lvl6pPr marL="2412310" indent="0">
              <a:buNone/>
              <a:defRPr sz="1700" b="1"/>
            </a:lvl6pPr>
            <a:lvl7pPr marL="2894768" indent="0">
              <a:buNone/>
              <a:defRPr sz="1700" b="1"/>
            </a:lvl7pPr>
            <a:lvl8pPr marL="3377229" indent="0">
              <a:buNone/>
              <a:defRPr sz="1700" b="1"/>
            </a:lvl8pPr>
            <a:lvl9pPr marL="385968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9" y="1631159"/>
            <a:ext cx="4040188" cy="2963466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151353"/>
            <a:ext cx="4041775" cy="47982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2459" indent="0">
              <a:buNone/>
              <a:defRPr sz="2000" b="1"/>
            </a:lvl2pPr>
            <a:lvl3pPr marL="964922" indent="0">
              <a:buNone/>
              <a:defRPr sz="1900" b="1"/>
            </a:lvl3pPr>
            <a:lvl4pPr marL="1447388" indent="0">
              <a:buNone/>
              <a:defRPr sz="1700" b="1"/>
            </a:lvl4pPr>
            <a:lvl5pPr marL="1929853" indent="0">
              <a:buNone/>
              <a:defRPr sz="1700" b="1"/>
            </a:lvl5pPr>
            <a:lvl6pPr marL="2412310" indent="0">
              <a:buNone/>
              <a:defRPr sz="1700" b="1"/>
            </a:lvl6pPr>
            <a:lvl7pPr marL="2894768" indent="0">
              <a:buNone/>
              <a:defRPr sz="1700" b="1"/>
            </a:lvl7pPr>
            <a:lvl8pPr marL="3377229" indent="0">
              <a:buNone/>
              <a:defRPr sz="1700" b="1"/>
            </a:lvl8pPr>
            <a:lvl9pPr marL="385968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3" y="1631159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D8F2-F2B5-4668-A6CD-9E194EEAA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4AF8-918E-4F28-8D2B-7A59107DEE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50DC-9E71-481E-A54C-3E9327A5E5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CFC5-C3E1-4BC4-97F6-EFCE30C5B6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4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191A-B1FB-4DB4-BC23-A7CC4943AA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F7C7-39DC-42A9-963D-63ACFB3E7C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9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4" y="204805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4" y="1076327"/>
            <a:ext cx="3008313" cy="3518298"/>
          </a:xfrm>
        </p:spPr>
        <p:txBody>
          <a:bodyPr/>
          <a:lstStyle>
            <a:lvl1pPr marL="0" indent="0">
              <a:buNone/>
              <a:defRPr sz="1500"/>
            </a:lvl1pPr>
            <a:lvl2pPr marL="482459" indent="0">
              <a:buNone/>
              <a:defRPr sz="1200"/>
            </a:lvl2pPr>
            <a:lvl3pPr marL="964922" indent="0">
              <a:buNone/>
              <a:defRPr sz="1100"/>
            </a:lvl3pPr>
            <a:lvl4pPr marL="1447388" indent="0">
              <a:buNone/>
              <a:defRPr sz="1000"/>
            </a:lvl4pPr>
            <a:lvl5pPr marL="1929853" indent="0">
              <a:buNone/>
              <a:defRPr sz="1000"/>
            </a:lvl5pPr>
            <a:lvl6pPr marL="2412310" indent="0">
              <a:buNone/>
              <a:defRPr sz="1000"/>
            </a:lvl6pPr>
            <a:lvl7pPr marL="2894768" indent="0">
              <a:buNone/>
              <a:defRPr sz="1000"/>
            </a:lvl7pPr>
            <a:lvl8pPr marL="3377229" indent="0">
              <a:buNone/>
              <a:defRPr sz="1000"/>
            </a:lvl8pPr>
            <a:lvl9pPr marL="38596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F720-4F0B-4477-BFA2-469E09FCC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3FF9-13F4-407F-AF03-9F22590945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453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4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2459" indent="0">
              <a:buNone/>
              <a:defRPr sz="2900"/>
            </a:lvl2pPr>
            <a:lvl3pPr marL="964922" indent="0">
              <a:buNone/>
              <a:defRPr sz="2600"/>
            </a:lvl3pPr>
            <a:lvl4pPr marL="1447388" indent="0">
              <a:buNone/>
              <a:defRPr sz="2000"/>
            </a:lvl4pPr>
            <a:lvl5pPr marL="1929853" indent="0">
              <a:buNone/>
              <a:defRPr sz="2000"/>
            </a:lvl5pPr>
            <a:lvl6pPr marL="2412310" indent="0">
              <a:buNone/>
              <a:defRPr sz="2000"/>
            </a:lvl6pPr>
            <a:lvl7pPr marL="2894768" indent="0">
              <a:buNone/>
              <a:defRPr sz="2000"/>
            </a:lvl7pPr>
            <a:lvl8pPr marL="3377229" indent="0">
              <a:buNone/>
              <a:defRPr sz="2000"/>
            </a:lvl8pPr>
            <a:lvl9pPr marL="38596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521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82459" indent="0">
              <a:buNone/>
              <a:defRPr sz="1200"/>
            </a:lvl2pPr>
            <a:lvl3pPr marL="964922" indent="0">
              <a:buNone/>
              <a:defRPr sz="1100"/>
            </a:lvl3pPr>
            <a:lvl4pPr marL="1447388" indent="0">
              <a:buNone/>
              <a:defRPr sz="1000"/>
            </a:lvl4pPr>
            <a:lvl5pPr marL="1929853" indent="0">
              <a:buNone/>
              <a:defRPr sz="1000"/>
            </a:lvl5pPr>
            <a:lvl6pPr marL="2412310" indent="0">
              <a:buNone/>
              <a:defRPr sz="1000"/>
            </a:lvl6pPr>
            <a:lvl7pPr marL="2894768" indent="0">
              <a:buNone/>
              <a:defRPr sz="1000"/>
            </a:lvl7pPr>
            <a:lvl8pPr marL="3377229" indent="0">
              <a:buNone/>
              <a:defRPr sz="1000"/>
            </a:lvl8pPr>
            <a:lvl9pPr marL="38596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DFBF-F394-4218-9DE5-4547484EFA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72CC-546D-4914-9D0E-65402F498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920A-B9DB-4704-8401-8C71F8F148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5A25-8D94-42AF-84C9-1BD9E599A6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2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1" y="216721"/>
            <a:ext cx="2405063" cy="46077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7" y="216721"/>
            <a:ext cx="7065962" cy="46077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AC64-9C18-49F8-9EBC-3658A0265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9BDE-488F-4D86-B0E1-9B01F6A715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5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01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12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17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4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178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676" y="1597871"/>
            <a:ext cx="7771572" cy="51070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72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57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4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31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0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8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6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17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91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035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01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02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329" y="4766759"/>
            <a:ext cx="2132928" cy="274690"/>
          </a:xfrm>
          <a:prstGeom prst="rect">
            <a:avLst/>
          </a:prstGeom>
        </p:spPr>
        <p:txBody>
          <a:bodyPr lIns="91333" tIns="45666" rIns="91333" bIns="45666"/>
          <a:lstStyle>
            <a:lvl1pPr>
              <a:defRPr/>
            </a:lvl1pPr>
          </a:lstStyle>
          <a:p>
            <a:pPr defTabSz="724885">
              <a:defRPr/>
            </a:pPr>
            <a:fld id="{E93356E3-C560-42C7-87C0-11033F79CE26}" type="datetimeFigureOut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4885">
                <a:defRPr/>
              </a:pPr>
              <a:t>22.11.2024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440" y="4766759"/>
            <a:ext cx="2895138" cy="274690"/>
          </a:xfrm>
          <a:prstGeom prst="rect">
            <a:avLst/>
          </a:prstGeom>
        </p:spPr>
        <p:txBody>
          <a:bodyPr lIns="91333" tIns="45666" rIns="91333" bIns="45666"/>
          <a:lstStyle>
            <a:lvl1pPr>
              <a:defRPr/>
            </a:lvl1pPr>
          </a:lstStyle>
          <a:p>
            <a:pPr defTabSz="724885">
              <a:defRPr/>
            </a:pPr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768" y="4766759"/>
            <a:ext cx="2132929" cy="274690"/>
          </a:xfrm>
          <a:prstGeom prst="rect">
            <a:avLst/>
          </a:prstGeom>
        </p:spPr>
        <p:txBody>
          <a:bodyPr lIns="91333" tIns="45666" rIns="91333" bIns="45666"/>
          <a:lstStyle>
            <a:lvl1pPr>
              <a:defRPr/>
            </a:lvl1pPr>
          </a:lstStyle>
          <a:p>
            <a:pPr defTabSz="724885">
              <a:defRPr/>
            </a:pPr>
            <a:fld id="{3A6C3E9C-FB81-4E2A-B537-797F293409B4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4885">
                <a:defRPr/>
              </a:pPr>
              <a:t>‹#›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09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34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520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33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27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394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676" y="1597871"/>
            <a:ext cx="7771572" cy="51070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51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519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41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379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675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638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083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9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329" y="4766759"/>
            <a:ext cx="2132928" cy="274690"/>
          </a:xfrm>
          <a:prstGeom prst="rect">
            <a:avLst/>
          </a:prstGeom>
        </p:spPr>
        <p:txBody>
          <a:bodyPr lIns="91339" tIns="45669" rIns="91339" bIns="45669"/>
          <a:lstStyle>
            <a:lvl1pPr>
              <a:defRPr/>
            </a:lvl1pPr>
          </a:lstStyle>
          <a:p>
            <a:pPr defTabSz="724931">
              <a:defRPr/>
            </a:pPr>
            <a:fld id="{E93356E3-C560-42C7-87C0-11033F79CE26}" type="datetimeFigureOut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4931">
                <a:defRPr/>
              </a:pPr>
              <a:t>22.11.2024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440" y="4766759"/>
            <a:ext cx="2895138" cy="274690"/>
          </a:xfrm>
          <a:prstGeom prst="rect">
            <a:avLst/>
          </a:prstGeom>
        </p:spPr>
        <p:txBody>
          <a:bodyPr lIns="91339" tIns="45669" rIns="91339" bIns="45669"/>
          <a:lstStyle>
            <a:lvl1pPr>
              <a:defRPr/>
            </a:lvl1pPr>
          </a:lstStyle>
          <a:p>
            <a:pPr defTabSz="724931">
              <a:defRPr/>
            </a:pPr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767" y="4766759"/>
            <a:ext cx="2132929" cy="274690"/>
          </a:xfrm>
          <a:prstGeom prst="rect">
            <a:avLst/>
          </a:prstGeom>
        </p:spPr>
        <p:txBody>
          <a:bodyPr lIns="91339" tIns="45669" rIns="91339" bIns="45669"/>
          <a:lstStyle>
            <a:lvl1pPr>
              <a:defRPr/>
            </a:lvl1pPr>
          </a:lstStyle>
          <a:p>
            <a:pPr defTabSz="724931">
              <a:defRPr/>
            </a:pPr>
            <a:fld id="{3A6C3E9C-FB81-4E2A-B537-797F293409B4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4931">
                <a:defRPr/>
              </a:pPr>
              <a:t>‹#›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5" indent="0">
              <a:buNone/>
              <a:defRPr sz="1800" b="1"/>
            </a:lvl2pPr>
            <a:lvl3pPr marL="815431" indent="0">
              <a:buNone/>
              <a:defRPr sz="1600" b="1"/>
            </a:lvl3pPr>
            <a:lvl4pPr marL="1223141" indent="0">
              <a:buNone/>
              <a:defRPr sz="1500" b="1"/>
            </a:lvl4pPr>
            <a:lvl5pPr marL="1630860" indent="0">
              <a:buNone/>
              <a:defRPr sz="1500" b="1"/>
            </a:lvl5pPr>
            <a:lvl6pPr marL="2038566" indent="0">
              <a:buNone/>
              <a:defRPr sz="1500" b="1"/>
            </a:lvl6pPr>
            <a:lvl7pPr marL="2446281" indent="0">
              <a:buNone/>
              <a:defRPr sz="1500" b="1"/>
            </a:lvl7pPr>
            <a:lvl8pPr marL="2853995" indent="0">
              <a:buNone/>
              <a:defRPr sz="1500" b="1"/>
            </a:lvl8pPr>
            <a:lvl9pPr marL="32617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9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151338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5" indent="0">
              <a:buNone/>
              <a:defRPr sz="1800" b="1"/>
            </a:lvl2pPr>
            <a:lvl3pPr marL="815431" indent="0">
              <a:buNone/>
              <a:defRPr sz="1600" b="1"/>
            </a:lvl3pPr>
            <a:lvl4pPr marL="1223141" indent="0">
              <a:buNone/>
              <a:defRPr sz="1500" b="1"/>
            </a:lvl4pPr>
            <a:lvl5pPr marL="1630860" indent="0">
              <a:buNone/>
              <a:defRPr sz="1500" b="1"/>
            </a:lvl5pPr>
            <a:lvl6pPr marL="2038566" indent="0">
              <a:buNone/>
              <a:defRPr sz="1500" b="1"/>
            </a:lvl6pPr>
            <a:lvl7pPr marL="2446281" indent="0">
              <a:buNone/>
              <a:defRPr sz="1500" b="1"/>
            </a:lvl7pPr>
            <a:lvl8pPr marL="2853995" indent="0">
              <a:buNone/>
              <a:defRPr sz="1500" b="1"/>
            </a:lvl8pPr>
            <a:lvl9pPr marL="32617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1631159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773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993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81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309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676" y="1597871"/>
            <a:ext cx="7771572" cy="51070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461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884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738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097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466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7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12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5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0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329" y="4766759"/>
            <a:ext cx="2132928" cy="274690"/>
          </a:xfrm>
          <a:prstGeom prst="rect">
            <a:avLst/>
          </a:prstGeom>
        </p:spPr>
        <p:txBody>
          <a:bodyPr lIns="91356" tIns="45678" rIns="91356" bIns="45678"/>
          <a:lstStyle>
            <a:lvl1pPr>
              <a:defRPr/>
            </a:lvl1pPr>
          </a:lstStyle>
          <a:p>
            <a:pPr defTabSz="725069">
              <a:defRPr/>
            </a:pPr>
            <a:fld id="{E93356E3-C560-42C7-87C0-11033F79CE26}" type="datetimeFigureOut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5069">
                <a:defRPr/>
              </a:pPr>
              <a:t>22.11.2024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440" y="4766759"/>
            <a:ext cx="2895138" cy="274690"/>
          </a:xfrm>
          <a:prstGeom prst="rect">
            <a:avLst/>
          </a:prstGeom>
        </p:spPr>
        <p:txBody>
          <a:bodyPr lIns="91356" tIns="45678" rIns="91356" bIns="45678"/>
          <a:lstStyle>
            <a:lvl1pPr>
              <a:defRPr/>
            </a:lvl1pPr>
          </a:lstStyle>
          <a:p>
            <a:pPr defTabSz="725069">
              <a:defRPr/>
            </a:pPr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764" y="4766759"/>
            <a:ext cx="2132929" cy="274690"/>
          </a:xfrm>
          <a:prstGeom prst="rect">
            <a:avLst/>
          </a:prstGeom>
        </p:spPr>
        <p:txBody>
          <a:bodyPr lIns="91356" tIns="45678" rIns="91356" bIns="45678"/>
          <a:lstStyle>
            <a:lvl1pPr>
              <a:defRPr/>
            </a:lvl1pPr>
          </a:lstStyle>
          <a:p>
            <a:pPr defTabSz="725069">
              <a:defRPr/>
            </a:pPr>
            <a:fld id="{3A6C3E9C-FB81-4E2A-B537-797F293409B4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5069">
                <a:defRPr/>
              </a:pPr>
              <a:t>‹#›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88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101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966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28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218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676" y="1597871"/>
            <a:ext cx="7771572" cy="51070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360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331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24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038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322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006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241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0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329" y="4766759"/>
            <a:ext cx="2132928" cy="274690"/>
          </a:xfrm>
          <a:prstGeom prst="rect">
            <a:avLst/>
          </a:prstGeom>
        </p:spPr>
        <p:txBody>
          <a:bodyPr lIns="91374" tIns="45687" rIns="91374" bIns="45687"/>
          <a:lstStyle>
            <a:lvl1pPr>
              <a:defRPr/>
            </a:lvl1pPr>
          </a:lstStyle>
          <a:p>
            <a:pPr defTabSz="725208">
              <a:defRPr/>
            </a:pPr>
            <a:fld id="{E93356E3-C560-42C7-87C0-11033F79CE26}" type="datetimeFigureOut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5208">
                <a:defRPr/>
              </a:pPr>
              <a:t>22.11.2024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440" y="4766759"/>
            <a:ext cx="2895138" cy="274690"/>
          </a:xfrm>
          <a:prstGeom prst="rect">
            <a:avLst/>
          </a:prstGeom>
        </p:spPr>
        <p:txBody>
          <a:bodyPr lIns="91374" tIns="45687" rIns="91374" bIns="45687"/>
          <a:lstStyle>
            <a:lvl1pPr>
              <a:defRPr/>
            </a:lvl1pPr>
          </a:lstStyle>
          <a:p>
            <a:pPr defTabSz="725208">
              <a:defRPr/>
            </a:pPr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761" y="4766759"/>
            <a:ext cx="2132929" cy="274690"/>
          </a:xfrm>
          <a:prstGeom prst="rect">
            <a:avLst/>
          </a:prstGeom>
        </p:spPr>
        <p:txBody>
          <a:bodyPr lIns="91374" tIns="45687" rIns="91374" bIns="45687"/>
          <a:lstStyle>
            <a:lvl1pPr>
              <a:defRPr/>
            </a:lvl1pPr>
          </a:lstStyle>
          <a:p>
            <a:pPr defTabSz="725208">
              <a:defRPr/>
            </a:pPr>
            <a:fld id="{3A6C3E9C-FB81-4E2A-B537-797F293409B4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5208">
                <a:defRPr/>
              </a:pPr>
              <a:t>‹#›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93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9140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118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0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371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85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6" y="204792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6" y="1076334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407715" indent="0">
              <a:buNone/>
              <a:defRPr sz="1100"/>
            </a:lvl2pPr>
            <a:lvl3pPr marL="815431" indent="0">
              <a:buNone/>
              <a:defRPr sz="900"/>
            </a:lvl3pPr>
            <a:lvl4pPr marL="1223141" indent="0">
              <a:buNone/>
              <a:defRPr sz="800"/>
            </a:lvl4pPr>
            <a:lvl5pPr marL="1630860" indent="0">
              <a:buNone/>
              <a:defRPr sz="800"/>
            </a:lvl5pPr>
            <a:lvl6pPr marL="2038566" indent="0">
              <a:buNone/>
              <a:defRPr sz="800"/>
            </a:lvl6pPr>
            <a:lvl7pPr marL="2446281" indent="0">
              <a:buNone/>
              <a:defRPr sz="800"/>
            </a:lvl7pPr>
            <a:lvl8pPr marL="2853995" indent="0">
              <a:buNone/>
              <a:defRPr sz="800"/>
            </a:lvl8pPr>
            <a:lvl9pPr marL="326170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676" y="1597871"/>
            <a:ext cx="7771572" cy="51070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4571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742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3202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4015493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703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4628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8" y="2761413"/>
            <a:ext cx="8228975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41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8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742" y="1203547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742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18" y="2761413"/>
            <a:ext cx="4015493" cy="1422425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59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702708" y="1203546"/>
            <a:ext cx="3737508" cy="298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840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329" y="4766759"/>
            <a:ext cx="2132928" cy="27469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725392">
              <a:defRPr/>
            </a:pPr>
            <a:fld id="{E93356E3-C560-42C7-87C0-11033F79CE26}" type="datetimeFigureOut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5392">
                <a:defRPr/>
              </a:pPr>
              <a:t>22.11.2024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440" y="4766759"/>
            <a:ext cx="2895138" cy="27469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725392">
              <a:defRPr/>
            </a:pPr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757" y="4766759"/>
            <a:ext cx="2132929" cy="27469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725392">
              <a:defRPr/>
            </a:pPr>
            <a:fld id="{3A6C3E9C-FB81-4E2A-B537-797F293409B4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 defTabSz="725392">
                <a:defRPr/>
              </a:pPr>
              <a:t>‹#›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9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455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4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7715" indent="0">
              <a:buNone/>
              <a:defRPr sz="2500"/>
            </a:lvl2pPr>
            <a:lvl3pPr marL="815431" indent="0">
              <a:buNone/>
              <a:defRPr sz="2100"/>
            </a:lvl3pPr>
            <a:lvl4pPr marL="1223141" indent="0">
              <a:buNone/>
              <a:defRPr sz="1800"/>
            </a:lvl4pPr>
            <a:lvl5pPr marL="1630860" indent="0">
              <a:buNone/>
              <a:defRPr sz="1800"/>
            </a:lvl5pPr>
            <a:lvl6pPr marL="2038566" indent="0">
              <a:buNone/>
              <a:defRPr sz="1800"/>
            </a:lvl6pPr>
            <a:lvl7pPr marL="2446281" indent="0">
              <a:buNone/>
              <a:defRPr sz="1800"/>
            </a:lvl7pPr>
            <a:lvl8pPr marL="2853995" indent="0">
              <a:buNone/>
              <a:defRPr sz="1800"/>
            </a:lvl8pPr>
            <a:lvl9pPr marL="326170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52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7715" indent="0">
              <a:buNone/>
              <a:defRPr sz="1100"/>
            </a:lvl2pPr>
            <a:lvl3pPr marL="815431" indent="0">
              <a:buNone/>
              <a:defRPr sz="900"/>
            </a:lvl3pPr>
            <a:lvl4pPr marL="1223141" indent="0">
              <a:buNone/>
              <a:defRPr sz="800"/>
            </a:lvl4pPr>
            <a:lvl5pPr marL="1630860" indent="0">
              <a:buNone/>
              <a:defRPr sz="800"/>
            </a:lvl5pPr>
            <a:lvl6pPr marL="2038566" indent="0">
              <a:buNone/>
              <a:defRPr sz="800"/>
            </a:lvl6pPr>
            <a:lvl7pPr marL="2446281" indent="0">
              <a:buNone/>
              <a:defRPr sz="800"/>
            </a:lvl7pPr>
            <a:lvl8pPr marL="2853995" indent="0">
              <a:buNone/>
              <a:defRPr sz="800"/>
            </a:lvl8pPr>
            <a:lvl9pPr marL="326170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545" tIns="40768" rIns="81545" bIns="407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81545" tIns="40768" rIns="81545" bIns="407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81545" tIns="40768" rIns="81545" bIns="4076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9"/>
            <a:ext cx="2895600" cy="273844"/>
          </a:xfrm>
          <a:prstGeom prst="rect">
            <a:avLst/>
          </a:prstGeom>
        </p:spPr>
        <p:txBody>
          <a:bodyPr vert="horz" lIns="81545" tIns="40768" rIns="81545" bIns="4076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81545" tIns="40768" rIns="81545" bIns="4076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543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92" indent="-305792" algn="l" defTabSz="81543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539" indent="-254822" algn="l" defTabSz="81543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282" indent="-203859" algn="l" defTabSz="8154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993" indent="-203859" algn="l" defTabSz="81543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710" indent="-203859" algn="l" defTabSz="81543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426" indent="-203859" algn="l" defTabSz="815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145" indent="-203859" algn="l" defTabSz="815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851" indent="-203859" algn="l" defTabSz="815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566" indent="-203859" algn="l" defTabSz="815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15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31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141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860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566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281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995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708" algn="l" defTabSz="815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327" y="205389"/>
            <a:ext cx="8229348" cy="8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1" tIns="48248" rIns="96491" bIns="482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327" y="1199584"/>
            <a:ext cx="8229348" cy="33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1" tIns="48248" rIns="96491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329" y="4766759"/>
            <a:ext cx="2132928" cy="274690"/>
          </a:xfrm>
          <a:prstGeom prst="rect">
            <a:avLst/>
          </a:prstGeom>
        </p:spPr>
        <p:txBody>
          <a:bodyPr vert="horz" lIns="96491" tIns="48248" rIns="96491" bIns="48248" rtlCol="0" anchor="ctr"/>
          <a:lstStyle>
            <a:lvl1pPr algn="l" defTabSz="96492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29D329-B0B8-4259-A493-23D5FC5AAF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440" y="4766759"/>
            <a:ext cx="2895138" cy="274690"/>
          </a:xfrm>
          <a:prstGeom prst="rect">
            <a:avLst/>
          </a:prstGeom>
        </p:spPr>
        <p:txBody>
          <a:bodyPr vert="horz" lIns="96491" tIns="48248" rIns="96491" bIns="48248" rtlCol="0" anchor="ctr"/>
          <a:lstStyle>
            <a:lvl1pPr algn="ctr" defTabSz="96492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767" y="4766759"/>
            <a:ext cx="2132929" cy="274690"/>
          </a:xfrm>
          <a:prstGeom prst="rect">
            <a:avLst/>
          </a:prstGeom>
        </p:spPr>
        <p:txBody>
          <a:bodyPr vert="horz" lIns="96491" tIns="48248" rIns="96491" bIns="48248" rtlCol="0" anchor="ctr"/>
          <a:lstStyle>
            <a:lvl1pPr algn="r" defTabSz="96492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7A06A-C195-4445-A2D2-181030556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4799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4799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64799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64799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64799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31475" algn="ctr" defTabSz="964799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862924" algn="ctr" defTabSz="964799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294388" algn="ctr" defTabSz="964799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725846" algn="ctr" defTabSz="964799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61056" indent="-361056" algn="l" defTabSz="9647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3525" indent="-301132" algn="l" defTabSz="9647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002" indent="-241204" algn="l" defTabSz="9647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88398" indent="-241204" algn="l" defTabSz="9647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794" indent="-241204" algn="l" defTabSz="9647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53533" indent="-241235" algn="l" defTabSz="964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36002" indent="-241235" algn="l" defTabSz="964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8456" indent="-241235" algn="l" defTabSz="964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918" indent="-241235" algn="l" defTabSz="964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459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922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388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9853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2310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4768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7229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688" algn="l" defTabSz="964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8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684922" lvl="1" indent="-25685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027391" lvl="2" indent="-22830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369848" lvl="3" indent="-171231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712313" lvl="4" indent="-1712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054779" lvl="5" indent="-1712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397231" lvl="6" indent="-1712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307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/>
    <p:bodyStyle>
      <a:lvl1pPr marL="342835" indent="-257126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684966" lvl="1" indent="-256867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027456" lvl="2" indent="-2283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369936" lvl="3" indent="-171242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712422" lvl="4" indent="-1712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054910" lvl="5" indent="-1712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397385" lvl="6" indent="-1712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2568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/>
    <p:bodyStyle>
      <a:lvl1pPr marL="342835" indent="-257126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4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685098" lvl="1" indent="-25691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027652" lvl="2" indent="-22836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370200" lvl="3" indent="-17127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712751" lvl="4" indent="-17127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055303" lvl="5" indent="-17127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397847" lvl="6" indent="-17127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6082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/>
    <p:bodyStyle>
      <a:lvl1pPr marL="342835" indent="-257126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81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685230" lvl="1" indent="-25696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027850" lvl="2" indent="-228409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370463" lvl="3" indent="-171308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713080" lvl="4" indent="-17130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055698" lvl="5" indent="-17130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398308" lvl="6" indent="-17130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89667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/>
    <p:bodyStyle>
      <a:lvl1pPr marL="342835" indent="-257126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676" y="1597877"/>
            <a:ext cx="7771572" cy="110153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8" y="1203546"/>
            <a:ext cx="8228975" cy="298257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685406" lvl="1" indent="-257029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028114" lvl="2" indent="-228469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370815" lvl="3" indent="-171352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713518" lvl="4" indent="-17135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056222" lvl="5" indent="-17135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398923" lvl="6" indent="-17135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0614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/>
    <p:bodyStyle>
      <a:lvl1pPr marL="342835" indent="-257126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2" y="167586"/>
            <a:ext cx="1297647" cy="96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93" y="1108852"/>
            <a:ext cx="6633116" cy="40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800008" y="3751153"/>
            <a:ext cx="4388061" cy="1672281"/>
          </a:xfrm>
          <a:prstGeom prst="rect">
            <a:avLst/>
          </a:prstGeom>
          <a:noFill/>
        </p:spPr>
        <p:txBody>
          <a:bodyPr lIns="86295" tIns="43148" rIns="86295" bIns="43148">
            <a:spAutoFit/>
          </a:bodyPr>
          <a:lstStyle/>
          <a:p>
            <a:pPr defTabSz="964922">
              <a:defRPr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главы              Крапивинского муниципального округа   Н.Ф. Арнольд </a:t>
            </a:r>
          </a:p>
          <a:p>
            <a:pPr defTabSz="964922">
              <a:defRPr/>
            </a:pPr>
            <a:endParaRPr lang="ru-RU" sz="2300" dirty="0">
              <a:solidFill>
                <a:srgbClr val="00B0F0"/>
              </a:solidFill>
              <a:latin typeface="Futura PT Book" pitchFamily="34" charset="-52"/>
            </a:endParaRPr>
          </a:p>
          <a:p>
            <a:pPr marL="257681" indent="-257681" defTabSz="964922">
              <a:buFont typeface="Arial" pitchFamily="34" charset="0"/>
              <a:buChar char="•"/>
              <a:defRPr/>
            </a:pPr>
            <a:endParaRPr lang="ru-RU" sz="2300" dirty="0">
              <a:solidFill>
                <a:srgbClr val="00B0F0"/>
              </a:solidFill>
              <a:latin typeface="Futura PT Book" pitchFamily="34" charset="-52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1142714" y="1226027"/>
            <a:ext cx="6457997" cy="19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defTabSz="395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95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95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95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95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готовности коммунальных и дорожных служб к зимнему периоду 2024/2025 гг.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000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2" y="167586"/>
            <a:ext cx="713606" cy="94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34781" y="-31375"/>
            <a:ext cx="616823" cy="100267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30215" y="1040785"/>
            <a:ext cx="145706" cy="46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595442" y="280282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346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346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5346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5422407" y="2968666"/>
            <a:ext cx="353519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06585" y="2571757"/>
            <a:ext cx="3798478" cy="510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886916" y="133554"/>
            <a:ext cx="5952839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206585" y="4159416"/>
            <a:ext cx="3458316" cy="45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479106" y="4046012"/>
            <a:ext cx="351500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1248" y="1210893"/>
            <a:ext cx="197337" cy="293149"/>
          </a:xfrm>
          <a:prstGeom prst="rect">
            <a:avLst/>
          </a:prstGeom>
        </p:spPr>
        <p:txBody>
          <a:bodyPr wrap="none" lIns="72533" tIns="36268" rIns="72533" bIns="36268">
            <a:spAutoFit/>
          </a:bodyPr>
          <a:lstStyle/>
          <a:p>
            <a:pPr algn="ctr" defTabSz="725346"/>
            <a:r>
              <a:rPr lang="ru-RU" sz="14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1007856" y="254518"/>
            <a:ext cx="7735807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defTabSz="725346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насосно-фильтровальной станции в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с.Банново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Тараданово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с. Борисово, д. Шевели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343191" y="742798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93" tIns="35698" rIns="71393" bIns="35698"/>
          <a:lstStyle/>
          <a:p>
            <a:pPr algn="ctr" defTabSz="725346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346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346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5346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93" y="1089238"/>
            <a:ext cx="2729766" cy="36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9542"/>
            <a:ext cx="3005137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супер\Downloads\5330274239808398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7734"/>
            <a:ext cx="3318861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50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5"/>
            <a:ext cx="583312" cy="9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1703" y="3114839"/>
            <a:ext cx="2686003" cy="333453"/>
          </a:xfrm>
          <a:prstGeom prst="rect">
            <a:avLst/>
          </a:prstGeom>
          <a:noFill/>
        </p:spPr>
        <p:txBody>
          <a:bodyPr lIns="86295" tIns="43148" rIns="86295" bIns="43148">
            <a:spAutoFit/>
          </a:bodyPr>
          <a:lstStyle/>
          <a:p>
            <a:pPr defTabSz="964922">
              <a:spcAft>
                <a:spcPts val="1134"/>
              </a:spcAft>
              <a:defRPr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1792673" y="626208"/>
            <a:ext cx="5092154" cy="5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Готовность дорожной техники</a:t>
            </a:r>
            <a:endParaRPr lang="ru-RU" altLang="ru-RU" sz="28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771800" y="1563638"/>
            <a:ext cx="3456385" cy="10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Техника для зимнего содержания с подрядными организациями – 43 ед.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00" y="1693563"/>
            <a:ext cx="2198026" cy="30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2" y="1707653"/>
            <a:ext cx="2325739" cy="31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упер\Downloads\WhatsApp Image 2024-11-22 at 09.31.4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606"/>
          <a:stretch/>
        </p:blipFill>
        <p:spPr bwMode="auto">
          <a:xfrm>
            <a:off x="3059832" y="2859782"/>
            <a:ext cx="2882803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5"/>
            <a:ext cx="583312" cy="9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1703" y="3114839"/>
            <a:ext cx="2686003" cy="333453"/>
          </a:xfrm>
          <a:prstGeom prst="rect">
            <a:avLst/>
          </a:prstGeom>
          <a:noFill/>
        </p:spPr>
        <p:txBody>
          <a:bodyPr lIns="86295" tIns="43148" rIns="86295" bIns="43148">
            <a:spAutoFit/>
          </a:bodyPr>
          <a:lstStyle/>
          <a:p>
            <a:pPr defTabSz="964922">
              <a:spcAft>
                <a:spcPts val="1134"/>
              </a:spcAft>
              <a:defRPr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174" name="Прямоугольник 3"/>
          <p:cNvSpPr>
            <a:spLocks noChangeArrowheads="1"/>
          </p:cNvSpPr>
          <p:nvPr/>
        </p:nvSpPr>
        <p:spPr bwMode="auto">
          <a:xfrm>
            <a:off x="1080578" y="147437"/>
            <a:ext cx="6942532" cy="5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противогололедных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материалов</a:t>
            </a:r>
            <a:endParaRPr lang="ru-RU" altLang="ru-RU" sz="28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755577" y="987575"/>
            <a:ext cx="4074082" cy="4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alt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25.11.2024:</a:t>
            </a:r>
            <a:endParaRPr lang="en-US" alt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15994"/>
              </p:ext>
            </p:extLst>
          </p:nvPr>
        </p:nvGraphicFramePr>
        <p:xfrm>
          <a:off x="171361" y="1511662"/>
          <a:ext cx="4760697" cy="108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678"/>
                <a:gridCol w="1030214"/>
                <a:gridCol w="652854"/>
                <a:gridCol w="906831"/>
                <a:gridCol w="707120"/>
              </a:tblGrid>
              <a:tr h="27015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соль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</a:tr>
              <a:tr h="27015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ПГМ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37" marR="54437" marT="0" marB="0"/>
                </a:tc>
              </a:tr>
            </a:tbl>
          </a:graphicData>
        </a:graphic>
      </p:graphicFrame>
      <p:pic>
        <p:nvPicPr>
          <p:cNvPr id="7209" name="Picture 3" descr="D:\ПРИМЕРЫ СНД\2018 готовность\IMG_4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24" y="1370931"/>
            <a:ext cx="3526323" cy="34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" descr="D:\ПРИМЕРЫ СНД\2018 готовность\IMG_4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3" y="2592260"/>
            <a:ext cx="4760698" cy="22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5"/>
            <a:ext cx="583312" cy="9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1703" y="3114839"/>
            <a:ext cx="2686003" cy="333453"/>
          </a:xfrm>
          <a:prstGeom prst="rect">
            <a:avLst/>
          </a:prstGeom>
          <a:noFill/>
        </p:spPr>
        <p:txBody>
          <a:bodyPr lIns="86295" tIns="43148" rIns="86295" bIns="43148">
            <a:spAutoFit/>
          </a:bodyPr>
          <a:lstStyle/>
          <a:p>
            <a:pPr defTabSz="964922">
              <a:spcAft>
                <a:spcPts val="1134"/>
              </a:spcAft>
              <a:defRPr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1279670" y="147426"/>
            <a:ext cx="6544346" cy="5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Готовность к зимнему периоду </a:t>
            </a:r>
            <a:r>
              <a:rPr lang="ru-RU" alt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2024/2025</a:t>
            </a:r>
            <a:endParaRPr lang="ru-RU" altLang="ru-RU" sz="27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5508104" y="928862"/>
            <a:ext cx="3050343" cy="348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основании акта №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15-АГП/ОЗП-20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20.09.2042г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проверки готовности к отопительному периоду </a:t>
            </a:r>
            <a:r>
              <a:rPr lang="ru-RU" alt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2024/2025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 комиссия установила: 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Крапивинский  муниципальный округ – готово к отопительному периоду  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5526"/>
            <a:ext cx="3240360" cy="437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75" y="1261"/>
            <a:ext cx="7549028" cy="51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42690" y="1942989"/>
            <a:ext cx="3527583" cy="11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1" y="20"/>
            <a:ext cx="618587" cy="10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3" y="342744"/>
            <a:ext cx="1143945" cy="91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05" y="349066"/>
            <a:ext cx="7127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1" y="20"/>
            <a:ext cx="618587" cy="10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899593" y="195486"/>
            <a:ext cx="7158475" cy="9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объектов ЖКХ  проводится в соответствии: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609770" y="1285254"/>
            <a:ext cx="3674199" cy="28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Губернатора Кемеровской области – Кузбасса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№76-рг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19.06.2024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подготовке объектов жизнеобеспечения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Кемеровской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области – Кузбасса к работе в осенне-зимний период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2024/2025 гг.»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4858004" y="1272661"/>
            <a:ext cx="3746461" cy="31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Крапивинского муниципального округа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№789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20.06.2024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создании территориальной комиссии по контролю  за ходом подготовки объектов жизнеобеспечения к отопительному периоду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2024/2025гг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5"/>
            <a:ext cx="583312" cy="9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1703" y="3114839"/>
            <a:ext cx="2686003" cy="333453"/>
          </a:xfrm>
          <a:prstGeom prst="rect">
            <a:avLst/>
          </a:prstGeom>
          <a:noFill/>
        </p:spPr>
        <p:txBody>
          <a:bodyPr lIns="86295" tIns="43148" rIns="86295" bIns="43148">
            <a:spAutoFit/>
          </a:bodyPr>
          <a:lstStyle/>
          <a:p>
            <a:pPr defTabSz="964922">
              <a:spcAft>
                <a:spcPts val="1134"/>
              </a:spcAft>
              <a:defRPr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2760470" y="337693"/>
            <a:ext cx="3548783" cy="5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Аварийные бригады</a:t>
            </a:r>
            <a:endParaRPr lang="ru-RU" altLang="ru-RU" sz="28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5"/>
          <p:cNvSpPr>
            <a:spLocks noChangeArrowheads="1"/>
          </p:cNvSpPr>
          <p:nvPr/>
        </p:nvSpPr>
        <p:spPr bwMode="auto">
          <a:xfrm>
            <a:off x="195435" y="948818"/>
            <a:ext cx="6972017" cy="9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«ТЭП»  - 2 аварийно-восстановительные бригады: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теплоснабжению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водопроводно-канализационным сетям  </a:t>
            </a:r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76" y="2162253"/>
            <a:ext cx="3047626" cy="25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E:\IMG_20200319_105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77" y="2162236"/>
            <a:ext cx="1914974" cy="25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3347864" y="2036341"/>
            <a:ext cx="3314668" cy="23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526" indent="-342526" defTabSz="964799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производственный участок филиала «Энергосеть г. Белово»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«Кузбасская 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энергосетевая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компания»</a:t>
            </a:r>
          </a:p>
          <a:p>
            <a:pPr marL="342526" indent="-342526" defTabSz="964799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Панфиловский РЭС, филиал ПАО «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Сибирь» -  «Кузбассэнерго РЭС»</a:t>
            </a:r>
          </a:p>
          <a:p>
            <a:pPr marL="342526" indent="-342526" defTabSz="964799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Крапивиноавтодор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426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5"/>
            <a:ext cx="583312" cy="9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1703" y="3114839"/>
            <a:ext cx="2686003" cy="333453"/>
          </a:xfrm>
          <a:prstGeom prst="rect">
            <a:avLst/>
          </a:prstGeom>
          <a:noFill/>
        </p:spPr>
        <p:txBody>
          <a:bodyPr lIns="86295" tIns="43148" rIns="86295" bIns="43148">
            <a:spAutoFit/>
          </a:bodyPr>
          <a:lstStyle/>
          <a:p>
            <a:pPr defTabSz="964922">
              <a:spcAft>
                <a:spcPts val="1134"/>
              </a:spcAft>
              <a:defRPr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3110764" y="337693"/>
            <a:ext cx="2848207" cy="5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Теплоснабжение</a:t>
            </a:r>
          </a:p>
        </p:txBody>
      </p:sp>
      <p:sp>
        <p:nvSpPr>
          <p:cNvPr id="6151" name="Прямоугольник 15"/>
          <p:cNvSpPr>
            <a:spLocks noChangeArrowheads="1"/>
          </p:cNvSpPr>
          <p:nvPr/>
        </p:nvSpPr>
        <p:spPr bwMode="auto">
          <a:xfrm>
            <a:off x="195435" y="948818"/>
            <a:ext cx="6972017" cy="9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котельных 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Мощность 98,68 Гкал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33,1 км. тепловых сетей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4" y="1851671"/>
            <a:ext cx="3168352" cy="2620754"/>
          </a:xfrm>
          <a:prstGeom prst="rect">
            <a:avLst/>
          </a:prstGeom>
          <a:noFill/>
        </p:spPr>
        <p:txBody>
          <a:bodyPr wrap="square" lIns="91339" tIns="45669" rIns="91339" bIns="45669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Крапивинского муниципального округа «О начале отопительного периода 2024-2025гг. На территории Крапивинского муниципального округа» №1183 от 11.09.2024г.</a:t>
            </a:r>
          </a:p>
        </p:txBody>
      </p:sp>
      <p:sp>
        <p:nvSpPr>
          <p:cNvPr id="3" name="AutoShape 4" descr="blob:https://web.whatsapp.com/8ebb3028-f3d8-4cf1-9c02-5525af0e4b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3678"/>
            <a:ext cx="3155408" cy="30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1" y="20"/>
            <a:ext cx="618587" cy="10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827601" y="291344"/>
            <a:ext cx="6880047" cy="5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Запас угля</a:t>
            </a: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539552" y="915566"/>
            <a:ext cx="6514691" cy="15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5" tIns="43148" rIns="86295" bIns="43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состоянию  на 25.11.2024г запас угля 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котельных округа составляет:</a:t>
            </a:r>
            <a:b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1800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тонн; </a:t>
            </a:r>
          </a:p>
          <a:p>
            <a:pPr defTabSz="96479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- 15 суток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142" y="1570308"/>
            <a:ext cx="273387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9" b="41338"/>
          <a:stretch/>
        </p:blipFill>
        <p:spPr bwMode="auto">
          <a:xfrm>
            <a:off x="2411760" y="1923678"/>
            <a:ext cx="3262383" cy="307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34781" y="-31375"/>
            <a:ext cx="616823" cy="100267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30215" y="1040785"/>
            <a:ext cx="145706" cy="46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1547664" y="267495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4839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4839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4839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5422407" y="2968666"/>
            <a:ext cx="353519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06585" y="2571768"/>
            <a:ext cx="3798478" cy="510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886927" y="133565"/>
            <a:ext cx="5952839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206585" y="4159416"/>
            <a:ext cx="3458316" cy="45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479117" y="4046012"/>
            <a:ext cx="351500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1248" y="1210893"/>
            <a:ext cx="197337" cy="293149"/>
          </a:xfrm>
          <a:prstGeom prst="rect">
            <a:avLst/>
          </a:prstGeom>
        </p:spPr>
        <p:txBody>
          <a:bodyPr wrap="none" lIns="72483" tIns="36245" rIns="72483" bIns="36245">
            <a:spAutoFit/>
          </a:bodyPr>
          <a:lstStyle/>
          <a:p>
            <a:pPr algn="ctr" defTabSz="724839"/>
            <a:r>
              <a:rPr lang="ru-RU" sz="14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2339752" y="267494"/>
            <a:ext cx="4471244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</a:p>
        </p:txBody>
      </p:sp>
      <p:sp>
        <p:nvSpPr>
          <p:cNvPr id="19" name="CustomShape 3"/>
          <p:cNvSpPr/>
          <p:nvPr/>
        </p:nvSpPr>
        <p:spPr>
          <a:xfrm>
            <a:off x="1979714" y="2355743"/>
            <a:ext cx="5256584" cy="2429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48" tIns="35675" rIns="71348" bIns="35675"/>
          <a:lstStyle/>
          <a:p>
            <a:pPr algn="ctr" defTabSz="724839"/>
            <a:r>
              <a:rPr lang="ru-RU" sz="1400" dirty="0">
                <a:solidFill>
                  <a:prstClr val="black"/>
                </a:solidFill>
              </a:rPr>
              <a:t>Котельная КВТС-10</a:t>
            </a:r>
          </a:p>
        </p:txBody>
      </p:sp>
      <p:pic>
        <p:nvPicPr>
          <p:cNvPr id="17" name="Picture 2" descr="\\Server_adm\администрация мо крапивинский район\Администрация МО\Зам по ЖКХ\Отдел ЖКХ\Модернизация 1\2023\ФОТО ТЕПЛОВЫЕ СЕТИ 2023\ФОТО 2023год\2023г кап.р  КВ ТС замена колосниково йрешетки\IMG-20230502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3" y="1235058"/>
            <a:ext cx="2809830" cy="36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\\Server_adm\администрация мо крапивинский район\Администрация МО\Зам по ЖКХ\Отдел ЖКХ\Модернизация 1\2023\ФОТО ТЕПЛОВЫЕ СЕТИ 2023\ФОТО 2023год\ФОТО КАП.РЕМОНТ\2023г. КВ ТСкап.р  Ремонт угольного бункера котел 2\IMG-20230208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1203598"/>
            <a:ext cx="2900574" cy="3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73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34781" y="-31375"/>
            <a:ext cx="616823" cy="100267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30215" y="1040785"/>
            <a:ext cx="145706" cy="46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595442" y="280282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023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023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5023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5422407" y="2968666"/>
            <a:ext cx="353519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06585" y="2571764"/>
            <a:ext cx="3798478" cy="510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886923" y="133561"/>
            <a:ext cx="5952839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206585" y="4159416"/>
            <a:ext cx="3458316" cy="45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479113" y="4046012"/>
            <a:ext cx="351500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1248" y="1210893"/>
            <a:ext cx="197337" cy="293149"/>
          </a:xfrm>
          <a:prstGeom prst="rect">
            <a:avLst/>
          </a:prstGeom>
        </p:spPr>
        <p:txBody>
          <a:bodyPr wrap="none" lIns="72502" tIns="36254" rIns="72502" bIns="36254">
            <a:spAutoFit/>
          </a:bodyPr>
          <a:lstStyle/>
          <a:p>
            <a:pPr algn="ctr" defTabSz="725023"/>
            <a:r>
              <a:rPr lang="ru-RU" sz="14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1007855" y="254525"/>
            <a:ext cx="4471244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defTabSz="725023"/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Крапивинский</a:t>
            </a:r>
            <a:endParaRPr lang="ru-RU" sz="28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343191" y="742798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64" tIns="35683" rIns="71364" bIns="35683"/>
          <a:lstStyle/>
          <a:p>
            <a:pPr algn="ctr" defTabSz="725023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023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5023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80" y="971295"/>
            <a:ext cx="2957431" cy="30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373" y="972913"/>
            <a:ext cx="3158963" cy="305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449" y="972913"/>
            <a:ext cx="2590286" cy="305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074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-8284" y="0"/>
            <a:ext cx="616823" cy="100267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30215" y="1040785"/>
            <a:ext cx="145706" cy="46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55576" y="339502"/>
            <a:ext cx="7992888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52" tIns="35677" rIns="71352" bIns="35677"/>
          <a:lstStyle/>
          <a:p>
            <a:pPr algn="ctr" defTabSz="724885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котла в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с.Банново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с.Междугорное</a:t>
            </a:r>
            <a:endParaRPr lang="ru-RU" sz="28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24885"/>
            <a:endParaRPr lang="ru-RU" sz="28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24885"/>
            <a:endParaRPr lang="ru-R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24885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5422407" y="2968666"/>
            <a:ext cx="353519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52" tIns="35677" rIns="71352" bIns="35677"/>
          <a:lstStyle/>
          <a:p>
            <a:pPr algn="ctr" defTabSz="724885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06585" y="2571767"/>
            <a:ext cx="3798478" cy="510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52" tIns="35677" rIns="71352" bIns="35677"/>
          <a:lstStyle/>
          <a:p>
            <a:pPr algn="ctr" defTabSz="724885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886926" y="133564"/>
            <a:ext cx="5952839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52" tIns="35677" rIns="71352" bIns="35677"/>
          <a:lstStyle/>
          <a:p>
            <a:pPr algn="ctr" defTabSz="724885"/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206585" y="4159416"/>
            <a:ext cx="3458316" cy="45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52" tIns="35677" rIns="71352" bIns="35677"/>
          <a:lstStyle/>
          <a:p>
            <a:pPr algn="ctr" defTabSz="724885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479116" y="4046012"/>
            <a:ext cx="351500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52" tIns="35677" rIns="71352" bIns="35677"/>
          <a:lstStyle/>
          <a:p>
            <a:pPr algn="ctr" defTabSz="724885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1248" y="1210893"/>
            <a:ext cx="197337" cy="293149"/>
          </a:xfrm>
          <a:prstGeom prst="rect">
            <a:avLst/>
          </a:prstGeom>
        </p:spPr>
        <p:txBody>
          <a:bodyPr wrap="none" lIns="72488" tIns="36248" rIns="72488" bIns="36248">
            <a:spAutoFit/>
          </a:bodyPr>
          <a:lstStyle/>
          <a:p>
            <a:pPr algn="ctr" defTabSz="724885"/>
            <a:r>
              <a:rPr lang="ru-RU" sz="14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10" y="1045828"/>
            <a:ext cx="2382364" cy="31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825" y="1055250"/>
            <a:ext cx="1460150" cy="316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47" y="1055268"/>
            <a:ext cx="2308609" cy="31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5366" y="1055250"/>
            <a:ext cx="1628296" cy="316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5538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34781" y="-31375"/>
            <a:ext cx="616823" cy="100267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30215" y="1040785"/>
            <a:ext cx="145706" cy="46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595442" y="280282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162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162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5162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5422407" y="2968666"/>
            <a:ext cx="353519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06585" y="2571761"/>
            <a:ext cx="3798478" cy="510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886920" y="133558"/>
            <a:ext cx="5952839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206585" y="4159416"/>
            <a:ext cx="3458316" cy="45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479110" y="4046012"/>
            <a:ext cx="3515009" cy="571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1248" y="1210893"/>
            <a:ext cx="197337" cy="293149"/>
          </a:xfrm>
          <a:prstGeom prst="rect">
            <a:avLst/>
          </a:prstGeom>
        </p:spPr>
        <p:txBody>
          <a:bodyPr wrap="none" lIns="72516" tIns="36260" rIns="72516" bIns="36260">
            <a:spAutoFit/>
          </a:bodyPr>
          <a:lstStyle/>
          <a:p>
            <a:pPr algn="ctr" defTabSz="725162"/>
            <a:r>
              <a:rPr lang="ru-RU" sz="14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755576" y="254522"/>
            <a:ext cx="7988087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defTabSz="725162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сетей в пгт.Зеленогорский</a:t>
            </a:r>
          </a:p>
        </p:txBody>
      </p:sp>
      <p:sp>
        <p:nvSpPr>
          <p:cNvPr id="19" name="CustomShape 3"/>
          <p:cNvSpPr/>
          <p:nvPr/>
        </p:nvSpPr>
        <p:spPr>
          <a:xfrm>
            <a:off x="343191" y="742798"/>
            <a:ext cx="6594564" cy="386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376" tIns="35689" rIns="71376" bIns="35689"/>
          <a:lstStyle/>
          <a:p>
            <a:pPr algn="ctr" defTabSz="725162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162"/>
            <a:endParaRPr lang="ru-RU" sz="1400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 defTabSz="725162"/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25162"/>
            <a:r>
              <a:rPr lang="ru-RU" sz="17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7" name="Рисунок 16" descr="C:\Users\ugs_1\Downloads\WhatsApp Image 2024-07-10 at 15.51.2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1" y="1040785"/>
            <a:ext cx="2628719" cy="234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906" y="987574"/>
            <a:ext cx="2254075" cy="22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71550"/>
            <a:ext cx="2116550" cy="2116874"/>
          </a:xfrm>
          <a:prstGeom prst="rect">
            <a:avLst/>
          </a:prstGeom>
          <a:noFill/>
        </p:spPr>
      </p:pic>
      <p:pic>
        <p:nvPicPr>
          <p:cNvPr id="26" name="Рисунок 25" descr="\\192.168.3.101\Share\Инженер ПО\РАБОТА\Фотоотчёт о проделанной работе\2024\Зеленогорск кап. ремонт\08.2024\01.08.2024\17228205214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1750"/>
            <a:ext cx="2154346" cy="21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C:\Users\ugs_1\Downloads\WhatsApp Image 2024-07-19 at 15.29.49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46" y="2715767"/>
            <a:ext cx="2254075" cy="22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538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323</Words>
  <Application>Microsoft Office PowerPoint</Application>
  <PresentationFormat>Экран (16:9)</PresentationFormat>
  <Paragraphs>105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Тема Office</vt:lpstr>
      <vt:lpstr>1_Тема Office</vt:lpstr>
      <vt:lpstr>Office Theme</vt:lpstr>
      <vt:lpstr>1_Office Theme</vt:lpstr>
      <vt:lpstr>2_Office Theme</vt:lpstr>
      <vt:lpstr>3_Office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SOVET</dc:creator>
  <cp:lastModifiedBy>ЖКХ</cp:lastModifiedBy>
  <cp:revision>39</cp:revision>
  <cp:lastPrinted>2022-10-21T13:11:52Z</cp:lastPrinted>
  <dcterms:created xsi:type="dcterms:W3CDTF">2022-10-13T09:40:00Z</dcterms:created>
  <dcterms:modified xsi:type="dcterms:W3CDTF">2024-11-22T08:33:56Z</dcterms:modified>
</cp:coreProperties>
</file>